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ppt/media/image6.jpg" ContentType="image/jpg"/>
  <Override PartName="/ppt/media/image12.jpg" ContentType="image/jpg"/>
  <Override PartName="/ppt/media/image13.jpg" ContentType="image/jpg"/>
  <Override PartName="/ppt/media/image15.jpg" ContentType="image/jpg"/>
  <Override PartName="/ppt/media/image16.jpg" ContentType="image/jpg"/>
  <Override PartName="/ppt/media/image19.jpg" ContentType="image/jp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media/image25.jpg" ContentType="image/jpg"/>
  <Override PartName="/ppt/media/image26.jpg" ContentType="image/jpg"/>
  <Override PartName="/ppt/media/image27.jpg" ContentType="image/jpg"/>
  <Override PartName="/ppt/media/image77.jpg" ContentType="image/jpg"/>
  <Override PartName="/ppt/media/image86.jpg" ContentType="image/jpg"/>
  <Override PartName="/ppt/media/image112.jpg" ContentType="image/jpg"/>
  <Override PartName="/ppt/media/image113.jpg" ContentType="image/jpg"/>
  <Override PartName="/ppt/media/image114.jpg" ContentType="image/jpg"/>
  <Override PartName="/ppt/media/image115.jpg" ContentType="image/jpg"/>
  <Override PartName="/ppt/media/image116.jpg" ContentType="image/jpg"/>
  <Override PartName="/ppt/media/image117.jpg" ContentType="image/jpg"/>
  <Override PartName="/ppt/media/image118.jpg" ContentType="image/jpg"/>
  <Override PartName="/ppt/media/image119.jpg" ContentType="image/jpg"/>
  <Override PartName="/ppt/media/image120.jpg" ContentType="image/jpg"/>
  <Override PartName="/ppt/media/image121.jpg" ContentType="image/jpg"/>
  <Override PartName="/ppt/media/image122.jpg" ContentType="image/jpg"/>
  <Override PartName="/ppt/media/image124.jpg" ContentType="image/jpg"/>
  <Override PartName="/ppt/media/image130.jpg" ContentType="image/jpg"/>
  <Override PartName="/ppt/media/image132.jpg" ContentType="image/jpg"/>
  <Override PartName="/ppt/media/image133.jpg" ContentType="image/jpg"/>
  <Override PartName="/ppt/media/image134.jpg" ContentType="image/jpg"/>
  <Override PartName="/ppt/media/image136.jpg" ContentType="image/jpg"/>
  <Override PartName="/ppt/media/image137.jpg" ContentType="image/jpg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2.xml" ContentType="application/vnd.openxmlformats-officedocument.presentationml.notesSlide+xml"/>
  <Override PartName="/ppt/charts/chart2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56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31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27" r:id="rId22"/>
    <p:sldId id="277" r:id="rId23"/>
    <p:sldId id="278" r:id="rId24"/>
    <p:sldId id="326" r:id="rId25"/>
    <p:sldId id="280" r:id="rId26"/>
    <p:sldId id="281" r:id="rId27"/>
    <p:sldId id="353" r:id="rId28"/>
    <p:sldId id="283" r:id="rId29"/>
    <p:sldId id="284" r:id="rId30"/>
    <p:sldId id="285" r:id="rId31"/>
    <p:sldId id="328" r:id="rId32"/>
    <p:sldId id="349" r:id="rId33"/>
    <p:sldId id="287" r:id="rId34"/>
    <p:sldId id="346" r:id="rId35"/>
    <p:sldId id="347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16" r:id="rId48"/>
    <p:sldId id="318" r:id="rId49"/>
    <p:sldId id="317" r:id="rId50"/>
    <p:sldId id="354" r:id="rId51"/>
    <p:sldId id="307" r:id="rId52"/>
    <p:sldId id="345" r:id="rId53"/>
    <p:sldId id="340" r:id="rId54"/>
    <p:sldId id="310" r:id="rId55"/>
    <p:sldId id="343" r:id="rId56"/>
    <p:sldId id="352" r:id="rId57"/>
    <p:sldId id="312" r:id="rId58"/>
  </p:sldIdLst>
  <p:sldSz cx="18288000" cy="10287000"/>
  <p:notesSz cx="9866313" cy="67357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77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ubham%20Mittal\Desktop\Shubham%20Desktop\Strategy\Apollo%20Tubes\Model\Q2FY24\APL%20Apollo%20Master%20-%20Post%20Q2FY24%2027%20Oc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bham%20Mittal\Desktop\Shubham%20Desktop\Strategy\Apollo%20Tubes\Model\Q2FY24\APL%20Apollo%20Master%20-%20Post%20Q2FY24%2027%20O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2000" b="0"/>
            </a:pPr>
            <a:r>
              <a:rPr lang="en-GB" sz="2000" b="0"/>
              <a:t>APL's Market Share (%)	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3CE-45B7-8500-1AC8BCC51D6D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F89-491D-8849-742277A376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'Investor charts'!$B$27:$B$32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charts'!$C$27:$C$32</c:f>
              <c:numCache>
                <c:formatCode>General</c:formatCode>
                <c:ptCount val="6"/>
                <c:pt idx="0">
                  <c:v>36</c:v>
                </c:pt>
                <c:pt idx="1">
                  <c:v>40</c:v>
                </c:pt>
                <c:pt idx="2">
                  <c:v>50</c:v>
                </c:pt>
                <c:pt idx="3">
                  <c:v>55</c:v>
                </c:pt>
                <c:pt idx="4">
                  <c:v>55</c:v>
                </c:pt>
                <c:pt idx="5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F8-4B47-81F7-98E436013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9753072"/>
        <c:axId val="949757424"/>
      </c:barChart>
      <c:catAx>
        <c:axId val="94975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49757424"/>
        <c:crosses val="autoZero"/>
        <c:auto val="1"/>
        <c:lblAlgn val="ctr"/>
        <c:lblOffset val="100"/>
        <c:noMultiLvlLbl val="0"/>
      </c:catAx>
      <c:valAx>
        <c:axId val="949757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4975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1"/>
            </a:pPr>
            <a:r>
              <a:rPr lang="en-US" b="1"/>
              <a:t>Interest Coverage Ratio (x)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charts'!$B$215</c:f>
              <c:strCache>
                <c:ptCount val="1"/>
                <c:pt idx="0">
                  <c:v>Interest Coverage Ratio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28-4C0B-A12E-461A6396FB4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D1-46F3-9837-08A3FBA810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charts'!$L$215:$P$215</c:f>
              <c:numCache>
                <c:formatCode>_-* #,##0.0_-;\-* #,##0.0_-;_-* "-"??_-;_-@_-</c:formatCode>
                <c:ptCount val="5"/>
                <c:pt idx="0">
                  <c:v>3.7626891225815675</c:v>
                </c:pt>
                <c:pt idx="1">
                  <c:v>9.2582595278239008</c:v>
                </c:pt>
                <c:pt idx="2">
                  <c:v>19.715397592723527</c:v>
                </c:pt>
                <c:pt idx="3">
                  <c:v>13.86744584369549</c:v>
                </c:pt>
                <c:pt idx="4">
                  <c:v>10.999021873193978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61-440C-AD41-1810D0E0E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44855776"/>
        <c:axId val="1144855232"/>
      </c:barChart>
      <c:catAx>
        <c:axId val="114485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44855232"/>
        <c:crosses val="autoZero"/>
        <c:auto val="1"/>
        <c:lblAlgn val="ctr"/>
        <c:lblOffset val="100"/>
        <c:noMultiLvlLbl val="0"/>
      </c:catAx>
      <c:valAx>
        <c:axId val="1144855232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14485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6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1"/>
            </a:pPr>
            <a:r>
              <a:rPr lang="en-US" b="1"/>
              <a:t>Net Working Capital Days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charts'!$B$210</c:f>
              <c:strCache>
                <c:ptCount val="1"/>
                <c:pt idx="0">
                  <c:v>Net Working Capital Days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97-4538-B205-8E18C53A722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995-4E84-B224-41901FEF2B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charts'!$L$210:$P$210</c:f>
              <c:numCache>
                <c:formatCode>_(* #,##0_);_(* \(#,##0\);_(* "-"??_);_(@_)</c:formatCode>
                <c:ptCount val="5"/>
                <c:pt idx="0">
                  <c:v>28.708165610351625</c:v>
                </c:pt>
                <c:pt idx="1">
                  <c:v>8.5738843265579376</c:v>
                </c:pt>
                <c:pt idx="2">
                  <c:v>7.1150975685405573</c:v>
                </c:pt>
                <c:pt idx="3">
                  <c:v>4.8059702591525228</c:v>
                </c:pt>
                <c:pt idx="4">
                  <c:v>5.0103724233985769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B0-4BD4-9B72-930459B92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44856320"/>
        <c:axId val="1144861216"/>
      </c:barChart>
      <c:catAx>
        <c:axId val="114485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44861216"/>
        <c:crosses val="autoZero"/>
        <c:auto val="1"/>
        <c:lblAlgn val="ctr"/>
        <c:lblOffset val="100"/>
        <c:noMultiLvlLbl val="0"/>
      </c:catAx>
      <c:valAx>
        <c:axId val="1144861216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114485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6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152948830114181"/>
          <c:y val="0.1037920162107017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b="1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7398848245309565E-2"/>
          <c:y val="0.34125161777549745"/>
          <c:w val="0.89572253386031897"/>
          <c:h val="0.501179210612030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charts'!$B$203</c:f>
              <c:strCache>
                <c:ptCount val="1"/>
                <c:pt idx="0">
                  <c:v>Operating Cash Flow (Rs Bn)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2D2-45AF-9883-68814211319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99-4E7E-ACF2-D84DA59CBD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charts'!$L$203:$P$203</c:f>
              <c:numCache>
                <c:formatCode>0.0</c:formatCode>
                <c:ptCount val="5"/>
                <c:pt idx="0">
                  <c:v>5.0946852919010235</c:v>
                </c:pt>
                <c:pt idx="1">
                  <c:v>9.7710576467515793</c:v>
                </c:pt>
                <c:pt idx="2">
                  <c:v>6.5060160376890765</c:v>
                </c:pt>
                <c:pt idx="3">
                  <c:v>9.6704122438201789</c:v>
                </c:pt>
                <c:pt idx="4">
                  <c:v>4.8032946762978277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B0-4BD4-9B72-930459B92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44861760"/>
        <c:axId val="1144856864"/>
      </c:barChart>
      <c:catAx>
        <c:axId val="114486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44856864"/>
        <c:crosses val="autoZero"/>
        <c:auto val="1"/>
        <c:lblAlgn val="ctr"/>
        <c:lblOffset val="100"/>
        <c:noMultiLvlLbl val="0"/>
      </c:catAx>
      <c:valAx>
        <c:axId val="114485686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14486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6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1"/>
            </a:pPr>
            <a:r>
              <a:rPr lang="en-US" b="1"/>
              <a:t>Net Debt/EBITDA (x)</a:t>
            </a:r>
          </a:p>
        </c:rich>
      </c:tx>
      <c:layout>
        <c:manualLayout>
          <c:xMode val="edge"/>
          <c:yMode val="edge"/>
          <c:x val="0.32324459543620387"/>
          <c:y val="0.1127773646061117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charts'!$B$204</c:f>
              <c:strCache>
                <c:ptCount val="1"/>
                <c:pt idx="0">
                  <c:v>Net Debt/EBITDA (x)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EA-4781-86B0-508696CA646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AE-46F8-9A0A-1CE13C4C9053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81F-4B74-BA1D-FF98DAA5CE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charts'!$L$204:$P$204</c:f>
              <c:numCache>
                <c:formatCode>_-* #,##0.0_-;\-* #,##0.0_-;_-* "-"??_-;_-@_-</c:formatCode>
                <c:ptCount val="5"/>
                <c:pt idx="0">
                  <c:v>1.651064981804371</c:v>
                </c:pt>
                <c:pt idx="1">
                  <c:v>0.23927812860615466</c:v>
                </c:pt>
                <c:pt idx="2">
                  <c:v>0.21596825433238057</c:v>
                </c:pt>
                <c:pt idx="3">
                  <c:v>0.23831934325567278</c:v>
                </c:pt>
                <c:pt idx="4">
                  <c:v>0.17497511504810598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96-4498-86E1-2B9BBD453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44854688"/>
        <c:axId val="1144859584"/>
      </c:barChart>
      <c:catAx>
        <c:axId val="114485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44859584"/>
        <c:crosses val="autoZero"/>
        <c:auto val="1"/>
        <c:lblAlgn val="ctr"/>
        <c:lblOffset val="100"/>
        <c:noMultiLvlLbl val="0"/>
      </c:catAx>
      <c:valAx>
        <c:axId val="1144859584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14485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6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1"/>
            </a:pPr>
            <a:r>
              <a:rPr lang="en-US" b="1"/>
              <a:t>Net Debt/ Equity (x)</a:t>
            </a:r>
          </a:p>
        </c:rich>
      </c:tx>
      <c:layout>
        <c:manualLayout>
          <c:xMode val="edge"/>
          <c:yMode val="edge"/>
          <c:x val="0.31513237960654611"/>
          <c:y val="6.377349973957759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charts'!$B$205</c:f>
              <c:strCache>
                <c:ptCount val="1"/>
                <c:pt idx="0">
                  <c:v>Net Debt/ Equity (x)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53-4185-9BB1-83381C81653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86-4AF2-9AF2-DB1E921CA385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B39-4FC9-B076-44D694CC4E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charts'!$L$205:$P$205</c:f>
              <c:numCache>
                <c:formatCode>_-* #,##0.0_-;\-* #,##0.0_-;_-* "-"??_-;_-@_-</c:formatCode>
                <c:ptCount val="5"/>
                <c:pt idx="0">
                  <c:v>0.58116535502128919</c:v>
                </c:pt>
                <c:pt idx="1">
                  <c:v>9.583043206306871E-2</c:v>
                </c:pt>
                <c:pt idx="2">
                  <c:v>8.3237902893746454E-2</c:v>
                </c:pt>
                <c:pt idx="3">
                  <c:v>8.0999186466731946E-2</c:v>
                </c:pt>
                <c:pt idx="4">
                  <c:v>6.74491787262535E-2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7F-4E14-A94E-C9FE38B4BC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44860128"/>
        <c:axId val="1144857952"/>
      </c:barChart>
      <c:catAx>
        <c:axId val="114486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44857952"/>
        <c:crosses val="autoZero"/>
        <c:auto val="1"/>
        <c:lblAlgn val="ctr"/>
        <c:lblOffset val="100"/>
        <c:noMultiLvlLbl val="0"/>
      </c:catAx>
      <c:valAx>
        <c:axId val="1144857952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14486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 algn="ctr" rtl="0">
        <a:defRPr lang="en-US" sz="16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Net Debt (Rs Bn)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charts'!$B$206</c:f>
              <c:strCache>
                <c:ptCount val="1"/>
                <c:pt idx="0">
                  <c:v>Net Debt (Rs Bn)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119-4FF1-8940-579013C0F41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DF-4153-86E3-F6BF01C077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charts'!$L$206:$P$206</c:f>
              <c:numCache>
                <c:formatCode>_-* #,##0.0_-;\-* #,##0.0_-;_-* "-"??_-;_-@_-</c:formatCode>
                <c:ptCount val="5"/>
                <c:pt idx="0">
                  <c:v>7.8814739621212118</c:v>
                </c:pt>
                <c:pt idx="1">
                  <c:v>1.6240000000000003</c:v>
                </c:pt>
                <c:pt idx="2">
                  <c:v>2.041431669002336</c:v>
                </c:pt>
                <c:pt idx="3">
                  <c:v>2.434519272571432</c:v>
                </c:pt>
                <c:pt idx="4">
                  <c:v>2.2125602112945204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B0-4BD4-9B72-930459B92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44857408"/>
        <c:axId val="1144858496"/>
      </c:barChart>
      <c:catAx>
        <c:axId val="114485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44858496"/>
        <c:crosses val="autoZero"/>
        <c:auto val="1"/>
        <c:lblAlgn val="ctr"/>
        <c:lblOffset val="100"/>
        <c:noMultiLvlLbl val="0"/>
      </c:catAx>
      <c:valAx>
        <c:axId val="1144858496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14485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Operating Cashflow to EBITDA (%)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charts'!$B$302</c:f>
              <c:strCache>
                <c:ptCount val="1"/>
                <c:pt idx="0">
                  <c:v>Operating Cashflow to EBITDA (%)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35F-49CB-BC3A-8C4C104468A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8D-4A5F-B7F2-562807028EF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charts'!$H$301:$L$301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charts'!$H$302:$L$302</c:f>
              <c:numCache>
                <c:formatCode>#,##0</c:formatCode>
                <c:ptCount val="5"/>
                <c:pt idx="0">
                  <c:v>106.72694624379189</c:v>
                </c:pt>
                <c:pt idx="1">
                  <c:v>143.96554114640239</c:v>
                </c:pt>
                <c:pt idx="2">
                  <c:v>68.828800280386631</c:v>
                </c:pt>
                <c:pt idx="3">
                  <c:v>94.665354303175704</c:v>
                </c:pt>
                <c:pt idx="4">
                  <c:v>75.97145011510753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CD-4561-A8B9-102912D598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4860672"/>
        <c:axId val="1144859040"/>
      </c:barChart>
      <c:catAx>
        <c:axId val="1144860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75000"/>
              </a:schemeClr>
            </a:solidFill>
          </a:ln>
        </c:spPr>
        <c:crossAx val="1144859040"/>
        <c:crosses val="autoZero"/>
        <c:auto val="1"/>
        <c:lblAlgn val="ctr"/>
        <c:lblOffset val="100"/>
        <c:noMultiLvlLbl val="0"/>
      </c:catAx>
      <c:valAx>
        <c:axId val="11448590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144860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33792616088031E-2"/>
          <c:y val="0.1623931623931624"/>
          <c:w val="0.94313241476782395"/>
          <c:h val="0.73126825492967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charts'!$B$311</c:f>
              <c:strCache>
                <c:ptCount val="1"/>
                <c:pt idx="0">
                  <c:v>Capex to Operaing  Cash flow (%)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C16-42BF-B3CA-F985A911CBB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C16-42BF-B3CA-F985A911CBB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charts'!$H$301:$L$301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charts'!$H$311:$L$311</c:f>
              <c:numCache>
                <c:formatCode>_(* #,##0_);_(* \(#,##0\);_(* "-"??_);_(@_)</c:formatCode>
                <c:ptCount val="5"/>
                <c:pt idx="0">
                  <c:v>59.168522240069365</c:v>
                </c:pt>
                <c:pt idx="1">
                  <c:v>28.630472781316957</c:v>
                </c:pt>
                <c:pt idx="2">
                  <c:v>90.203820935188972</c:v>
                </c:pt>
                <c:pt idx="3">
                  <c:v>87.106896986168351</c:v>
                </c:pt>
                <c:pt idx="4">
                  <c:v>74.193680297134989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70-4493-80F5-9D8C8DBE8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4327248"/>
        <c:axId val="1214323984"/>
      </c:barChart>
      <c:catAx>
        <c:axId val="1214327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75000"/>
              </a:schemeClr>
            </a:solidFill>
          </a:ln>
        </c:spPr>
        <c:crossAx val="1214323984"/>
        <c:crosses val="autoZero"/>
        <c:auto val="1"/>
        <c:lblAlgn val="ctr"/>
        <c:lblOffset val="100"/>
        <c:noMultiLvlLbl val="0"/>
      </c:catAx>
      <c:valAx>
        <c:axId val="1214323984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extTo"/>
        <c:crossAx val="1214327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6605099761506323E-2"/>
          <c:y val="0.20050483242963488"/>
          <c:w val="0.94678980047698735"/>
          <c:h val="0.62432862026009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charts'!$B$303</c:f>
              <c:strCache>
                <c:ptCount val="1"/>
                <c:pt idx="0">
                  <c:v>FCF (Rs Bn)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7B1-4B03-846A-E5787CC4BCF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C99-487C-82E6-77320E99A0CD}"/>
              </c:ext>
            </c:extLst>
          </c:dPt>
          <c:dLbls>
            <c:dLbl>
              <c:idx val="0"/>
              <c:layout>
                <c:manualLayout>
                  <c:x val="0"/>
                  <c:y val="0.11164499696092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7F-4FE0-A755-BB3FF3A3650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719138340762937E-3"/>
                  <c:y val="1.389567683349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99-487C-82E6-77320E99A0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721466824363718E-3"/>
                  <c:y val="2.7765031383711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C7F-4FE0-A755-BB3FF3A3650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868264140224669E-17"/>
                  <c:y val="0.15807626572946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99-487C-82E6-77320E99A0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6203845985793783E-3"/>
                  <c:y val="-3.7074903306399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7B1-4B03-846A-E5787CC4BC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5.2135437093351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C99-487C-82E6-77320E99A0C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'Investor charts'!$H$301:$L$301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charts'!$H$303:$L$303</c:f>
              <c:numCache>
                <c:formatCode>_-* #,##0.0_-;\-* #,##0.0_-;_-* "-"??_-;_-@_-</c:formatCode>
                <c:ptCount val="5"/>
                <c:pt idx="0">
                  <c:v>-0.4478672053692182</c:v>
                </c:pt>
                <c:pt idx="1">
                  <c:v>6.0863576467515781</c:v>
                </c:pt>
                <c:pt idx="2">
                  <c:v>-0.64009159000382909</c:v>
                </c:pt>
                <c:pt idx="3">
                  <c:v>0.42259165723965003</c:v>
                </c:pt>
                <c:pt idx="4">
                  <c:v>1.3864009292375135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B1-4B03-846A-E5787CC4B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4327792"/>
        <c:axId val="1214321264"/>
      </c:barChart>
      <c:catAx>
        <c:axId val="1214327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75000"/>
              </a:schemeClr>
            </a:solidFill>
          </a:ln>
        </c:spPr>
        <c:crossAx val="1214321264"/>
        <c:crosses val="autoZero"/>
        <c:auto val="1"/>
        <c:lblAlgn val="ctr"/>
        <c:lblOffset val="800"/>
        <c:noMultiLvlLbl val="0"/>
      </c:catAx>
      <c:valAx>
        <c:axId val="1214321264"/>
        <c:scaling>
          <c:orientation val="minMax"/>
        </c:scaling>
        <c:delete val="1"/>
        <c:axPos val="l"/>
        <c:numFmt formatCode="_-* #,##0.0_-;\-* #,##0.0_-;_-* &quot;-&quot;??_-;_-@_-" sourceLinked="1"/>
        <c:majorTickMark val="out"/>
        <c:minorTickMark val="none"/>
        <c:tickLblPos val="nextTo"/>
        <c:crossAx val="121432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/>
              <a:t>Du-Pont ROE (%)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5804376624750074E-2"/>
          <c:y val="0.20422946797950095"/>
          <c:w val="0.87383009199078543"/>
          <c:h val="0.448714211286580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'Investor (2)'!$B$27</c:f>
              <c:strCache>
                <c:ptCount val="1"/>
                <c:pt idx="0">
                  <c:v>Net Margin (%)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cat>
            <c:strRef>
              <c:f>'Investor (2)'!$K$11:$P$11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(2)'!$K$27:$P$27</c:f>
              <c:numCache>
                <c:formatCode>0</c:formatCode>
                <c:ptCount val="6"/>
                <c:pt idx="0">
                  <c:v>2.0724782113405196</c:v>
                </c:pt>
                <c:pt idx="1">
                  <c:v>3.3147667846380466</c:v>
                </c:pt>
                <c:pt idx="2">
                  <c:v>4.7965767044960046</c:v>
                </c:pt>
                <c:pt idx="3">
                  <c:v>4.7382501260935426</c:v>
                </c:pt>
                <c:pt idx="4">
                  <c:v>3.9703999812143778</c:v>
                </c:pt>
                <c:pt idx="5">
                  <c:v>4.3211109018883498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40-471A-94F9-C6973CBEC6F6}"/>
            </c:ext>
          </c:extLst>
        </c:ser>
        <c:ser>
          <c:idx val="1"/>
          <c:order val="1"/>
          <c:tx>
            <c:strRef>
              <c:f>'Investor (2)'!$B$28</c:f>
              <c:strCache>
                <c:ptCount val="1"/>
                <c:pt idx="0">
                  <c:v>Asset Turnover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'Investor (2)'!$K$11:$P$11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(2)'!$K$28:$P$28</c:f>
              <c:numCache>
                <c:formatCode>0.0</c:formatCode>
                <c:ptCount val="6"/>
                <c:pt idx="0">
                  <c:v>2.5784537894130239</c:v>
                </c:pt>
                <c:pt idx="1">
                  <c:v>2.3647180823575447</c:v>
                </c:pt>
                <c:pt idx="2">
                  <c:v>2.500699661237789</c:v>
                </c:pt>
                <c:pt idx="3">
                  <c:v>2.9415641152020777</c:v>
                </c:pt>
                <c:pt idx="4">
                  <c:v>2.7626440158744052</c:v>
                </c:pt>
                <c:pt idx="5">
                  <c:v>2.9129361430206693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40-471A-94F9-C6973CBEC6F6}"/>
            </c:ext>
          </c:extLst>
        </c:ser>
        <c:ser>
          <c:idx val="2"/>
          <c:order val="2"/>
          <c:tx>
            <c:strRef>
              <c:f>'Investor (2)'!$B$29</c:f>
              <c:strCache>
                <c:ptCount val="1"/>
                <c:pt idx="0">
                  <c:v>Leverage (Total Asset/Networth)</c:v>
                </c:pt>
              </c:strCache>
            </c:strRef>
          </c:tx>
          <c:invertIfNegative val="0"/>
          <c:cat>
            <c:strRef>
              <c:f>'Investor (2)'!$K$11:$P$11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(2)'!$K$29:$P$29</c:f>
              <c:numCache>
                <c:formatCode>_(* #,##0.00_);_(* \(#,##0.00\);_(* "-"??_);_(@_)</c:formatCode>
                <c:ptCount val="6"/>
                <c:pt idx="0">
                  <c:v>2.8772897952409604</c:v>
                </c:pt>
                <c:pt idx="1">
                  <c:v>2.4083081021524348</c:v>
                </c:pt>
                <c:pt idx="2">
                  <c:v>2.0056825557929021</c:v>
                </c:pt>
                <c:pt idx="3">
                  <c:v>1.8107618350038179</c:v>
                </c:pt>
                <c:pt idx="4">
                  <c:v>1.9469008153567955</c:v>
                </c:pt>
                <c:pt idx="5">
                  <c:v>1.9204415197107336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D40-471A-94F9-C6973CBEC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4322352"/>
        <c:axId val="1214321808"/>
      </c:barChart>
      <c:lineChart>
        <c:grouping val="standard"/>
        <c:varyColors val="0"/>
        <c:ser>
          <c:idx val="3"/>
          <c:order val="3"/>
          <c:tx>
            <c:strRef>
              <c:f>'Investor (2)'!$B$30</c:f>
              <c:strCache>
                <c:ptCount val="1"/>
                <c:pt idx="0">
                  <c:v>Du-pont ROE (%)-RHS</c:v>
                </c:pt>
              </c:strCache>
            </c:strRef>
          </c:tx>
          <c:spPr>
            <a:ln w="3175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'Investor (2)'!$K$11:$P$11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(2)'!$K$30:$P$30</c:f>
              <c:numCache>
                <c:formatCode>0</c:formatCode>
                <c:ptCount val="6"/>
                <c:pt idx="0">
                  <c:v>15.375630413634431</c:v>
                </c:pt>
                <c:pt idx="1">
                  <c:v>18.877496457590389</c:v>
                </c:pt>
                <c:pt idx="2">
                  <c:v>24.057756587450779</c:v>
                </c:pt>
                <c:pt idx="3">
                  <c:v>25.238156791589496</c:v>
                </c:pt>
                <c:pt idx="4" formatCode="0.0">
                  <c:v>21.355169068088998</c:v>
                </c:pt>
                <c:pt idx="5" formatCode="0.0">
                  <c:v>24.172828099929703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3D40-471A-94F9-C6973CBEC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4328336"/>
        <c:axId val="1214325072"/>
      </c:lineChart>
      <c:catAx>
        <c:axId val="12143223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chemeClr val="bg1">
                <a:lumMod val="75000"/>
              </a:schemeClr>
            </a:solidFill>
          </a:ln>
        </c:spPr>
        <c:crossAx val="1214321808"/>
        <c:crosses val="autoZero"/>
        <c:auto val="1"/>
        <c:lblAlgn val="ctr"/>
        <c:lblOffset val="100"/>
        <c:noMultiLvlLbl val="0"/>
      </c:catAx>
      <c:valAx>
        <c:axId val="1214321808"/>
        <c:scaling>
          <c:orientation val="minMax"/>
          <c:max val="5"/>
        </c:scaling>
        <c:delete val="0"/>
        <c:axPos val="l"/>
        <c:numFmt formatCode="0" sourceLinked="1"/>
        <c:majorTickMark val="out"/>
        <c:minorTickMark val="none"/>
        <c:tickLblPos val="nextTo"/>
        <c:spPr>
          <a:ln>
            <a:noFill/>
          </a:ln>
        </c:spPr>
        <c:crossAx val="1214322352"/>
        <c:crosses val="autoZero"/>
        <c:crossBetween val="between"/>
        <c:majorUnit val="1"/>
      </c:valAx>
      <c:valAx>
        <c:axId val="1214325072"/>
        <c:scaling>
          <c:orientation val="minMax"/>
          <c:max val="30"/>
          <c:min val="10"/>
        </c:scaling>
        <c:delete val="0"/>
        <c:axPos val="r"/>
        <c:numFmt formatCode="0" sourceLinked="1"/>
        <c:majorTickMark val="out"/>
        <c:minorTickMark val="none"/>
        <c:tickLblPos val="nextTo"/>
        <c:spPr>
          <a:ln>
            <a:noFill/>
          </a:ln>
        </c:spPr>
        <c:crossAx val="1214328336"/>
        <c:crosses val="max"/>
        <c:crossBetween val="between"/>
        <c:majorUnit val="5"/>
      </c:valAx>
      <c:catAx>
        <c:axId val="1214328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4325072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"/>
          <c:y val="0.8385147323078711"/>
          <c:w val="1"/>
          <c:h val="0.1376591109703357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2000" b="0"/>
            </a:pPr>
            <a:r>
              <a:rPr lang="en-GB" sz="2000" b="0"/>
              <a:t>Capacity (Mn Tons)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8498650826453181E-2"/>
          <c:y val="0.13422796912124532"/>
          <c:w val="0.93931532746265956"/>
          <c:h val="0.726598641745850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D8F-4D58-A807-7682029CF25E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A33-4471-98FC-57B4B55A00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'Investor charts'!$B$38:$B$43</c:f>
              <c:strCache>
                <c:ptCount val="6"/>
                <c:pt idx="0">
                  <c:v>FY 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charts'!$C$38:$C$43</c:f>
              <c:numCache>
                <c:formatCode>General</c:formatCode>
                <c:ptCount val="6"/>
                <c:pt idx="0">
                  <c:v>2.1</c:v>
                </c:pt>
                <c:pt idx="1">
                  <c:v>2.5</c:v>
                </c:pt>
                <c:pt idx="2">
                  <c:v>2.6</c:v>
                </c:pt>
                <c:pt idx="3">
                  <c:v>2.6</c:v>
                </c:pt>
                <c:pt idx="4">
                  <c:v>3.6</c:v>
                </c:pt>
                <c:pt idx="5">
                  <c:v>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41-41C9-A12D-C59B74A9E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9753616"/>
        <c:axId val="949754160"/>
      </c:barChart>
      <c:catAx>
        <c:axId val="94975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49754160"/>
        <c:crosses val="autoZero"/>
        <c:auto val="1"/>
        <c:lblAlgn val="ctr"/>
        <c:lblOffset val="100"/>
        <c:noMultiLvlLbl val="0"/>
      </c:catAx>
      <c:valAx>
        <c:axId val="949754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4975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0351-4A51-8122-0D5694647C6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0351-4A51-8122-0D5694647C6C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351-4A51-8122-0D5694647C6C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0351-4A51-8122-0D5694647C6C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0351-4A51-8122-0D5694647C6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-</a:t>
                    </a:r>
                    <a:r>
                      <a:rPr lang="en-US" dirty="0" smtClean="0"/>
                      <a:t>3,564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0351-4A51-8122-0D5694647C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6792611251049538E-3"/>
                  <c:y val="-8.68217054263565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351-4A51-8122-0D5694647C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0351-4A51-8122-0D5694647C6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0351-4A51-8122-0D5694647C6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'PPT tables '!$AN$49:$AN$54</c:f>
              <c:strCache>
                <c:ptCount val="6"/>
                <c:pt idx="0">
                  <c:v>Net debt in FY23</c:v>
                </c:pt>
                <c:pt idx="1">
                  <c:v>Op Cash flow</c:v>
                </c:pt>
                <c:pt idx="2">
                  <c:v>Capex</c:v>
                </c:pt>
                <c:pt idx="3">
                  <c:v>Investments</c:v>
                </c:pt>
                <c:pt idx="4">
                  <c:v>Dividend &amp; others</c:v>
                </c:pt>
                <c:pt idx="5">
                  <c:v>Net debt in H1FY24</c:v>
                </c:pt>
              </c:strCache>
            </c:strRef>
          </c:cat>
          <c:val>
            <c:numRef>
              <c:f>'PPT tables '!$AO$49:$AO$54</c:f>
              <c:numCache>
                <c:formatCode>#,##0</c:formatCode>
                <c:ptCount val="6"/>
                <c:pt idx="1">
                  <c:v>-2434.3577030554461</c:v>
                </c:pt>
                <c:pt idx="2" formatCode="0">
                  <c:v>2368.9369732423811</c:v>
                </c:pt>
                <c:pt idx="3" formatCode="0">
                  <c:v>-600.20024938720007</c:v>
                </c:pt>
                <c:pt idx="4" formatCode="0">
                  <c:v>-594.60387323213354</c:v>
                </c:pt>
                <c:pt idx="5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51-4A51-8122-0D5694647C6C}"/>
            </c:ext>
          </c:extLst>
        </c:ser>
        <c:ser>
          <c:idx val="1"/>
          <c:order val="1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0351-4A51-8122-0D5694647C6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0351-4A51-8122-0D5694647C6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0351-4A51-8122-0D5694647C6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0351-4A51-8122-0D5694647C6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0351-4A51-8122-0D5694647C6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8-0351-4A51-8122-0D5694647C6C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4,803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0351-4A51-8122-0D5694647C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0351-4A51-8122-0D5694647C6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0351-4A51-8122-0D5694647C6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-1,618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0351-4A51-8122-0D5694647C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'PPT tables '!$AN$49:$AN$54</c:f>
              <c:strCache>
                <c:ptCount val="6"/>
                <c:pt idx="0">
                  <c:v>Net debt in FY23</c:v>
                </c:pt>
                <c:pt idx="1">
                  <c:v>Op Cash flow</c:v>
                </c:pt>
                <c:pt idx="2">
                  <c:v>Capex</c:v>
                </c:pt>
                <c:pt idx="3">
                  <c:v>Investments</c:v>
                </c:pt>
                <c:pt idx="4">
                  <c:v>Dividend &amp; others</c:v>
                </c:pt>
                <c:pt idx="5">
                  <c:v>Net debt in H1FY24</c:v>
                </c:pt>
              </c:strCache>
            </c:strRef>
          </c:cat>
          <c:val>
            <c:numRef>
              <c:f>'PPT tables '!$AP$49:$AP$54</c:f>
              <c:numCache>
                <c:formatCode>0</c:formatCode>
                <c:ptCount val="6"/>
                <c:pt idx="0" formatCode="#,##0">
                  <c:v>-2434.3577030554461</c:v>
                </c:pt>
                <c:pt idx="1">
                  <c:v>2368.9369732423811</c:v>
                </c:pt>
                <c:pt idx="2">
                  <c:v>-1194.8041226193336</c:v>
                </c:pt>
                <c:pt idx="3">
                  <c:v>-594.60387323213354</c:v>
                </c:pt>
                <c:pt idx="4">
                  <c:v>-1618.3539415883415</c:v>
                </c:pt>
                <c:pt idx="5" formatCode="#,##0">
                  <c:v>-2212.9578148204751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51-4A51-8122-0D5694647C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14324528"/>
        <c:axId val="1214325616"/>
      </c:barChart>
      <c:catAx>
        <c:axId val="121432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14325616"/>
        <c:crosses val="autoZero"/>
        <c:auto val="1"/>
        <c:lblAlgn val="ctr"/>
        <c:lblOffset val="100"/>
        <c:noMultiLvlLbl val="0"/>
      </c:catAx>
      <c:valAx>
        <c:axId val="12143256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IN"/>
                  <a:t>(Rs Mn)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1432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2000" b="0"/>
            </a:pPr>
            <a:r>
              <a:rPr lang="en-US" sz="2000" b="0"/>
              <a:t>Number of Plants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044-4BC9-9FCD-634DFA7B98D4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C15-457B-8313-9F59BD2470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'Investor charts'!$B$50:$B$55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H1FY24</c:v>
                </c:pt>
              </c:strCache>
            </c:strRef>
          </c:cat>
          <c:val>
            <c:numRef>
              <c:f>'Investor charts'!$C$50:$C$55</c:f>
              <c:numCache>
                <c:formatCode>General</c:formatCode>
                <c:ptCount val="6"/>
                <c:pt idx="0">
                  <c:v>11</c:v>
                </c:pt>
                <c:pt idx="1">
                  <c:v>10</c:v>
                </c:pt>
                <c:pt idx="2">
                  <c:v>10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DE-4671-93BA-9ECFA11E29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4300784"/>
        <c:axId val="1524293712"/>
      </c:barChart>
      <c:catAx>
        <c:axId val="152430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524293712"/>
        <c:crosses val="autoZero"/>
        <c:auto val="1"/>
        <c:lblAlgn val="ctr"/>
        <c:lblOffset val="100"/>
        <c:noMultiLvlLbl val="0"/>
      </c:catAx>
      <c:valAx>
        <c:axId val="1524293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2430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 algn="ctr" rtl="0">
            <a:defRPr b="1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charts'!$B$5</c:f>
              <c:strCache>
                <c:ptCount val="1"/>
                <c:pt idx="0">
                  <c:v>Sales Volume (k tons)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233-4584-8A79-B530EB9873D1}"/>
              </c:ext>
            </c:extLst>
          </c:dPt>
          <c:dPt>
            <c:idx val="10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64-4EF0-8426-17AB02A2F8AC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417-493C-BEDF-2981B041F7F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charts'!$G$4:$P$4</c:f>
              <c:strCache>
                <c:ptCount val="10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  <c:pt idx="7">
                  <c:v>FY22</c:v>
                </c:pt>
                <c:pt idx="8">
                  <c:v>FY23</c:v>
                </c:pt>
                <c:pt idx="9">
                  <c:v>H1FY24</c:v>
                </c:pt>
              </c:strCache>
            </c:strRef>
          </c:cat>
          <c:val>
            <c:numRef>
              <c:f>'Investor charts'!$G$5:$P$5</c:f>
              <c:numCache>
                <c:formatCode>_-* #,##0_-;\-* #,##0_-;_-* "-"??_-;_-@_-</c:formatCode>
                <c:ptCount val="10"/>
                <c:pt idx="0">
                  <c:v>656.56</c:v>
                </c:pt>
                <c:pt idx="1">
                  <c:v>893.66600000000005</c:v>
                </c:pt>
                <c:pt idx="2">
                  <c:v>931.53499999999997</c:v>
                </c:pt>
                <c:pt idx="3">
                  <c:v>1130.3050000000001</c:v>
                </c:pt>
                <c:pt idx="4">
                  <c:v>1339.173</c:v>
                </c:pt>
                <c:pt idx="5">
                  <c:v>1633.346</c:v>
                </c:pt>
                <c:pt idx="6">
                  <c:v>1640.3530000000001</c:v>
                </c:pt>
                <c:pt idx="7">
                  <c:v>1754.963</c:v>
                </c:pt>
                <c:pt idx="8">
                  <c:v>2279.846</c:v>
                </c:pt>
                <c:pt idx="9">
                  <c:v>1336.2619999999999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464-4EF0-8426-17AB02A2F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38599840"/>
        <c:axId val="1138600384"/>
      </c:barChart>
      <c:catAx>
        <c:axId val="113859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38600384"/>
        <c:crosses val="autoZero"/>
        <c:auto val="1"/>
        <c:lblAlgn val="ctr"/>
        <c:lblOffset val="100"/>
        <c:noMultiLvlLbl val="0"/>
      </c:catAx>
      <c:valAx>
        <c:axId val="1138600384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1138599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 algn="ctr">
        <a:defRPr lang="en-US" sz="16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EBITDA (Rsm)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charts'!$B$7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AE4-4640-B613-78D0EE35A005}"/>
              </c:ext>
            </c:extLst>
          </c:dPt>
          <c:dPt>
            <c:idx val="1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6D-4906-A602-1538196B6D70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2B-44C7-AC95-095B5DA070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charts'!$G$4:$P$4</c:f>
              <c:strCache>
                <c:ptCount val="10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  <c:pt idx="7">
                  <c:v>FY22</c:v>
                </c:pt>
                <c:pt idx="8">
                  <c:v>FY23</c:v>
                </c:pt>
                <c:pt idx="9">
                  <c:v>H1FY24</c:v>
                </c:pt>
              </c:strCache>
            </c:strRef>
          </c:cat>
          <c:val>
            <c:numRef>
              <c:f>'Investor charts'!$G$7:$P$7</c:f>
              <c:numCache>
                <c:formatCode>_-* #,##0_-;\-* #,##0_-;_-* "-"??_-;_-@_-</c:formatCode>
                <c:ptCount val="10"/>
                <c:pt idx="0">
                  <c:v>1831.9020000000037</c:v>
                </c:pt>
                <c:pt idx="1">
                  <c:v>2816.4999999999973</c:v>
                </c:pt>
                <c:pt idx="2">
                  <c:v>3329.6999999999907</c:v>
                </c:pt>
                <c:pt idx="3">
                  <c:v>3710.4000000000051</c:v>
                </c:pt>
                <c:pt idx="4">
                  <c:v>3928.2582068664797</c:v>
                </c:pt>
                <c:pt idx="5">
                  <c:v>4773.5698164392779</c:v>
                </c:pt>
                <c:pt idx="6">
                  <c:v>6787.0808312491463</c:v>
                </c:pt>
                <c:pt idx="7">
                  <c:v>9452.4617764447994</c:v>
                </c:pt>
                <c:pt idx="8">
                  <c:v>10215.365816779888</c:v>
                </c:pt>
                <c:pt idx="9">
                  <c:v>6322.499661412483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12-4801-8735-79D29F6B5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38597664"/>
        <c:axId val="1138598208"/>
      </c:barChart>
      <c:catAx>
        <c:axId val="113859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98208"/>
        <c:crosses val="autoZero"/>
        <c:auto val="1"/>
        <c:lblAlgn val="ctr"/>
        <c:lblOffset val="100"/>
        <c:noMultiLvlLbl val="0"/>
      </c:catAx>
      <c:valAx>
        <c:axId val="1138598208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13859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EBITDA/Ton (Rs)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charts'!$B$9</c:f>
              <c:strCache>
                <c:ptCount val="1"/>
                <c:pt idx="0">
                  <c:v>EBITDA/Ton (Rs)</c:v>
                </c:pt>
              </c:strCache>
            </c:strRef>
          </c:tx>
          <c:spPr>
            <a:solidFill>
              <a:srgbClr val="BDD7EE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760-4666-8C9D-36888925441F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88A-41BF-BC06-843E8DDD8341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B1C-4FEC-996F-B2A50D3FE10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'Investor charts'!$G$4:$P$4</c:f>
              <c:strCache>
                <c:ptCount val="10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  <c:pt idx="7">
                  <c:v>FY22</c:v>
                </c:pt>
                <c:pt idx="8">
                  <c:v>FY23</c:v>
                </c:pt>
                <c:pt idx="9">
                  <c:v>H1FY24</c:v>
                </c:pt>
              </c:strCache>
            </c:strRef>
          </c:cat>
          <c:val>
            <c:numRef>
              <c:f>'Investor charts'!$G$9:$P$9</c:f>
              <c:numCache>
                <c:formatCode>_-* #,##0_-;\-* #,##0_-;_-* "-"??_-;_-@_-</c:formatCode>
                <c:ptCount val="10"/>
                <c:pt idx="0">
                  <c:v>2790.1516997684962</c:v>
                </c:pt>
                <c:pt idx="1">
                  <c:v>3151.6248799887176</c:v>
                </c:pt>
                <c:pt idx="2">
                  <c:v>3574.4228611914646</c:v>
                </c:pt>
                <c:pt idx="3">
                  <c:v>3282.6537969840042</c:v>
                </c:pt>
                <c:pt idx="4">
                  <c:v>2933.3463315542349</c:v>
                </c:pt>
                <c:pt idx="5">
                  <c:v>2922.5711003298002</c:v>
                </c:pt>
                <c:pt idx="6">
                  <c:v>4137.5733340623301</c:v>
                </c:pt>
                <c:pt idx="7">
                  <c:v>5386.1316600092414</c:v>
                </c:pt>
                <c:pt idx="8">
                  <c:v>4480.7262493957433</c:v>
                </c:pt>
                <c:pt idx="9">
                  <c:v>4731.4820457458818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1C-4FEC-996F-B2A50D3FE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axId val="1138600928"/>
        <c:axId val="1138594944"/>
      </c:barChart>
      <c:catAx>
        <c:axId val="1138600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138594944"/>
        <c:crosses val="autoZero"/>
        <c:auto val="1"/>
        <c:lblAlgn val="ctr"/>
        <c:lblOffset val="100"/>
        <c:noMultiLvlLbl val="0"/>
      </c:catAx>
      <c:valAx>
        <c:axId val="1138594944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1138600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 b="1"/>
            </a:pPr>
            <a:r>
              <a:rPr lang="en-US" b="1"/>
              <a:t>Net Profit (Rsm)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charts'!$B$8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0D3-4482-9183-38974ABAF0DF}"/>
              </c:ext>
            </c:extLst>
          </c:dPt>
          <c:dPt>
            <c:idx val="1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DBC-4F99-BCE0-00F4FE321197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30-4CFC-8DB4-E2B2E7EBCB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charts'!$G$4:$P$4</c:f>
              <c:strCache>
                <c:ptCount val="10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  <c:pt idx="7">
                  <c:v>FY22</c:v>
                </c:pt>
                <c:pt idx="8">
                  <c:v>FY23</c:v>
                </c:pt>
                <c:pt idx="9">
                  <c:v>H1FY24</c:v>
                </c:pt>
              </c:strCache>
            </c:strRef>
          </c:cat>
          <c:val>
            <c:numRef>
              <c:f>'Investor charts'!$G$8:$P$8</c:f>
              <c:numCache>
                <c:formatCode>_-* #,##0_-;\-* #,##0_-;_-* "-"??_-;_-@_-</c:formatCode>
                <c:ptCount val="10"/>
                <c:pt idx="0">
                  <c:v>607.66800000000364</c:v>
                </c:pt>
                <c:pt idx="1">
                  <c:v>1005.5999999999979</c:v>
                </c:pt>
                <c:pt idx="2">
                  <c:v>1521.099999999991</c:v>
                </c:pt>
                <c:pt idx="3">
                  <c:v>1581.3366822379494</c:v>
                </c:pt>
                <c:pt idx="4">
                  <c:v>1482.3030256568409</c:v>
                </c:pt>
                <c:pt idx="5">
                  <c:v>2379.7236044623141</c:v>
                </c:pt>
                <c:pt idx="6">
                  <c:v>3601.7148348987848</c:v>
                </c:pt>
                <c:pt idx="7">
                  <c:v>5572.7288868325741</c:v>
                </c:pt>
                <c:pt idx="8">
                  <c:v>6418.5299795124702</c:v>
                </c:pt>
                <c:pt idx="9">
                  <c:v>3964.7508434041811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9C-453A-9390-B303003D2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38598752"/>
        <c:axId val="1138596576"/>
      </c:barChart>
      <c:catAx>
        <c:axId val="113859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 algn="ctr">
              <a:defRPr/>
            </a:pPr>
            <a:endParaRPr lang="en-US"/>
          </a:p>
        </c:txPr>
        <c:crossAx val="1138596576"/>
        <c:crosses val="autoZero"/>
        <c:auto val="1"/>
        <c:lblAlgn val="ctr"/>
        <c:lblOffset val="100"/>
        <c:noMultiLvlLbl val="0"/>
      </c:catAx>
      <c:valAx>
        <c:axId val="1138596576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13859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 algn="ctr" rtl="0">
        <a:defRPr lang="en-US" sz="1600" b="0" i="0" u="none" strike="noStrike" kern="1200" baseline="0">
          <a:solidFill>
            <a:sysClr val="windowText" lastClr="000000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ROE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charts'!$B$214</c:f>
              <c:strCache>
                <c:ptCount val="1"/>
                <c:pt idx="0">
                  <c:v>ROE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19-416C-9004-FD7B2DE5CB0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1F-4611-A242-CE92B88733A9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4C9-4FA9-8B55-E97E0E401D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charts'!$L$214:$P$214</c:f>
              <c:numCache>
                <c:formatCode>_-* #,##0.0_-;\-* #,##0.0_-;_-* "-"??_-;_-@_-</c:formatCode>
                <c:ptCount val="5"/>
                <c:pt idx="0">
                  <c:v>21.195894263684899</c:v>
                </c:pt>
                <c:pt idx="1">
                  <c:v>24.825299428468387</c:v>
                </c:pt>
                <c:pt idx="2">
                  <c:v>28.886918156687923</c:v>
                </c:pt>
                <c:pt idx="3">
                  <c:v>23.519127691526659</c:v>
                </c:pt>
                <c:pt idx="4">
                  <c:v>25.229301364800822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5C-4E18-865B-2985BABF7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38593856"/>
        <c:axId val="1138595488"/>
      </c:barChart>
      <c:catAx>
        <c:axId val="113859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95488"/>
        <c:crosses val="autoZero"/>
        <c:auto val="1"/>
        <c:lblAlgn val="ctr"/>
        <c:lblOffset val="100"/>
        <c:noMultiLvlLbl val="0"/>
      </c:catAx>
      <c:valAx>
        <c:axId val="1138595488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13859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ROCE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'Investor charts'!$B$213</c:f>
              <c:strCache>
                <c:ptCount val="1"/>
                <c:pt idx="0">
                  <c:v>ROCE</c:v>
                </c:pt>
              </c:strCache>
            </c:strRef>
          </c:tx>
          <c:spPr>
            <a:solidFill>
              <a:srgbClr val="BDD7E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83-47A7-8FFC-5EC6C531A1A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6C-4FDF-A022-FF2020642B6E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4D1-4998-9D7D-2198A5A213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'Investor charts'!$L$202:$P$202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H1FY24</c:v>
                </c:pt>
              </c:strCache>
            </c:strRef>
          </c:cat>
          <c:val>
            <c:numRef>
              <c:f>'Investor charts'!$L$213:$P$213</c:f>
              <c:numCache>
                <c:formatCode>_-* #,##0.0_-;\-* #,##0.0_-;_-* "-"??_-;_-@_-</c:formatCode>
                <c:ptCount val="5"/>
                <c:pt idx="0">
                  <c:v>18.439629606729262</c:v>
                </c:pt>
                <c:pt idx="1">
                  <c:v>26.461822852108057</c:v>
                </c:pt>
                <c:pt idx="2">
                  <c:v>34.599893858893203</c:v>
                </c:pt>
                <c:pt idx="3">
                  <c:v>29.187450892352828</c:v>
                </c:pt>
                <c:pt idx="4">
                  <c:v>32.429697515794409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D2-44FF-83E3-E52D8ACC6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38599296"/>
        <c:axId val="1138594400"/>
      </c:barChart>
      <c:catAx>
        <c:axId val="113859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94400"/>
        <c:crosses val="autoZero"/>
        <c:auto val="1"/>
        <c:lblAlgn val="ctr"/>
        <c:lblOffset val="100"/>
        <c:noMultiLvlLbl val="0"/>
      </c:catAx>
      <c:valAx>
        <c:axId val="1138594400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13859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0.11157</cdr:x>
      <cdr:y>0.03942</cdr:y>
    </cdr:from>
    <cdr:to>
      <cdr:x>0.79557</cdr:x>
      <cdr:y>0.17022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8174" y="117148"/>
          <a:ext cx="3360607" cy="38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>
              <a:latin typeface="Century Gothic" panose="020B0502020202020204" pitchFamily="34" charset="0"/>
            </a:rPr>
            <a:t>Capex to Op. Cash flow (%)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828"/>
          </a:xfrm>
          <a:prstGeom prst="rect">
            <a:avLst/>
          </a:prstGeom>
        </p:spPr>
        <p:txBody>
          <a:bodyPr vert="horz" lIns="53127" tIns="26563" rIns="53127" bIns="26563" rtlCol="0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342" y="0"/>
            <a:ext cx="4275402" cy="337828"/>
          </a:xfrm>
          <a:prstGeom prst="rect">
            <a:avLst/>
          </a:prstGeom>
        </p:spPr>
        <p:txBody>
          <a:bodyPr vert="horz" lIns="53127" tIns="26563" rIns="53127" bIns="26563" rtlCol="0"/>
          <a:lstStyle>
            <a:lvl1pPr algn="r">
              <a:defRPr sz="700"/>
            </a:lvl1pPr>
          </a:lstStyle>
          <a:p>
            <a:fld id="{51A0B53D-11AD-4E78-A5E3-46411336DB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3127" tIns="26563" rIns="53127" bIns="2656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2106"/>
            <a:ext cx="7893050" cy="2651687"/>
          </a:xfrm>
          <a:prstGeom prst="rect">
            <a:avLst/>
          </a:prstGeom>
        </p:spPr>
        <p:txBody>
          <a:bodyPr vert="horz" lIns="53127" tIns="26563" rIns="53127" bIns="2656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936"/>
            <a:ext cx="4275402" cy="337827"/>
          </a:xfrm>
          <a:prstGeom prst="rect">
            <a:avLst/>
          </a:prstGeom>
        </p:spPr>
        <p:txBody>
          <a:bodyPr vert="horz" lIns="53127" tIns="26563" rIns="53127" bIns="26563" rtlCol="0" anchor="b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342" y="6397936"/>
            <a:ext cx="4275402" cy="337827"/>
          </a:xfrm>
          <a:prstGeom prst="rect">
            <a:avLst/>
          </a:prstGeom>
        </p:spPr>
        <p:txBody>
          <a:bodyPr vert="horz" lIns="53127" tIns="26563" rIns="53127" bIns="26563" rtlCol="0" anchor="b"/>
          <a:lstStyle>
            <a:lvl1pPr algn="r">
              <a:defRPr sz="700"/>
            </a:lvl1pPr>
          </a:lstStyle>
          <a:p>
            <a:fld id="{4AE7ADEF-B973-4F15-90B8-837292C14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35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7ADEF-B973-4F15-90B8-837292C14E6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D731A-5FAD-4D71-8588-9DF63577FF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8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63700" y="3367533"/>
            <a:ext cx="6429375" cy="2378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400" dirty="0">
                <a:solidFill>
                  <a:srgbClr val="7E7E7E"/>
                </a:solidFill>
                <a:latin typeface="Century Gothic"/>
                <a:cs typeface="Century Gothic"/>
              </a:rPr>
              <a:t>‹#›</a:t>
            </a:fld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400" dirty="0">
                <a:solidFill>
                  <a:srgbClr val="7E7E7E"/>
                </a:solidFill>
                <a:latin typeface="Century Gothic"/>
                <a:cs typeface="Century Gothic"/>
              </a:rPr>
              <a:t>‹#›</a:t>
            </a:fld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136965" y="2071067"/>
            <a:ext cx="6904355" cy="710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400" dirty="0">
                <a:solidFill>
                  <a:srgbClr val="7E7E7E"/>
                </a:solidFill>
                <a:latin typeface="Century Gothic"/>
                <a:cs typeface="Century Gothic"/>
              </a:rPr>
              <a:t>‹#›</a:t>
            </a:fld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400" dirty="0">
                <a:solidFill>
                  <a:srgbClr val="7E7E7E"/>
                </a:solidFill>
                <a:latin typeface="Century Gothic"/>
                <a:cs typeface="Century Gothic"/>
              </a:rPr>
              <a:t>‹#›</a:t>
            </a:fld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400" dirty="0">
                <a:solidFill>
                  <a:srgbClr val="7E7E7E"/>
                </a:solidFill>
                <a:latin typeface="Century Gothic"/>
                <a:cs typeface="Century Gothic"/>
              </a:rPr>
              <a:t>‹#›</a:t>
            </a:fld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2144" y="328850"/>
            <a:ext cx="16983710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01038" y="2255443"/>
            <a:ext cx="15963900" cy="6577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4578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400" dirty="0">
                <a:solidFill>
                  <a:srgbClr val="7E7E7E"/>
                </a:solidFill>
                <a:latin typeface="Century Gothic"/>
                <a:cs typeface="Century Gothic"/>
              </a:rPr>
              <a:t>‹#›</a:t>
            </a:fld>
            <a:endParaRPr sz="1400">
              <a:latin typeface="Century Gothic"/>
              <a:cs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emf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emf"/><Relationship Id="rId11" Type="http://schemas.openxmlformats.org/officeDocument/2006/relationships/image" Target="../media/image109.png"/><Relationship Id="rId5" Type="http://schemas.openxmlformats.org/officeDocument/2006/relationships/image" Target="../media/image103.emf"/><Relationship Id="rId10" Type="http://schemas.openxmlformats.org/officeDocument/2006/relationships/image" Target="../media/image108.jpeg"/><Relationship Id="rId4" Type="http://schemas.openxmlformats.org/officeDocument/2006/relationships/image" Target="../media/image102.emf"/><Relationship Id="rId9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jpeg"/><Relationship Id="rId9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jpg"/><Relationship Id="rId7" Type="http://schemas.openxmlformats.org/officeDocument/2006/relationships/image" Target="../media/image153.jp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g"/><Relationship Id="rId11" Type="http://schemas.openxmlformats.org/officeDocument/2006/relationships/image" Target="../media/image155.jpeg"/><Relationship Id="rId5" Type="http://schemas.openxmlformats.org/officeDocument/2006/relationships/image" Target="../media/image151.jpg"/><Relationship Id="rId10" Type="http://schemas.openxmlformats.org/officeDocument/2006/relationships/image" Target="../media/image147.png"/><Relationship Id="rId4" Type="http://schemas.openxmlformats.org/officeDocument/2006/relationships/image" Target="../media/image150.png"/><Relationship Id="rId9" Type="http://schemas.openxmlformats.org/officeDocument/2006/relationships/image" Target="../media/image1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anubhav@aplapollo.com" TargetMode="External"/><Relationship Id="rId2" Type="http://schemas.openxmlformats.org/officeDocument/2006/relationships/hyperlink" Target="mailto:deepakgoyal@aplapollo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amalkant@aplapollo.com" TargetMode="External"/><Relationship Id="rId4" Type="http://schemas.openxmlformats.org/officeDocument/2006/relationships/image" Target="../media/image15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1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46" name="Picture 2" descr="C:\Users\Rahul Kumar\Desktop\APL-APOLLO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8775" y="1262270"/>
            <a:ext cx="441383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86800" y="9355927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3200" b="1" dirty="0">
                <a:solidFill>
                  <a:schemeClr val="tx1"/>
                </a:solidFill>
                <a:latin typeface="Century Gothic"/>
                <a:cs typeface="Century Gothic"/>
              </a:rPr>
              <a:t>October </a:t>
            </a:r>
            <a:r>
              <a:rPr lang="en-US" sz="3200" b="1" spc="-20" dirty="0">
                <a:solidFill>
                  <a:schemeClr val="tx1"/>
                </a:solidFill>
                <a:latin typeface="Century Gothic"/>
                <a:cs typeface="Century Gothic"/>
              </a:rPr>
              <a:t>2023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0" y="3429001"/>
            <a:ext cx="9956766" cy="363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016" y="2019300"/>
            <a:ext cx="14037564" cy="7467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905907" y="2635570"/>
            <a:ext cx="5085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Solid</a:t>
            </a:r>
            <a:r>
              <a:rPr sz="240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Relationships,</a:t>
            </a:r>
            <a:r>
              <a:rPr sz="240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Incentive</a:t>
            </a:r>
            <a:r>
              <a:rPr sz="240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plans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6292" y="2575515"/>
            <a:ext cx="720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800+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0400" y="2677644"/>
            <a:ext cx="16452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DISTRIBUTORS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05907" y="4549647"/>
            <a:ext cx="3844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Retailer</a:t>
            </a:r>
            <a:r>
              <a:rPr sz="240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bonding</a:t>
            </a:r>
            <a:r>
              <a:rPr sz="240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program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03948" y="4582116"/>
            <a:ext cx="1147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50,000+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40400" y="4608043"/>
            <a:ext cx="11976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RETAILERS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05907" y="6353049"/>
            <a:ext cx="703389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Apollo</a:t>
            </a:r>
            <a:r>
              <a:rPr sz="240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Connect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Programs,</a:t>
            </a:r>
            <a:r>
              <a:rPr sz="2400" spc="-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Fabricator/Architect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meets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for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Brand</a:t>
            </a:r>
            <a:r>
              <a:rPr sz="2400" spc="-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promotion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74979" y="6505447"/>
            <a:ext cx="1403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2,00,000+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05907" y="8131049"/>
            <a:ext cx="7468234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Indian</a:t>
            </a:r>
            <a:r>
              <a:rPr sz="2400" spc="-4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Premier</a:t>
            </a:r>
            <a:r>
              <a:rPr sz="240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League,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Football,</a:t>
            </a:r>
            <a:r>
              <a:rPr sz="240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Kabaddi</a:t>
            </a:r>
            <a:r>
              <a:rPr sz="2400" spc="-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League,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Amitabh</a:t>
            </a:r>
            <a:r>
              <a:rPr sz="2400" spc="-4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Bachchan</a:t>
            </a:r>
            <a:r>
              <a:rPr sz="240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Campaign,</a:t>
            </a:r>
            <a:r>
              <a:rPr sz="2400" spc="-5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TV</a:t>
            </a:r>
            <a:r>
              <a:rPr sz="2400" spc="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Commercials,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Radio,</a:t>
            </a:r>
            <a:r>
              <a:rPr sz="240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434343"/>
                </a:solidFill>
                <a:latin typeface="Century Gothic"/>
                <a:cs typeface="Century Gothic"/>
              </a:rPr>
              <a:t>Social</a:t>
            </a:r>
            <a:r>
              <a:rPr sz="240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434343"/>
                </a:solidFill>
                <a:latin typeface="Century Gothic"/>
                <a:cs typeface="Century Gothic"/>
              </a:rPr>
              <a:t>Media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40400" y="6483248"/>
            <a:ext cx="3133090" cy="6057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FABRICATORS, </a:t>
            </a:r>
            <a:r>
              <a:rPr sz="2000" b="1" dirty="0">
                <a:solidFill>
                  <a:srgbClr val="0066CC"/>
                </a:solidFill>
                <a:latin typeface="Century Gothic"/>
                <a:cs typeface="Century Gothic"/>
              </a:rPr>
              <a:t>ARCHITECTS</a:t>
            </a:r>
            <a:r>
              <a:rPr sz="2000" b="1" spc="-40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0066CC"/>
                </a:solidFill>
                <a:latin typeface="Century Gothic"/>
                <a:cs typeface="Century Gothic"/>
              </a:rPr>
              <a:t>&amp;</a:t>
            </a:r>
            <a:r>
              <a:rPr sz="2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 ENGINEERS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40400" y="8494370"/>
            <a:ext cx="199961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66CC"/>
                </a:solidFill>
                <a:latin typeface="Century Gothic"/>
                <a:cs typeface="Century Gothic"/>
              </a:rPr>
              <a:t>END</a:t>
            </a:r>
            <a:r>
              <a:rPr sz="2000" b="1" spc="-1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CONSUMER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59948" y="8314178"/>
            <a:ext cx="1252855" cy="6057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0480" marR="5080" indent="-18415">
              <a:lnSpc>
                <a:spcPts val="2160"/>
              </a:lnSpc>
              <a:spcBef>
                <a:spcPts val="375"/>
              </a:spcBef>
            </a:pP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CONNECT THROUGH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2784" y="6351752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B2C</a:t>
            </a:r>
            <a:r>
              <a:rPr sz="7200" spc="-15" dirty="0"/>
              <a:t> </a:t>
            </a:r>
            <a:r>
              <a:rPr sz="7200" spc="-10" dirty="0"/>
              <a:t>Channel</a:t>
            </a:r>
            <a:endParaRPr sz="7200" dirty="0"/>
          </a:p>
        </p:txBody>
      </p:sp>
      <p:sp>
        <p:nvSpPr>
          <p:cNvPr id="19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10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7500" y="3359911"/>
            <a:ext cx="6713855" cy="238823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800"/>
              </a:spcBef>
            </a:pPr>
            <a:r>
              <a:rPr sz="8000" b="1" spc="-20" dirty="0">
                <a:solidFill>
                  <a:srgbClr val="0066CC"/>
                </a:solidFill>
                <a:latin typeface="Century Gothic"/>
                <a:cs typeface="Century Gothic"/>
              </a:rPr>
              <a:t>CORE </a:t>
            </a:r>
            <a:r>
              <a:rPr sz="8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COMPETENCE</a:t>
            </a:r>
            <a:endParaRPr sz="8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16383" y="0"/>
            <a:ext cx="5500115" cy="10286999"/>
          </a:xfrm>
          <a:prstGeom prst="rect">
            <a:avLst/>
          </a:prstGeom>
        </p:spPr>
      </p:pic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11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43866" y="6226297"/>
            <a:ext cx="5087620" cy="3639820"/>
          </a:xfrm>
          <a:custGeom>
            <a:avLst/>
            <a:gdLst/>
            <a:ahLst/>
            <a:cxnLst/>
            <a:rect l="l" t="t" r="r" b="b"/>
            <a:pathLst>
              <a:path w="5087619" h="3639820">
                <a:moveTo>
                  <a:pt x="0" y="264947"/>
                </a:moveTo>
                <a:lnTo>
                  <a:pt x="4268" y="217321"/>
                </a:lnTo>
                <a:lnTo>
                  <a:pt x="16575" y="172497"/>
                </a:lnTo>
                <a:lnTo>
                  <a:pt x="36172" y="131222"/>
                </a:lnTo>
                <a:lnTo>
                  <a:pt x="62311" y="94243"/>
                </a:lnTo>
                <a:lnTo>
                  <a:pt x="94243" y="62311"/>
                </a:lnTo>
                <a:lnTo>
                  <a:pt x="131222" y="36172"/>
                </a:lnTo>
                <a:lnTo>
                  <a:pt x="172497" y="16575"/>
                </a:lnTo>
                <a:lnTo>
                  <a:pt x="217321" y="4268"/>
                </a:lnTo>
                <a:lnTo>
                  <a:pt x="264947" y="0"/>
                </a:lnTo>
                <a:lnTo>
                  <a:pt x="4822164" y="0"/>
                </a:lnTo>
                <a:lnTo>
                  <a:pt x="4869790" y="4268"/>
                </a:lnTo>
                <a:lnTo>
                  <a:pt x="4914614" y="16575"/>
                </a:lnTo>
                <a:lnTo>
                  <a:pt x="4955889" y="36172"/>
                </a:lnTo>
                <a:lnTo>
                  <a:pt x="4992868" y="62311"/>
                </a:lnTo>
                <a:lnTo>
                  <a:pt x="5024800" y="94243"/>
                </a:lnTo>
                <a:lnTo>
                  <a:pt x="5050939" y="131222"/>
                </a:lnTo>
                <a:lnTo>
                  <a:pt x="5070536" y="172497"/>
                </a:lnTo>
                <a:lnTo>
                  <a:pt x="5082843" y="217321"/>
                </a:lnTo>
                <a:lnTo>
                  <a:pt x="5087112" y="264947"/>
                </a:lnTo>
                <a:lnTo>
                  <a:pt x="5087112" y="3374377"/>
                </a:lnTo>
                <a:lnTo>
                  <a:pt x="5082843" y="3421998"/>
                </a:lnTo>
                <a:lnTo>
                  <a:pt x="5070536" y="3466820"/>
                </a:lnTo>
                <a:lnTo>
                  <a:pt x="5050939" y="3508093"/>
                </a:lnTo>
                <a:lnTo>
                  <a:pt x="5024800" y="3545070"/>
                </a:lnTo>
                <a:lnTo>
                  <a:pt x="4992868" y="3577001"/>
                </a:lnTo>
                <a:lnTo>
                  <a:pt x="4955889" y="3603140"/>
                </a:lnTo>
                <a:lnTo>
                  <a:pt x="4914614" y="3622736"/>
                </a:lnTo>
                <a:lnTo>
                  <a:pt x="4869790" y="3635043"/>
                </a:lnTo>
                <a:lnTo>
                  <a:pt x="4822164" y="3639312"/>
                </a:lnTo>
                <a:lnTo>
                  <a:pt x="264947" y="3639312"/>
                </a:lnTo>
                <a:lnTo>
                  <a:pt x="217321" y="3635043"/>
                </a:lnTo>
                <a:lnTo>
                  <a:pt x="172497" y="3622736"/>
                </a:lnTo>
                <a:lnTo>
                  <a:pt x="131222" y="3603140"/>
                </a:lnTo>
                <a:lnTo>
                  <a:pt x="94243" y="3577001"/>
                </a:lnTo>
                <a:lnTo>
                  <a:pt x="62311" y="3545070"/>
                </a:lnTo>
                <a:lnTo>
                  <a:pt x="36172" y="3508093"/>
                </a:lnTo>
                <a:lnTo>
                  <a:pt x="16575" y="3466820"/>
                </a:lnTo>
                <a:lnTo>
                  <a:pt x="4268" y="3421998"/>
                </a:lnTo>
                <a:lnTo>
                  <a:pt x="0" y="3374377"/>
                </a:lnTo>
                <a:lnTo>
                  <a:pt x="0" y="264947"/>
                </a:lnTo>
                <a:close/>
              </a:path>
            </a:pathLst>
          </a:custGeom>
          <a:ln w="25908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43866" y="2009388"/>
            <a:ext cx="5087620" cy="3639820"/>
          </a:xfrm>
          <a:custGeom>
            <a:avLst/>
            <a:gdLst/>
            <a:ahLst/>
            <a:cxnLst/>
            <a:rect l="l" t="t" r="r" b="b"/>
            <a:pathLst>
              <a:path w="5087619" h="3639820">
                <a:moveTo>
                  <a:pt x="0" y="264947"/>
                </a:moveTo>
                <a:lnTo>
                  <a:pt x="4268" y="217321"/>
                </a:lnTo>
                <a:lnTo>
                  <a:pt x="16575" y="172497"/>
                </a:lnTo>
                <a:lnTo>
                  <a:pt x="36172" y="131222"/>
                </a:lnTo>
                <a:lnTo>
                  <a:pt x="62311" y="94243"/>
                </a:lnTo>
                <a:lnTo>
                  <a:pt x="94243" y="62311"/>
                </a:lnTo>
                <a:lnTo>
                  <a:pt x="131222" y="36172"/>
                </a:lnTo>
                <a:lnTo>
                  <a:pt x="172497" y="16575"/>
                </a:lnTo>
                <a:lnTo>
                  <a:pt x="217321" y="4268"/>
                </a:lnTo>
                <a:lnTo>
                  <a:pt x="264947" y="0"/>
                </a:lnTo>
                <a:lnTo>
                  <a:pt x="4822164" y="0"/>
                </a:lnTo>
                <a:lnTo>
                  <a:pt x="4869790" y="4268"/>
                </a:lnTo>
                <a:lnTo>
                  <a:pt x="4914614" y="16575"/>
                </a:lnTo>
                <a:lnTo>
                  <a:pt x="4955889" y="36172"/>
                </a:lnTo>
                <a:lnTo>
                  <a:pt x="4992868" y="62311"/>
                </a:lnTo>
                <a:lnTo>
                  <a:pt x="5024800" y="94243"/>
                </a:lnTo>
                <a:lnTo>
                  <a:pt x="5050939" y="131222"/>
                </a:lnTo>
                <a:lnTo>
                  <a:pt x="5070536" y="172497"/>
                </a:lnTo>
                <a:lnTo>
                  <a:pt x="5082843" y="217321"/>
                </a:lnTo>
                <a:lnTo>
                  <a:pt x="5087112" y="264947"/>
                </a:lnTo>
                <a:lnTo>
                  <a:pt x="5087112" y="3374377"/>
                </a:lnTo>
                <a:lnTo>
                  <a:pt x="5082843" y="3421998"/>
                </a:lnTo>
                <a:lnTo>
                  <a:pt x="5070536" y="3466820"/>
                </a:lnTo>
                <a:lnTo>
                  <a:pt x="5050939" y="3508093"/>
                </a:lnTo>
                <a:lnTo>
                  <a:pt x="5024800" y="3545070"/>
                </a:lnTo>
                <a:lnTo>
                  <a:pt x="4992868" y="3577001"/>
                </a:lnTo>
                <a:lnTo>
                  <a:pt x="4955889" y="3603140"/>
                </a:lnTo>
                <a:lnTo>
                  <a:pt x="4914614" y="3622736"/>
                </a:lnTo>
                <a:lnTo>
                  <a:pt x="4869790" y="3635043"/>
                </a:lnTo>
                <a:lnTo>
                  <a:pt x="4822164" y="3639311"/>
                </a:lnTo>
                <a:lnTo>
                  <a:pt x="264947" y="3639311"/>
                </a:lnTo>
                <a:lnTo>
                  <a:pt x="217321" y="3635043"/>
                </a:lnTo>
                <a:lnTo>
                  <a:pt x="172497" y="3622736"/>
                </a:lnTo>
                <a:lnTo>
                  <a:pt x="131222" y="3603140"/>
                </a:lnTo>
                <a:lnTo>
                  <a:pt x="94243" y="3577001"/>
                </a:lnTo>
                <a:lnTo>
                  <a:pt x="62311" y="3545070"/>
                </a:lnTo>
                <a:lnTo>
                  <a:pt x="36172" y="3508093"/>
                </a:lnTo>
                <a:lnTo>
                  <a:pt x="16575" y="3466820"/>
                </a:lnTo>
                <a:lnTo>
                  <a:pt x="4268" y="3421998"/>
                </a:lnTo>
                <a:lnTo>
                  <a:pt x="0" y="3374377"/>
                </a:lnTo>
                <a:lnTo>
                  <a:pt x="0" y="264947"/>
                </a:lnTo>
                <a:close/>
              </a:path>
            </a:pathLst>
          </a:custGeom>
          <a:ln w="25908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80324" y="1996379"/>
            <a:ext cx="5641975" cy="7882255"/>
            <a:chOff x="1580324" y="1996379"/>
            <a:chExt cx="5641975" cy="7882255"/>
          </a:xfrm>
        </p:grpSpPr>
        <p:sp>
          <p:nvSpPr>
            <p:cNvPr id="5" name="object 5"/>
            <p:cNvSpPr/>
            <p:nvPr/>
          </p:nvSpPr>
          <p:spPr>
            <a:xfrm>
              <a:off x="1593341" y="6869428"/>
              <a:ext cx="5615940" cy="2996565"/>
            </a:xfrm>
            <a:custGeom>
              <a:avLst/>
              <a:gdLst/>
              <a:ahLst/>
              <a:cxnLst/>
              <a:rect l="l" t="t" r="r" b="b"/>
              <a:pathLst>
                <a:path w="5615940" h="2996565">
                  <a:moveTo>
                    <a:pt x="0" y="218122"/>
                  </a:moveTo>
                  <a:lnTo>
                    <a:pt x="5760" y="168110"/>
                  </a:lnTo>
                  <a:lnTo>
                    <a:pt x="22169" y="122200"/>
                  </a:lnTo>
                  <a:lnTo>
                    <a:pt x="47917" y="81700"/>
                  </a:lnTo>
                  <a:lnTo>
                    <a:pt x="81695" y="47921"/>
                  </a:lnTo>
                  <a:lnTo>
                    <a:pt x="122194" y="22171"/>
                  </a:lnTo>
                  <a:lnTo>
                    <a:pt x="168106" y="5761"/>
                  </a:lnTo>
                  <a:lnTo>
                    <a:pt x="218122" y="0"/>
                  </a:lnTo>
                  <a:lnTo>
                    <a:pt x="5397817" y="0"/>
                  </a:lnTo>
                  <a:lnTo>
                    <a:pt x="5447833" y="5761"/>
                  </a:lnTo>
                  <a:lnTo>
                    <a:pt x="5493745" y="22171"/>
                  </a:lnTo>
                  <a:lnTo>
                    <a:pt x="5534244" y="47921"/>
                  </a:lnTo>
                  <a:lnTo>
                    <a:pt x="5568022" y="81700"/>
                  </a:lnTo>
                  <a:lnTo>
                    <a:pt x="5593770" y="122200"/>
                  </a:lnTo>
                  <a:lnTo>
                    <a:pt x="5610179" y="168110"/>
                  </a:lnTo>
                  <a:lnTo>
                    <a:pt x="5615940" y="218122"/>
                  </a:lnTo>
                  <a:lnTo>
                    <a:pt x="5615940" y="2778061"/>
                  </a:lnTo>
                  <a:lnTo>
                    <a:pt x="5610179" y="2828077"/>
                  </a:lnTo>
                  <a:lnTo>
                    <a:pt x="5593770" y="2873989"/>
                  </a:lnTo>
                  <a:lnTo>
                    <a:pt x="5568022" y="2914488"/>
                  </a:lnTo>
                  <a:lnTo>
                    <a:pt x="5534244" y="2948266"/>
                  </a:lnTo>
                  <a:lnTo>
                    <a:pt x="5493745" y="2974014"/>
                  </a:lnTo>
                  <a:lnTo>
                    <a:pt x="5447833" y="2990423"/>
                  </a:lnTo>
                  <a:lnTo>
                    <a:pt x="5397817" y="2996184"/>
                  </a:lnTo>
                  <a:lnTo>
                    <a:pt x="218122" y="2996184"/>
                  </a:lnTo>
                  <a:lnTo>
                    <a:pt x="168106" y="2990423"/>
                  </a:lnTo>
                  <a:lnTo>
                    <a:pt x="122194" y="2974014"/>
                  </a:lnTo>
                  <a:lnTo>
                    <a:pt x="81695" y="2948266"/>
                  </a:lnTo>
                  <a:lnTo>
                    <a:pt x="47917" y="2914488"/>
                  </a:lnTo>
                  <a:lnTo>
                    <a:pt x="22169" y="2873989"/>
                  </a:lnTo>
                  <a:lnTo>
                    <a:pt x="5760" y="2828077"/>
                  </a:lnTo>
                  <a:lnTo>
                    <a:pt x="0" y="2778061"/>
                  </a:lnTo>
                  <a:lnTo>
                    <a:pt x="0" y="218122"/>
                  </a:lnTo>
                  <a:close/>
                </a:path>
              </a:pathLst>
            </a:custGeom>
            <a:ln w="25908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3341" y="2009396"/>
              <a:ext cx="5615940" cy="4391025"/>
            </a:xfrm>
            <a:custGeom>
              <a:avLst/>
              <a:gdLst/>
              <a:ahLst/>
              <a:cxnLst/>
              <a:rect l="l" t="t" r="r" b="b"/>
              <a:pathLst>
                <a:path w="5615940" h="4391025">
                  <a:moveTo>
                    <a:pt x="0" y="319633"/>
                  </a:moveTo>
                  <a:lnTo>
                    <a:pt x="3465" y="272400"/>
                  </a:lnTo>
                  <a:lnTo>
                    <a:pt x="13532" y="227318"/>
                  </a:lnTo>
                  <a:lnTo>
                    <a:pt x="29707" y="184883"/>
                  </a:lnTo>
                  <a:lnTo>
                    <a:pt x="51494" y="145589"/>
                  </a:lnTo>
                  <a:lnTo>
                    <a:pt x="78400" y="109929"/>
                  </a:lnTo>
                  <a:lnTo>
                    <a:pt x="109929" y="78400"/>
                  </a:lnTo>
                  <a:lnTo>
                    <a:pt x="145589" y="51494"/>
                  </a:lnTo>
                  <a:lnTo>
                    <a:pt x="184883" y="29707"/>
                  </a:lnTo>
                  <a:lnTo>
                    <a:pt x="227318" y="13532"/>
                  </a:lnTo>
                  <a:lnTo>
                    <a:pt x="272400" y="3465"/>
                  </a:lnTo>
                  <a:lnTo>
                    <a:pt x="319633" y="0"/>
                  </a:lnTo>
                  <a:lnTo>
                    <a:pt x="5296306" y="0"/>
                  </a:lnTo>
                  <a:lnTo>
                    <a:pt x="5343539" y="3465"/>
                  </a:lnTo>
                  <a:lnTo>
                    <a:pt x="5388621" y="13532"/>
                  </a:lnTo>
                  <a:lnTo>
                    <a:pt x="5431056" y="29707"/>
                  </a:lnTo>
                  <a:lnTo>
                    <a:pt x="5470350" y="51494"/>
                  </a:lnTo>
                  <a:lnTo>
                    <a:pt x="5506010" y="78400"/>
                  </a:lnTo>
                  <a:lnTo>
                    <a:pt x="5537539" y="109929"/>
                  </a:lnTo>
                  <a:lnTo>
                    <a:pt x="5564445" y="145589"/>
                  </a:lnTo>
                  <a:lnTo>
                    <a:pt x="5586232" y="184883"/>
                  </a:lnTo>
                  <a:lnTo>
                    <a:pt x="5602407" y="227318"/>
                  </a:lnTo>
                  <a:lnTo>
                    <a:pt x="5612474" y="272400"/>
                  </a:lnTo>
                  <a:lnTo>
                    <a:pt x="5615940" y="319633"/>
                  </a:lnTo>
                  <a:lnTo>
                    <a:pt x="5615940" y="4070997"/>
                  </a:lnTo>
                  <a:lnTo>
                    <a:pt x="5612474" y="4118234"/>
                  </a:lnTo>
                  <a:lnTo>
                    <a:pt x="5602407" y="4163318"/>
                  </a:lnTo>
                  <a:lnTo>
                    <a:pt x="5586232" y="4205755"/>
                  </a:lnTo>
                  <a:lnTo>
                    <a:pt x="5564445" y="4245051"/>
                  </a:lnTo>
                  <a:lnTo>
                    <a:pt x="5537539" y="4280711"/>
                  </a:lnTo>
                  <a:lnTo>
                    <a:pt x="5506010" y="4312242"/>
                  </a:lnTo>
                  <a:lnTo>
                    <a:pt x="5470350" y="4339148"/>
                  </a:lnTo>
                  <a:lnTo>
                    <a:pt x="5431056" y="4360936"/>
                  </a:lnTo>
                  <a:lnTo>
                    <a:pt x="5388621" y="4377111"/>
                  </a:lnTo>
                  <a:lnTo>
                    <a:pt x="5343539" y="4387178"/>
                  </a:lnTo>
                  <a:lnTo>
                    <a:pt x="5296306" y="4390644"/>
                  </a:lnTo>
                  <a:lnTo>
                    <a:pt x="319633" y="4390644"/>
                  </a:lnTo>
                  <a:lnTo>
                    <a:pt x="272400" y="4387178"/>
                  </a:lnTo>
                  <a:lnTo>
                    <a:pt x="227318" y="4377111"/>
                  </a:lnTo>
                  <a:lnTo>
                    <a:pt x="184883" y="4360936"/>
                  </a:lnTo>
                  <a:lnTo>
                    <a:pt x="145589" y="4339148"/>
                  </a:lnTo>
                  <a:lnTo>
                    <a:pt x="109929" y="4312242"/>
                  </a:lnTo>
                  <a:lnTo>
                    <a:pt x="78400" y="4280711"/>
                  </a:lnTo>
                  <a:lnTo>
                    <a:pt x="51494" y="4245051"/>
                  </a:lnTo>
                  <a:lnTo>
                    <a:pt x="29707" y="4205755"/>
                  </a:lnTo>
                  <a:lnTo>
                    <a:pt x="13532" y="4163318"/>
                  </a:lnTo>
                  <a:lnTo>
                    <a:pt x="3465" y="4118234"/>
                  </a:lnTo>
                  <a:lnTo>
                    <a:pt x="0" y="4070997"/>
                  </a:lnTo>
                  <a:lnTo>
                    <a:pt x="0" y="319633"/>
                  </a:lnTo>
                  <a:close/>
                </a:path>
              </a:pathLst>
            </a:custGeom>
            <a:ln w="25908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Porter’s</a:t>
            </a:r>
            <a:r>
              <a:rPr sz="7200" spc="-10" dirty="0"/>
              <a:t> </a:t>
            </a:r>
            <a:r>
              <a:rPr sz="7200" dirty="0">
                <a:solidFill>
                  <a:srgbClr val="252525"/>
                </a:solidFill>
              </a:rPr>
              <a:t>Five</a:t>
            </a:r>
            <a:r>
              <a:rPr sz="7200" spc="-25" dirty="0">
                <a:solidFill>
                  <a:srgbClr val="252525"/>
                </a:solidFill>
              </a:rPr>
              <a:t> </a:t>
            </a:r>
            <a:r>
              <a:rPr sz="7200" spc="-10" dirty="0">
                <a:solidFill>
                  <a:srgbClr val="252525"/>
                </a:solidFill>
              </a:rPr>
              <a:t>Forces</a:t>
            </a:r>
            <a:endParaRPr sz="7200" dirty="0"/>
          </a:p>
        </p:txBody>
      </p:sp>
      <p:sp>
        <p:nvSpPr>
          <p:cNvPr id="9" name="object 9"/>
          <p:cNvSpPr txBox="1"/>
          <p:nvPr/>
        </p:nvSpPr>
        <p:spPr>
          <a:xfrm>
            <a:off x="1873998" y="2485883"/>
            <a:ext cx="4765675" cy="3528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431800" indent="-286385">
              <a:lnSpc>
                <a:spcPct val="1061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Scale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of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lang="en-IN"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3.6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 Mn</a:t>
            </a:r>
            <a:r>
              <a:rPr sz="16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ton</a:t>
            </a:r>
            <a:r>
              <a:rPr sz="1650" spc="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capacity;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wide</a:t>
            </a:r>
            <a:r>
              <a:rPr sz="16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25" dirty="0">
                <a:solidFill>
                  <a:srgbClr val="434343"/>
                </a:solidFill>
                <a:latin typeface="Century Gothic"/>
                <a:cs typeface="Century Gothic"/>
              </a:rPr>
              <a:t>gap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between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No.</a:t>
            </a:r>
            <a:r>
              <a:rPr sz="1650" spc="-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2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Player</a:t>
            </a:r>
            <a:endParaRPr sz="1650" dirty="0">
              <a:latin typeface="Century Gothic"/>
              <a:cs typeface="Century Gothic"/>
            </a:endParaRPr>
          </a:p>
          <a:p>
            <a:pPr marL="299085" marR="5080" indent="-287020">
              <a:lnSpc>
                <a:spcPct val="106100"/>
              </a:lnSpc>
              <a:spcBef>
                <a:spcPts val="3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Vast</a:t>
            </a:r>
            <a:r>
              <a:rPr sz="1650" spc="-4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distribution</a:t>
            </a:r>
            <a:r>
              <a:rPr sz="1650" spc="-5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network</a:t>
            </a:r>
            <a:r>
              <a:rPr sz="165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(access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to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800+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distributors,</a:t>
            </a:r>
            <a:r>
              <a:rPr sz="1650" spc="-7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50,000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retailers,</a:t>
            </a:r>
            <a:r>
              <a:rPr sz="1650" spc="-6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200k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fabricators)</a:t>
            </a:r>
            <a:endParaRPr sz="1650" dirty="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Technology</a:t>
            </a:r>
            <a:r>
              <a:rPr sz="1650" spc="-5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advantage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(DFT,</a:t>
            </a:r>
            <a:r>
              <a:rPr sz="165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ILG)</a:t>
            </a:r>
            <a:endParaRPr sz="1650" dirty="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Lowest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cost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producer</a:t>
            </a:r>
            <a:endParaRPr sz="1650" dirty="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(highest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profitability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in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the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sector)</a:t>
            </a:r>
            <a:endParaRPr sz="1650" dirty="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Product</a:t>
            </a:r>
            <a:r>
              <a:rPr sz="1650" spc="-6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range</a:t>
            </a:r>
            <a:r>
              <a:rPr sz="1650" spc="-4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(</a:t>
            </a:r>
            <a:r>
              <a:rPr lang="en-US" sz="1650" dirty="0">
                <a:solidFill>
                  <a:srgbClr val="434343"/>
                </a:solidFill>
                <a:latin typeface="Century Gothic"/>
                <a:cs typeface="Century Gothic"/>
              </a:rPr>
              <a:t>2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,500+</a:t>
            </a:r>
            <a:r>
              <a:rPr sz="1650" spc="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SKUs)</a:t>
            </a:r>
            <a:endParaRPr sz="1650" dirty="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Lead</a:t>
            </a:r>
            <a:r>
              <a:rPr sz="1650" spc="-5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time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to</a:t>
            </a:r>
            <a:r>
              <a:rPr sz="165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distributors</a:t>
            </a:r>
            <a:r>
              <a:rPr sz="165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(48hrs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delivery)</a:t>
            </a:r>
            <a:endParaRPr sz="1650" dirty="0">
              <a:latin typeface="Century Gothic"/>
              <a:cs typeface="Century Gothic"/>
            </a:endParaRPr>
          </a:p>
          <a:p>
            <a:pPr marL="299085" marR="24130" indent="-287020">
              <a:lnSpc>
                <a:spcPct val="106100"/>
              </a:lnSpc>
              <a:spcBef>
                <a:spcPts val="3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Financial</a:t>
            </a:r>
            <a:r>
              <a:rPr sz="1650" spc="-6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strength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(doubling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capacity</a:t>
            </a:r>
            <a:r>
              <a:rPr sz="1650" spc="-5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every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3rd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year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without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debt)</a:t>
            </a:r>
            <a:endParaRPr sz="1650" dirty="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Unmatched</a:t>
            </a:r>
            <a:r>
              <a:rPr sz="16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brand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strength</a:t>
            </a: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239281" y="2618937"/>
            <a:ext cx="4411345" cy="1968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83565" indent="-287020">
              <a:lnSpc>
                <a:spcPct val="1061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55%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market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share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in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structural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steel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tubing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industry</a:t>
            </a:r>
            <a:endParaRPr sz="1650">
              <a:latin typeface="Century Gothic"/>
              <a:cs typeface="Century Gothic"/>
            </a:endParaRPr>
          </a:p>
          <a:p>
            <a:pPr marL="299085" marR="419734" indent="-287020">
              <a:lnSpc>
                <a:spcPct val="106100"/>
              </a:lnSpc>
              <a:spcBef>
                <a:spcPts val="3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Monopoly</a:t>
            </a:r>
            <a:r>
              <a:rPr sz="1650" spc="-6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products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(new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innovative products)</a:t>
            </a:r>
            <a:endParaRPr sz="1650">
              <a:latin typeface="Century Gothic"/>
              <a:cs typeface="Century Gothic"/>
            </a:endParaRPr>
          </a:p>
          <a:p>
            <a:pPr marL="299085" marR="5080" indent="-287020">
              <a:lnSpc>
                <a:spcPct val="106100"/>
              </a:lnSpc>
              <a:spcBef>
                <a:spcPts val="3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APL</a:t>
            </a:r>
            <a:r>
              <a:rPr sz="1650" spc="-5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Apollo</a:t>
            </a:r>
            <a:r>
              <a:rPr sz="1650" spc="-5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distributors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can</a:t>
            </a:r>
            <a:r>
              <a:rPr sz="16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churn</a:t>
            </a:r>
            <a:r>
              <a:rPr sz="1650" spc="-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capital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upto</a:t>
            </a:r>
            <a:r>
              <a:rPr sz="165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8x</a:t>
            </a:r>
            <a:r>
              <a:rPr sz="1650" spc="-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in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a</a:t>
            </a:r>
            <a:r>
              <a:rPr sz="1650" spc="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year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which</a:t>
            </a:r>
            <a:r>
              <a:rPr sz="1650" spc="-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helps</a:t>
            </a:r>
            <a:r>
              <a:rPr sz="16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them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generate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high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ROCE</a:t>
            </a:r>
            <a:endParaRPr sz="165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7347" y="7396684"/>
            <a:ext cx="4525645" cy="1968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471170" indent="-287020">
              <a:lnSpc>
                <a:spcPct val="1061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Company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buys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2%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of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Indian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steel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production</a:t>
            </a:r>
            <a:r>
              <a:rPr sz="1650" spc="-4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and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10%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of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Indian</a:t>
            </a:r>
            <a:r>
              <a:rPr sz="1650" spc="-4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HR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coil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production</a:t>
            </a:r>
            <a:endParaRPr sz="1650">
              <a:latin typeface="Century Gothic"/>
              <a:cs typeface="Century Gothic"/>
            </a:endParaRPr>
          </a:p>
          <a:p>
            <a:pPr marL="299085" marR="179705" indent="-287020">
              <a:lnSpc>
                <a:spcPct val="106100"/>
              </a:lnSpc>
              <a:spcBef>
                <a:spcPts val="3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Amongst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Top</a:t>
            </a:r>
            <a:r>
              <a:rPr sz="1650" spc="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3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customers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for</a:t>
            </a:r>
            <a:r>
              <a:rPr sz="16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large</a:t>
            </a:r>
            <a:r>
              <a:rPr sz="165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steel producers</a:t>
            </a:r>
            <a:endParaRPr sz="1650">
              <a:latin typeface="Century Gothic"/>
              <a:cs typeface="Century Gothic"/>
            </a:endParaRPr>
          </a:p>
          <a:p>
            <a:pPr marL="299085" marR="5080" indent="-287020">
              <a:lnSpc>
                <a:spcPct val="106100"/>
              </a:lnSpc>
              <a:spcBef>
                <a:spcPts val="3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Company’s</a:t>
            </a:r>
            <a:r>
              <a:rPr sz="165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steel</a:t>
            </a:r>
            <a:r>
              <a:rPr sz="16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buying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price</a:t>
            </a:r>
            <a:r>
              <a:rPr sz="16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is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minimum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in</a:t>
            </a:r>
            <a:r>
              <a:rPr sz="16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structural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steel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tubing</a:t>
            </a:r>
            <a:r>
              <a:rPr sz="1650" spc="-5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industry</a:t>
            </a:r>
            <a:endParaRPr sz="16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407401" y="6739027"/>
            <a:ext cx="3761740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9875" marR="5080" indent="-257810">
              <a:lnSpc>
                <a:spcPct val="106100"/>
              </a:lnSpc>
              <a:spcBef>
                <a:spcPts val="95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No</a:t>
            </a:r>
            <a:r>
              <a:rPr sz="165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product</a:t>
            </a:r>
            <a:r>
              <a:rPr sz="165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can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replace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 structural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strength</a:t>
            </a:r>
            <a:r>
              <a:rPr sz="16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434343"/>
                </a:solidFill>
                <a:latin typeface="Century Gothic"/>
                <a:cs typeface="Century Gothic"/>
              </a:rPr>
              <a:t>of</a:t>
            </a:r>
            <a:r>
              <a:rPr sz="1650" spc="-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434343"/>
                </a:solidFill>
                <a:latin typeface="Century Gothic"/>
                <a:cs typeface="Century Gothic"/>
              </a:rPr>
              <a:t>steel</a:t>
            </a:r>
            <a:endParaRPr sz="16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888172" y="1798261"/>
            <a:ext cx="4209415" cy="513715"/>
            <a:chOff x="1888172" y="1798261"/>
            <a:chExt cx="4209415" cy="513715"/>
          </a:xfrm>
        </p:grpSpPr>
        <p:sp>
          <p:nvSpPr>
            <p:cNvPr id="15" name="object 15"/>
            <p:cNvSpPr/>
            <p:nvPr/>
          </p:nvSpPr>
          <p:spPr>
            <a:xfrm>
              <a:off x="1901190" y="1811279"/>
              <a:ext cx="4183379" cy="487680"/>
            </a:xfrm>
            <a:custGeom>
              <a:avLst/>
              <a:gdLst/>
              <a:ahLst/>
              <a:cxnLst/>
              <a:rect l="l" t="t" r="r" b="b"/>
              <a:pathLst>
                <a:path w="4183379" h="487680">
                  <a:moveTo>
                    <a:pt x="4108551" y="0"/>
                  </a:moveTo>
                  <a:lnTo>
                    <a:pt x="74828" y="0"/>
                  </a:lnTo>
                  <a:lnTo>
                    <a:pt x="45702" y="5880"/>
                  </a:lnTo>
                  <a:lnTo>
                    <a:pt x="21917" y="21917"/>
                  </a:lnTo>
                  <a:lnTo>
                    <a:pt x="5880" y="45702"/>
                  </a:lnTo>
                  <a:lnTo>
                    <a:pt x="0" y="74828"/>
                  </a:lnTo>
                  <a:lnTo>
                    <a:pt x="0" y="412838"/>
                  </a:lnTo>
                  <a:lnTo>
                    <a:pt x="5880" y="441967"/>
                  </a:lnTo>
                  <a:lnTo>
                    <a:pt x="21917" y="465756"/>
                  </a:lnTo>
                  <a:lnTo>
                    <a:pt x="45702" y="481797"/>
                  </a:lnTo>
                  <a:lnTo>
                    <a:pt x="74828" y="487680"/>
                  </a:lnTo>
                  <a:lnTo>
                    <a:pt x="4108551" y="487680"/>
                  </a:lnTo>
                  <a:lnTo>
                    <a:pt x="4137677" y="481797"/>
                  </a:lnTo>
                  <a:lnTo>
                    <a:pt x="4161462" y="465756"/>
                  </a:lnTo>
                  <a:lnTo>
                    <a:pt x="4177499" y="441967"/>
                  </a:lnTo>
                  <a:lnTo>
                    <a:pt x="4183379" y="412838"/>
                  </a:lnTo>
                  <a:lnTo>
                    <a:pt x="4183379" y="74828"/>
                  </a:lnTo>
                  <a:lnTo>
                    <a:pt x="4177499" y="45702"/>
                  </a:lnTo>
                  <a:lnTo>
                    <a:pt x="4161462" y="21917"/>
                  </a:lnTo>
                  <a:lnTo>
                    <a:pt x="4137677" y="5880"/>
                  </a:lnTo>
                  <a:lnTo>
                    <a:pt x="4108551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01190" y="1811279"/>
              <a:ext cx="4183379" cy="487680"/>
            </a:xfrm>
            <a:custGeom>
              <a:avLst/>
              <a:gdLst/>
              <a:ahLst/>
              <a:cxnLst/>
              <a:rect l="l" t="t" r="r" b="b"/>
              <a:pathLst>
                <a:path w="4183379" h="487680">
                  <a:moveTo>
                    <a:pt x="0" y="74828"/>
                  </a:moveTo>
                  <a:lnTo>
                    <a:pt x="5880" y="45702"/>
                  </a:lnTo>
                  <a:lnTo>
                    <a:pt x="21917" y="21917"/>
                  </a:lnTo>
                  <a:lnTo>
                    <a:pt x="45702" y="5880"/>
                  </a:lnTo>
                  <a:lnTo>
                    <a:pt x="74828" y="0"/>
                  </a:lnTo>
                  <a:lnTo>
                    <a:pt x="4108551" y="0"/>
                  </a:lnTo>
                  <a:lnTo>
                    <a:pt x="4137677" y="5880"/>
                  </a:lnTo>
                  <a:lnTo>
                    <a:pt x="4161462" y="21917"/>
                  </a:lnTo>
                  <a:lnTo>
                    <a:pt x="4177499" y="45702"/>
                  </a:lnTo>
                  <a:lnTo>
                    <a:pt x="4183379" y="74828"/>
                  </a:lnTo>
                  <a:lnTo>
                    <a:pt x="4183379" y="412838"/>
                  </a:lnTo>
                  <a:lnTo>
                    <a:pt x="4177499" y="441967"/>
                  </a:lnTo>
                  <a:lnTo>
                    <a:pt x="4161462" y="465756"/>
                  </a:lnTo>
                  <a:lnTo>
                    <a:pt x="4137677" y="481797"/>
                  </a:lnTo>
                  <a:lnTo>
                    <a:pt x="4108551" y="487680"/>
                  </a:lnTo>
                  <a:lnTo>
                    <a:pt x="74828" y="487680"/>
                  </a:lnTo>
                  <a:lnTo>
                    <a:pt x="45702" y="481797"/>
                  </a:lnTo>
                  <a:lnTo>
                    <a:pt x="21917" y="465756"/>
                  </a:lnTo>
                  <a:lnTo>
                    <a:pt x="5880" y="441967"/>
                  </a:lnTo>
                  <a:lnTo>
                    <a:pt x="0" y="412838"/>
                  </a:lnTo>
                  <a:lnTo>
                    <a:pt x="0" y="74828"/>
                  </a:lnTo>
                  <a:close/>
                </a:path>
              </a:pathLst>
            </a:custGeom>
            <a:ln w="25908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73245" y="1860695"/>
            <a:ext cx="1701164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Threat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Entry</a:t>
            </a:r>
            <a:endParaRPr sz="1950">
              <a:latin typeface="Century Gothic"/>
              <a:cs typeface="Century Gothic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3316712" y="1798325"/>
            <a:ext cx="4211320" cy="513715"/>
            <a:chOff x="13316712" y="1798325"/>
            <a:chExt cx="4211320" cy="513715"/>
          </a:xfrm>
        </p:grpSpPr>
        <p:sp>
          <p:nvSpPr>
            <p:cNvPr id="19" name="object 19"/>
            <p:cNvSpPr/>
            <p:nvPr/>
          </p:nvSpPr>
          <p:spPr>
            <a:xfrm>
              <a:off x="13329666" y="1811279"/>
              <a:ext cx="4185285" cy="487680"/>
            </a:xfrm>
            <a:custGeom>
              <a:avLst/>
              <a:gdLst/>
              <a:ahLst/>
              <a:cxnLst/>
              <a:rect l="l" t="t" r="r" b="b"/>
              <a:pathLst>
                <a:path w="4185284" h="487680">
                  <a:moveTo>
                    <a:pt x="4110075" y="0"/>
                  </a:moveTo>
                  <a:lnTo>
                    <a:pt x="74828" y="0"/>
                  </a:lnTo>
                  <a:lnTo>
                    <a:pt x="45702" y="5880"/>
                  </a:lnTo>
                  <a:lnTo>
                    <a:pt x="21917" y="21917"/>
                  </a:lnTo>
                  <a:lnTo>
                    <a:pt x="5880" y="45702"/>
                  </a:lnTo>
                  <a:lnTo>
                    <a:pt x="0" y="74828"/>
                  </a:lnTo>
                  <a:lnTo>
                    <a:pt x="0" y="412838"/>
                  </a:lnTo>
                  <a:lnTo>
                    <a:pt x="5880" y="441972"/>
                  </a:lnTo>
                  <a:lnTo>
                    <a:pt x="21917" y="465761"/>
                  </a:lnTo>
                  <a:lnTo>
                    <a:pt x="45702" y="481799"/>
                  </a:lnTo>
                  <a:lnTo>
                    <a:pt x="74828" y="487680"/>
                  </a:lnTo>
                  <a:lnTo>
                    <a:pt x="4110075" y="487680"/>
                  </a:lnTo>
                  <a:lnTo>
                    <a:pt x="4139201" y="481799"/>
                  </a:lnTo>
                  <a:lnTo>
                    <a:pt x="4162986" y="465761"/>
                  </a:lnTo>
                  <a:lnTo>
                    <a:pt x="4179023" y="441972"/>
                  </a:lnTo>
                  <a:lnTo>
                    <a:pt x="4184904" y="412838"/>
                  </a:lnTo>
                  <a:lnTo>
                    <a:pt x="4184904" y="74828"/>
                  </a:lnTo>
                  <a:lnTo>
                    <a:pt x="4179023" y="45702"/>
                  </a:lnTo>
                  <a:lnTo>
                    <a:pt x="4162986" y="21917"/>
                  </a:lnTo>
                  <a:lnTo>
                    <a:pt x="4139201" y="5880"/>
                  </a:lnTo>
                  <a:lnTo>
                    <a:pt x="4110075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329666" y="1811279"/>
              <a:ext cx="4185285" cy="487680"/>
            </a:xfrm>
            <a:custGeom>
              <a:avLst/>
              <a:gdLst/>
              <a:ahLst/>
              <a:cxnLst/>
              <a:rect l="l" t="t" r="r" b="b"/>
              <a:pathLst>
                <a:path w="4185284" h="487680">
                  <a:moveTo>
                    <a:pt x="0" y="74828"/>
                  </a:moveTo>
                  <a:lnTo>
                    <a:pt x="5880" y="45702"/>
                  </a:lnTo>
                  <a:lnTo>
                    <a:pt x="21917" y="21917"/>
                  </a:lnTo>
                  <a:lnTo>
                    <a:pt x="45702" y="5880"/>
                  </a:lnTo>
                  <a:lnTo>
                    <a:pt x="74828" y="0"/>
                  </a:lnTo>
                  <a:lnTo>
                    <a:pt x="4110075" y="0"/>
                  </a:lnTo>
                  <a:lnTo>
                    <a:pt x="4139201" y="5880"/>
                  </a:lnTo>
                  <a:lnTo>
                    <a:pt x="4162986" y="21917"/>
                  </a:lnTo>
                  <a:lnTo>
                    <a:pt x="4179023" y="45702"/>
                  </a:lnTo>
                  <a:lnTo>
                    <a:pt x="4184904" y="74828"/>
                  </a:lnTo>
                  <a:lnTo>
                    <a:pt x="4184904" y="412838"/>
                  </a:lnTo>
                  <a:lnTo>
                    <a:pt x="4179023" y="441972"/>
                  </a:lnTo>
                  <a:lnTo>
                    <a:pt x="4162986" y="465761"/>
                  </a:lnTo>
                  <a:lnTo>
                    <a:pt x="4139201" y="481799"/>
                  </a:lnTo>
                  <a:lnTo>
                    <a:pt x="4110075" y="487680"/>
                  </a:lnTo>
                  <a:lnTo>
                    <a:pt x="74828" y="487680"/>
                  </a:lnTo>
                  <a:lnTo>
                    <a:pt x="45702" y="481799"/>
                  </a:lnTo>
                  <a:lnTo>
                    <a:pt x="21917" y="465761"/>
                  </a:lnTo>
                  <a:lnTo>
                    <a:pt x="5880" y="441972"/>
                  </a:lnTo>
                  <a:lnTo>
                    <a:pt x="0" y="412838"/>
                  </a:lnTo>
                  <a:lnTo>
                    <a:pt x="0" y="74828"/>
                  </a:lnTo>
                  <a:close/>
                </a:path>
              </a:pathLst>
            </a:custGeom>
            <a:ln w="25908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3407401" y="1876876"/>
            <a:ext cx="379730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Bargaining</a:t>
            </a:r>
            <a:r>
              <a:rPr sz="195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power</a:t>
            </a:r>
            <a:r>
              <a:rPr sz="19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9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distributors</a:t>
            </a:r>
            <a:endParaRPr sz="1950">
              <a:latin typeface="Century Gothic"/>
              <a:cs typeface="Century Gothic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3316712" y="5961893"/>
            <a:ext cx="4211320" cy="513715"/>
            <a:chOff x="13316712" y="5961893"/>
            <a:chExt cx="4211320" cy="513715"/>
          </a:xfrm>
        </p:grpSpPr>
        <p:sp>
          <p:nvSpPr>
            <p:cNvPr id="23" name="object 23"/>
            <p:cNvSpPr/>
            <p:nvPr/>
          </p:nvSpPr>
          <p:spPr>
            <a:xfrm>
              <a:off x="13329666" y="5974847"/>
              <a:ext cx="4185285" cy="487680"/>
            </a:xfrm>
            <a:custGeom>
              <a:avLst/>
              <a:gdLst/>
              <a:ahLst/>
              <a:cxnLst/>
              <a:rect l="l" t="t" r="r" b="b"/>
              <a:pathLst>
                <a:path w="4185284" h="487679">
                  <a:moveTo>
                    <a:pt x="4110075" y="0"/>
                  </a:moveTo>
                  <a:lnTo>
                    <a:pt x="74828" y="0"/>
                  </a:lnTo>
                  <a:lnTo>
                    <a:pt x="45702" y="5880"/>
                  </a:lnTo>
                  <a:lnTo>
                    <a:pt x="21917" y="21917"/>
                  </a:lnTo>
                  <a:lnTo>
                    <a:pt x="5880" y="45702"/>
                  </a:lnTo>
                  <a:lnTo>
                    <a:pt x="0" y="74828"/>
                  </a:lnTo>
                  <a:lnTo>
                    <a:pt x="0" y="412838"/>
                  </a:lnTo>
                  <a:lnTo>
                    <a:pt x="5880" y="441967"/>
                  </a:lnTo>
                  <a:lnTo>
                    <a:pt x="21917" y="465756"/>
                  </a:lnTo>
                  <a:lnTo>
                    <a:pt x="45702" y="481797"/>
                  </a:lnTo>
                  <a:lnTo>
                    <a:pt x="74828" y="487680"/>
                  </a:lnTo>
                  <a:lnTo>
                    <a:pt x="4110075" y="487680"/>
                  </a:lnTo>
                  <a:lnTo>
                    <a:pt x="4139201" y="481797"/>
                  </a:lnTo>
                  <a:lnTo>
                    <a:pt x="4162986" y="465756"/>
                  </a:lnTo>
                  <a:lnTo>
                    <a:pt x="4179023" y="441967"/>
                  </a:lnTo>
                  <a:lnTo>
                    <a:pt x="4184904" y="412838"/>
                  </a:lnTo>
                  <a:lnTo>
                    <a:pt x="4184904" y="74828"/>
                  </a:lnTo>
                  <a:lnTo>
                    <a:pt x="4179023" y="45702"/>
                  </a:lnTo>
                  <a:lnTo>
                    <a:pt x="4162986" y="21917"/>
                  </a:lnTo>
                  <a:lnTo>
                    <a:pt x="4139201" y="5880"/>
                  </a:lnTo>
                  <a:lnTo>
                    <a:pt x="4110075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329666" y="5974847"/>
              <a:ext cx="4185285" cy="487680"/>
            </a:xfrm>
            <a:custGeom>
              <a:avLst/>
              <a:gdLst/>
              <a:ahLst/>
              <a:cxnLst/>
              <a:rect l="l" t="t" r="r" b="b"/>
              <a:pathLst>
                <a:path w="4185284" h="487679">
                  <a:moveTo>
                    <a:pt x="0" y="74828"/>
                  </a:moveTo>
                  <a:lnTo>
                    <a:pt x="5880" y="45702"/>
                  </a:lnTo>
                  <a:lnTo>
                    <a:pt x="21917" y="21917"/>
                  </a:lnTo>
                  <a:lnTo>
                    <a:pt x="45702" y="5880"/>
                  </a:lnTo>
                  <a:lnTo>
                    <a:pt x="74828" y="0"/>
                  </a:lnTo>
                  <a:lnTo>
                    <a:pt x="4110075" y="0"/>
                  </a:lnTo>
                  <a:lnTo>
                    <a:pt x="4139201" y="5880"/>
                  </a:lnTo>
                  <a:lnTo>
                    <a:pt x="4162986" y="21917"/>
                  </a:lnTo>
                  <a:lnTo>
                    <a:pt x="4179023" y="45702"/>
                  </a:lnTo>
                  <a:lnTo>
                    <a:pt x="4184904" y="74828"/>
                  </a:lnTo>
                  <a:lnTo>
                    <a:pt x="4184904" y="412838"/>
                  </a:lnTo>
                  <a:lnTo>
                    <a:pt x="4179023" y="441967"/>
                  </a:lnTo>
                  <a:lnTo>
                    <a:pt x="4162986" y="465756"/>
                  </a:lnTo>
                  <a:lnTo>
                    <a:pt x="4139201" y="481797"/>
                  </a:lnTo>
                  <a:lnTo>
                    <a:pt x="4110075" y="487680"/>
                  </a:lnTo>
                  <a:lnTo>
                    <a:pt x="74828" y="487680"/>
                  </a:lnTo>
                  <a:lnTo>
                    <a:pt x="45702" y="481797"/>
                  </a:lnTo>
                  <a:lnTo>
                    <a:pt x="21917" y="465756"/>
                  </a:lnTo>
                  <a:lnTo>
                    <a:pt x="5880" y="441967"/>
                  </a:lnTo>
                  <a:lnTo>
                    <a:pt x="0" y="412838"/>
                  </a:lnTo>
                  <a:lnTo>
                    <a:pt x="0" y="74828"/>
                  </a:lnTo>
                  <a:close/>
                </a:path>
              </a:pathLst>
            </a:custGeom>
            <a:ln w="25908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757352" y="3566100"/>
            <a:ext cx="6369050" cy="5088890"/>
            <a:chOff x="6757352" y="3566100"/>
            <a:chExt cx="6369050" cy="5088890"/>
          </a:xfrm>
        </p:grpSpPr>
        <p:sp>
          <p:nvSpPr>
            <p:cNvPr id="26" name="object 26"/>
            <p:cNvSpPr/>
            <p:nvPr/>
          </p:nvSpPr>
          <p:spPr>
            <a:xfrm>
              <a:off x="6770370" y="3579117"/>
              <a:ext cx="6343015" cy="5062855"/>
            </a:xfrm>
            <a:custGeom>
              <a:avLst/>
              <a:gdLst/>
              <a:ahLst/>
              <a:cxnLst/>
              <a:rect l="l" t="t" r="r" b="b"/>
              <a:pathLst>
                <a:path w="6343015" h="5062855">
                  <a:moveTo>
                    <a:pt x="6102515" y="0"/>
                  </a:moveTo>
                  <a:lnTo>
                    <a:pt x="240372" y="0"/>
                  </a:lnTo>
                  <a:lnTo>
                    <a:pt x="191929" y="4883"/>
                  </a:lnTo>
                  <a:lnTo>
                    <a:pt x="146809" y="18889"/>
                  </a:lnTo>
                  <a:lnTo>
                    <a:pt x="105978" y="41052"/>
                  </a:lnTo>
                  <a:lnTo>
                    <a:pt x="70404" y="70404"/>
                  </a:lnTo>
                  <a:lnTo>
                    <a:pt x="41052" y="105978"/>
                  </a:lnTo>
                  <a:lnTo>
                    <a:pt x="18889" y="146809"/>
                  </a:lnTo>
                  <a:lnTo>
                    <a:pt x="4883" y="191929"/>
                  </a:lnTo>
                  <a:lnTo>
                    <a:pt x="0" y="240372"/>
                  </a:lnTo>
                  <a:lnTo>
                    <a:pt x="0" y="4822342"/>
                  </a:lnTo>
                  <a:lnTo>
                    <a:pt x="4883" y="4870789"/>
                  </a:lnTo>
                  <a:lnTo>
                    <a:pt x="18889" y="4915913"/>
                  </a:lnTo>
                  <a:lnTo>
                    <a:pt x="41052" y="4956746"/>
                  </a:lnTo>
                  <a:lnTo>
                    <a:pt x="70404" y="4992322"/>
                  </a:lnTo>
                  <a:lnTo>
                    <a:pt x="105978" y="5021675"/>
                  </a:lnTo>
                  <a:lnTo>
                    <a:pt x="146809" y="5043837"/>
                  </a:lnTo>
                  <a:lnTo>
                    <a:pt x="191929" y="5057844"/>
                  </a:lnTo>
                  <a:lnTo>
                    <a:pt x="240372" y="5062728"/>
                  </a:lnTo>
                  <a:lnTo>
                    <a:pt x="6102515" y="5062728"/>
                  </a:lnTo>
                  <a:lnTo>
                    <a:pt x="6150958" y="5057844"/>
                  </a:lnTo>
                  <a:lnTo>
                    <a:pt x="6196078" y="5043837"/>
                  </a:lnTo>
                  <a:lnTo>
                    <a:pt x="6236909" y="5021675"/>
                  </a:lnTo>
                  <a:lnTo>
                    <a:pt x="6272483" y="4992322"/>
                  </a:lnTo>
                  <a:lnTo>
                    <a:pt x="6301835" y="4956746"/>
                  </a:lnTo>
                  <a:lnTo>
                    <a:pt x="6323998" y="4915913"/>
                  </a:lnTo>
                  <a:lnTo>
                    <a:pt x="6338004" y="4870789"/>
                  </a:lnTo>
                  <a:lnTo>
                    <a:pt x="6342888" y="4822342"/>
                  </a:lnTo>
                  <a:lnTo>
                    <a:pt x="6342888" y="240372"/>
                  </a:lnTo>
                  <a:lnTo>
                    <a:pt x="6338004" y="191929"/>
                  </a:lnTo>
                  <a:lnTo>
                    <a:pt x="6323998" y="146809"/>
                  </a:lnTo>
                  <a:lnTo>
                    <a:pt x="6301835" y="105978"/>
                  </a:lnTo>
                  <a:lnTo>
                    <a:pt x="6272483" y="70404"/>
                  </a:lnTo>
                  <a:lnTo>
                    <a:pt x="6236909" y="41052"/>
                  </a:lnTo>
                  <a:lnTo>
                    <a:pt x="6196078" y="18889"/>
                  </a:lnTo>
                  <a:lnTo>
                    <a:pt x="6150958" y="4883"/>
                  </a:lnTo>
                  <a:lnTo>
                    <a:pt x="61025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770370" y="3579117"/>
              <a:ext cx="6343015" cy="5062855"/>
            </a:xfrm>
            <a:custGeom>
              <a:avLst/>
              <a:gdLst/>
              <a:ahLst/>
              <a:cxnLst/>
              <a:rect l="l" t="t" r="r" b="b"/>
              <a:pathLst>
                <a:path w="6343015" h="5062855">
                  <a:moveTo>
                    <a:pt x="0" y="240372"/>
                  </a:moveTo>
                  <a:lnTo>
                    <a:pt x="4883" y="191929"/>
                  </a:lnTo>
                  <a:lnTo>
                    <a:pt x="18889" y="146809"/>
                  </a:lnTo>
                  <a:lnTo>
                    <a:pt x="41052" y="105978"/>
                  </a:lnTo>
                  <a:lnTo>
                    <a:pt x="70404" y="70404"/>
                  </a:lnTo>
                  <a:lnTo>
                    <a:pt x="105978" y="41052"/>
                  </a:lnTo>
                  <a:lnTo>
                    <a:pt x="146809" y="18889"/>
                  </a:lnTo>
                  <a:lnTo>
                    <a:pt x="191929" y="4883"/>
                  </a:lnTo>
                  <a:lnTo>
                    <a:pt x="240372" y="0"/>
                  </a:lnTo>
                  <a:lnTo>
                    <a:pt x="6102515" y="0"/>
                  </a:lnTo>
                  <a:lnTo>
                    <a:pt x="6150958" y="4883"/>
                  </a:lnTo>
                  <a:lnTo>
                    <a:pt x="6196078" y="18889"/>
                  </a:lnTo>
                  <a:lnTo>
                    <a:pt x="6236909" y="41052"/>
                  </a:lnTo>
                  <a:lnTo>
                    <a:pt x="6272483" y="70404"/>
                  </a:lnTo>
                  <a:lnTo>
                    <a:pt x="6301835" y="105978"/>
                  </a:lnTo>
                  <a:lnTo>
                    <a:pt x="6323998" y="146809"/>
                  </a:lnTo>
                  <a:lnTo>
                    <a:pt x="6338004" y="191929"/>
                  </a:lnTo>
                  <a:lnTo>
                    <a:pt x="6342888" y="240372"/>
                  </a:lnTo>
                  <a:lnTo>
                    <a:pt x="6342888" y="4822342"/>
                  </a:lnTo>
                  <a:lnTo>
                    <a:pt x="6338004" y="4870789"/>
                  </a:lnTo>
                  <a:lnTo>
                    <a:pt x="6323998" y="4915913"/>
                  </a:lnTo>
                  <a:lnTo>
                    <a:pt x="6301835" y="4956746"/>
                  </a:lnTo>
                  <a:lnTo>
                    <a:pt x="6272483" y="4992322"/>
                  </a:lnTo>
                  <a:lnTo>
                    <a:pt x="6236909" y="5021675"/>
                  </a:lnTo>
                  <a:lnTo>
                    <a:pt x="6196078" y="5043837"/>
                  </a:lnTo>
                  <a:lnTo>
                    <a:pt x="6150958" y="5057844"/>
                  </a:lnTo>
                  <a:lnTo>
                    <a:pt x="6102515" y="5062728"/>
                  </a:lnTo>
                  <a:lnTo>
                    <a:pt x="240372" y="5062728"/>
                  </a:lnTo>
                  <a:lnTo>
                    <a:pt x="191929" y="5057844"/>
                  </a:lnTo>
                  <a:lnTo>
                    <a:pt x="146809" y="5043837"/>
                  </a:lnTo>
                  <a:lnTo>
                    <a:pt x="105978" y="5021675"/>
                  </a:lnTo>
                  <a:lnTo>
                    <a:pt x="70404" y="4992322"/>
                  </a:lnTo>
                  <a:lnTo>
                    <a:pt x="41052" y="4956746"/>
                  </a:lnTo>
                  <a:lnTo>
                    <a:pt x="18889" y="4915913"/>
                  </a:lnTo>
                  <a:lnTo>
                    <a:pt x="4883" y="4870789"/>
                  </a:lnTo>
                  <a:lnTo>
                    <a:pt x="0" y="4822342"/>
                  </a:lnTo>
                  <a:lnTo>
                    <a:pt x="0" y="240372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069768" y="4048598"/>
            <a:ext cx="5611495" cy="416179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latin typeface="Century Gothic"/>
                <a:cs typeface="Century Gothic"/>
              </a:rPr>
              <a:t>APL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Apollo</a:t>
            </a:r>
            <a:r>
              <a:rPr sz="1650" spc="-4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55%</a:t>
            </a:r>
            <a:r>
              <a:rPr sz="1650" spc="-1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market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spc="-20" dirty="0">
                <a:latin typeface="Century Gothic"/>
                <a:cs typeface="Century Gothic"/>
              </a:rPr>
              <a:t>share</a:t>
            </a:r>
            <a:endParaRPr sz="1650">
              <a:latin typeface="Century Gothic"/>
              <a:cs typeface="Century Gothic"/>
            </a:endParaRPr>
          </a:p>
          <a:p>
            <a:pPr marL="299085" marR="350520" indent="-287020">
              <a:lnSpc>
                <a:spcPct val="116300"/>
              </a:lnSpc>
              <a:spcBef>
                <a:spcPts val="2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latin typeface="Century Gothic"/>
                <a:cs typeface="Century Gothic"/>
              </a:rPr>
              <a:t>Player</a:t>
            </a:r>
            <a:r>
              <a:rPr sz="1650" spc="-3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2</a:t>
            </a:r>
            <a:r>
              <a:rPr sz="1650" spc="-4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-</a:t>
            </a:r>
            <a:r>
              <a:rPr sz="1650" spc="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10%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market</a:t>
            </a:r>
            <a:r>
              <a:rPr sz="1650" spc="-2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share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(ancillary</a:t>
            </a:r>
            <a:r>
              <a:rPr sz="1650" spc="-3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business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spc="-25" dirty="0">
                <a:latin typeface="Century Gothic"/>
                <a:cs typeface="Century Gothic"/>
              </a:rPr>
              <a:t>for </a:t>
            </a:r>
            <a:r>
              <a:rPr sz="1650" dirty="0">
                <a:latin typeface="Century Gothic"/>
                <a:cs typeface="Century Gothic"/>
              </a:rPr>
              <a:t>steel</a:t>
            </a:r>
            <a:r>
              <a:rPr sz="1650" spc="5" dirty="0">
                <a:latin typeface="Century Gothic"/>
                <a:cs typeface="Century Gothic"/>
              </a:rPr>
              <a:t> </a:t>
            </a:r>
            <a:r>
              <a:rPr sz="1650" spc="-10" dirty="0">
                <a:latin typeface="Century Gothic"/>
                <a:cs typeface="Century Gothic"/>
              </a:rPr>
              <a:t>producer)</a:t>
            </a:r>
            <a:endParaRPr sz="1650">
              <a:latin typeface="Century Gothic"/>
              <a:cs typeface="Century Gothic"/>
            </a:endParaRPr>
          </a:p>
          <a:p>
            <a:pPr marL="299085" marR="890269" indent="-287020">
              <a:lnSpc>
                <a:spcPct val="116300"/>
              </a:lnSpc>
              <a:spcBef>
                <a:spcPts val="2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latin typeface="Century Gothic"/>
                <a:cs typeface="Century Gothic"/>
              </a:rPr>
              <a:t>Player</a:t>
            </a:r>
            <a:r>
              <a:rPr sz="1650" spc="-2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3</a:t>
            </a:r>
            <a:r>
              <a:rPr sz="1650" spc="-4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- 10%</a:t>
            </a:r>
            <a:r>
              <a:rPr sz="1650" spc="-1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market</a:t>
            </a:r>
            <a:r>
              <a:rPr sz="1650" spc="-2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share</a:t>
            </a:r>
            <a:r>
              <a:rPr sz="1650" spc="-2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(focus</a:t>
            </a:r>
            <a:r>
              <a:rPr sz="1650" spc="-1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on</a:t>
            </a:r>
            <a:r>
              <a:rPr sz="1650" spc="-10" dirty="0">
                <a:latin typeface="Century Gothic"/>
                <a:cs typeface="Century Gothic"/>
              </a:rPr>
              <a:t> water </a:t>
            </a:r>
            <a:r>
              <a:rPr sz="1650" dirty="0">
                <a:latin typeface="Century Gothic"/>
                <a:cs typeface="Century Gothic"/>
              </a:rPr>
              <a:t>transportation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and</a:t>
            </a:r>
            <a:r>
              <a:rPr sz="1650" spc="-2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Oil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&amp;Gas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spc="-10" dirty="0">
                <a:latin typeface="Century Gothic"/>
                <a:cs typeface="Century Gothic"/>
              </a:rPr>
              <a:t>tubes)</a:t>
            </a:r>
            <a:endParaRPr sz="1650">
              <a:latin typeface="Century Gothic"/>
              <a:cs typeface="Century Gothic"/>
            </a:endParaRPr>
          </a:p>
          <a:p>
            <a:pPr marL="299085" marR="5080" indent="-287020">
              <a:lnSpc>
                <a:spcPct val="116300"/>
              </a:lnSpc>
              <a:spcBef>
                <a:spcPts val="2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latin typeface="Century Gothic"/>
                <a:cs typeface="Century Gothic"/>
              </a:rPr>
              <a:t>Player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4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-</a:t>
            </a:r>
            <a:r>
              <a:rPr sz="1650" spc="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7%</a:t>
            </a:r>
            <a:r>
              <a:rPr sz="1650" spc="-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market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share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(strong player</a:t>
            </a:r>
            <a:r>
              <a:rPr sz="1650" spc="-3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but</a:t>
            </a:r>
            <a:r>
              <a:rPr sz="1650" spc="-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small</a:t>
            </a:r>
            <a:r>
              <a:rPr sz="1650" spc="-5" dirty="0">
                <a:latin typeface="Century Gothic"/>
                <a:cs typeface="Century Gothic"/>
              </a:rPr>
              <a:t> </a:t>
            </a:r>
            <a:r>
              <a:rPr sz="1650" spc="-25" dirty="0">
                <a:latin typeface="Century Gothic"/>
                <a:cs typeface="Century Gothic"/>
              </a:rPr>
              <a:t>in </a:t>
            </a:r>
            <a:r>
              <a:rPr sz="1650" dirty="0">
                <a:latin typeface="Century Gothic"/>
                <a:cs typeface="Century Gothic"/>
              </a:rPr>
              <a:t>Parent’s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overall</a:t>
            </a:r>
            <a:r>
              <a:rPr sz="1650" spc="-5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scheme</a:t>
            </a:r>
            <a:r>
              <a:rPr sz="1650" spc="-2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of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spc="-10" dirty="0">
                <a:latin typeface="Century Gothic"/>
                <a:cs typeface="Century Gothic"/>
              </a:rPr>
              <a:t>things)</a:t>
            </a:r>
            <a:endParaRPr sz="1650">
              <a:latin typeface="Century Gothic"/>
              <a:cs typeface="Century Gothic"/>
            </a:endParaRPr>
          </a:p>
          <a:p>
            <a:pPr marL="299085" marR="168275" indent="-287020">
              <a:lnSpc>
                <a:spcPct val="116300"/>
              </a:lnSpc>
              <a:spcBef>
                <a:spcPts val="2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latin typeface="Century Gothic"/>
                <a:cs typeface="Century Gothic"/>
              </a:rPr>
              <a:t>Player</a:t>
            </a:r>
            <a:r>
              <a:rPr sz="1650" spc="-2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5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-</a:t>
            </a:r>
            <a:r>
              <a:rPr sz="1650" spc="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7%</a:t>
            </a:r>
            <a:r>
              <a:rPr sz="1650" spc="-1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market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share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(focused</a:t>
            </a:r>
            <a:r>
              <a:rPr sz="1650" spc="-2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in</a:t>
            </a:r>
            <a:r>
              <a:rPr sz="1650" spc="-2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East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spc="-10" dirty="0">
                <a:latin typeface="Century Gothic"/>
                <a:cs typeface="Century Gothic"/>
              </a:rPr>
              <a:t>market; </a:t>
            </a:r>
            <a:r>
              <a:rPr sz="1650" dirty="0">
                <a:latin typeface="Century Gothic"/>
                <a:cs typeface="Century Gothic"/>
              </a:rPr>
              <a:t>regional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spc="-10" dirty="0">
                <a:latin typeface="Century Gothic"/>
                <a:cs typeface="Century Gothic"/>
              </a:rPr>
              <a:t>player)</a:t>
            </a:r>
            <a:endParaRPr sz="165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latin typeface="Century Gothic"/>
                <a:cs typeface="Century Gothic"/>
              </a:rPr>
              <a:t>Player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6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-</a:t>
            </a:r>
            <a:r>
              <a:rPr sz="1650" spc="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6%</a:t>
            </a:r>
            <a:r>
              <a:rPr sz="1650" spc="-1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market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share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(high</a:t>
            </a:r>
            <a:r>
              <a:rPr sz="1650" spc="5" dirty="0">
                <a:latin typeface="Century Gothic"/>
                <a:cs typeface="Century Gothic"/>
              </a:rPr>
              <a:t> </a:t>
            </a:r>
            <a:r>
              <a:rPr sz="1650" spc="-10" dirty="0">
                <a:latin typeface="Century Gothic"/>
                <a:cs typeface="Century Gothic"/>
              </a:rPr>
              <a:t>debt)</a:t>
            </a:r>
            <a:endParaRPr sz="165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latin typeface="Century Gothic"/>
                <a:cs typeface="Century Gothic"/>
              </a:rPr>
              <a:t>Player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7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-</a:t>
            </a:r>
            <a:r>
              <a:rPr sz="1650" spc="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3%</a:t>
            </a:r>
            <a:r>
              <a:rPr sz="1650" spc="-1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market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share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(high</a:t>
            </a:r>
            <a:r>
              <a:rPr sz="1650" spc="5" dirty="0">
                <a:latin typeface="Century Gothic"/>
                <a:cs typeface="Century Gothic"/>
              </a:rPr>
              <a:t> </a:t>
            </a:r>
            <a:r>
              <a:rPr sz="1650" spc="-10" dirty="0">
                <a:latin typeface="Century Gothic"/>
                <a:cs typeface="Century Gothic"/>
              </a:rPr>
              <a:t>debt)</a:t>
            </a:r>
            <a:endParaRPr sz="165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latin typeface="Century Gothic"/>
                <a:cs typeface="Century Gothic"/>
              </a:rPr>
              <a:t>Player</a:t>
            </a:r>
            <a:r>
              <a:rPr sz="1650" spc="-3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8</a:t>
            </a:r>
            <a:r>
              <a:rPr sz="1650" spc="-4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- 2%</a:t>
            </a:r>
            <a:r>
              <a:rPr sz="1650" spc="-1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market</a:t>
            </a:r>
            <a:r>
              <a:rPr sz="1650" spc="-2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share</a:t>
            </a:r>
            <a:r>
              <a:rPr sz="1650" spc="-15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(poor</a:t>
            </a:r>
            <a:r>
              <a:rPr sz="1650" spc="10" dirty="0">
                <a:latin typeface="Century Gothic"/>
                <a:cs typeface="Century Gothic"/>
              </a:rPr>
              <a:t> </a:t>
            </a:r>
            <a:r>
              <a:rPr sz="1650" spc="-10" dirty="0">
                <a:latin typeface="Century Gothic"/>
                <a:cs typeface="Century Gothic"/>
              </a:rPr>
              <a:t>profitability)</a:t>
            </a:r>
            <a:endParaRPr sz="165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50" dirty="0">
                <a:latin typeface="Century Gothic"/>
                <a:cs typeface="Century Gothic"/>
              </a:rPr>
              <a:t>Others</a:t>
            </a:r>
            <a:r>
              <a:rPr sz="1650" spc="-10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–</a:t>
            </a:r>
            <a:r>
              <a:rPr sz="1650" spc="-5" dirty="0">
                <a:latin typeface="Century Gothic"/>
                <a:cs typeface="Century Gothic"/>
              </a:rPr>
              <a:t> </a:t>
            </a:r>
            <a:r>
              <a:rPr sz="1650" spc="-25" dirty="0">
                <a:latin typeface="Century Gothic"/>
                <a:cs typeface="Century Gothic"/>
              </a:rPr>
              <a:t>1%</a:t>
            </a:r>
            <a:endParaRPr sz="1650">
              <a:latin typeface="Century Gothic"/>
              <a:cs typeface="Century Gothic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526972" y="3285681"/>
            <a:ext cx="3942715" cy="512445"/>
            <a:chOff x="7526972" y="3285681"/>
            <a:chExt cx="3942715" cy="512445"/>
          </a:xfrm>
        </p:grpSpPr>
        <p:sp>
          <p:nvSpPr>
            <p:cNvPr id="30" name="object 30"/>
            <p:cNvSpPr/>
            <p:nvPr/>
          </p:nvSpPr>
          <p:spPr>
            <a:xfrm>
              <a:off x="7539989" y="3298699"/>
              <a:ext cx="3916679" cy="486409"/>
            </a:xfrm>
            <a:custGeom>
              <a:avLst/>
              <a:gdLst/>
              <a:ahLst/>
              <a:cxnLst/>
              <a:rect l="l" t="t" r="r" b="b"/>
              <a:pathLst>
                <a:path w="3916679" h="486410">
                  <a:moveTo>
                    <a:pt x="3817213" y="0"/>
                  </a:moveTo>
                  <a:lnTo>
                    <a:pt x="99466" y="0"/>
                  </a:lnTo>
                  <a:lnTo>
                    <a:pt x="60752" y="7815"/>
                  </a:lnTo>
                  <a:lnTo>
                    <a:pt x="29135" y="29130"/>
                  </a:lnTo>
                  <a:lnTo>
                    <a:pt x="7817" y="60746"/>
                  </a:lnTo>
                  <a:lnTo>
                    <a:pt x="0" y="99466"/>
                  </a:lnTo>
                  <a:lnTo>
                    <a:pt x="0" y="386689"/>
                  </a:lnTo>
                  <a:lnTo>
                    <a:pt x="7817" y="425403"/>
                  </a:lnTo>
                  <a:lnTo>
                    <a:pt x="29135" y="457020"/>
                  </a:lnTo>
                  <a:lnTo>
                    <a:pt x="60752" y="478338"/>
                  </a:lnTo>
                  <a:lnTo>
                    <a:pt x="99466" y="486155"/>
                  </a:lnTo>
                  <a:lnTo>
                    <a:pt x="3817213" y="486155"/>
                  </a:lnTo>
                  <a:lnTo>
                    <a:pt x="3855927" y="478338"/>
                  </a:lnTo>
                  <a:lnTo>
                    <a:pt x="3887544" y="457020"/>
                  </a:lnTo>
                  <a:lnTo>
                    <a:pt x="3908862" y="425403"/>
                  </a:lnTo>
                  <a:lnTo>
                    <a:pt x="3916679" y="386689"/>
                  </a:lnTo>
                  <a:lnTo>
                    <a:pt x="3916679" y="99466"/>
                  </a:lnTo>
                  <a:lnTo>
                    <a:pt x="3908862" y="60746"/>
                  </a:lnTo>
                  <a:lnTo>
                    <a:pt x="3887544" y="29130"/>
                  </a:lnTo>
                  <a:lnTo>
                    <a:pt x="3855927" y="7815"/>
                  </a:lnTo>
                  <a:lnTo>
                    <a:pt x="3817213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539989" y="3298699"/>
              <a:ext cx="3916679" cy="486409"/>
            </a:xfrm>
            <a:custGeom>
              <a:avLst/>
              <a:gdLst/>
              <a:ahLst/>
              <a:cxnLst/>
              <a:rect l="l" t="t" r="r" b="b"/>
              <a:pathLst>
                <a:path w="3916679" h="486410">
                  <a:moveTo>
                    <a:pt x="0" y="99466"/>
                  </a:moveTo>
                  <a:lnTo>
                    <a:pt x="7817" y="60746"/>
                  </a:lnTo>
                  <a:lnTo>
                    <a:pt x="29135" y="29130"/>
                  </a:lnTo>
                  <a:lnTo>
                    <a:pt x="60752" y="7815"/>
                  </a:lnTo>
                  <a:lnTo>
                    <a:pt x="99466" y="0"/>
                  </a:lnTo>
                  <a:lnTo>
                    <a:pt x="3817213" y="0"/>
                  </a:lnTo>
                  <a:lnTo>
                    <a:pt x="3855927" y="7815"/>
                  </a:lnTo>
                  <a:lnTo>
                    <a:pt x="3887544" y="29130"/>
                  </a:lnTo>
                  <a:lnTo>
                    <a:pt x="3908862" y="60746"/>
                  </a:lnTo>
                  <a:lnTo>
                    <a:pt x="3916679" y="99466"/>
                  </a:lnTo>
                  <a:lnTo>
                    <a:pt x="3916679" y="386689"/>
                  </a:lnTo>
                  <a:lnTo>
                    <a:pt x="3908862" y="425403"/>
                  </a:lnTo>
                  <a:lnTo>
                    <a:pt x="3887544" y="457020"/>
                  </a:lnTo>
                  <a:lnTo>
                    <a:pt x="3855927" y="478338"/>
                  </a:lnTo>
                  <a:lnTo>
                    <a:pt x="3817213" y="486155"/>
                  </a:lnTo>
                  <a:lnTo>
                    <a:pt x="99466" y="486155"/>
                  </a:lnTo>
                  <a:lnTo>
                    <a:pt x="60752" y="478338"/>
                  </a:lnTo>
                  <a:lnTo>
                    <a:pt x="29135" y="457020"/>
                  </a:lnTo>
                  <a:lnTo>
                    <a:pt x="7817" y="425403"/>
                  </a:lnTo>
                  <a:lnTo>
                    <a:pt x="0" y="386689"/>
                  </a:lnTo>
                  <a:lnTo>
                    <a:pt x="0" y="99466"/>
                  </a:lnTo>
                  <a:close/>
                </a:path>
              </a:pathLst>
            </a:custGeom>
            <a:ln w="25908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585954" y="3364175"/>
            <a:ext cx="182372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Industry</a:t>
            </a:r>
            <a:r>
              <a:rPr sz="19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Rivalry</a:t>
            </a:r>
            <a:endParaRPr sz="1950">
              <a:latin typeface="Century Gothic"/>
              <a:cs typeface="Century Gothic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888235" y="6600449"/>
            <a:ext cx="4209415" cy="513715"/>
            <a:chOff x="1888235" y="6600449"/>
            <a:chExt cx="4209415" cy="513715"/>
          </a:xfrm>
        </p:grpSpPr>
        <p:sp>
          <p:nvSpPr>
            <p:cNvPr id="34" name="object 34"/>
            <p:cNvSpPr/>
            <p:nvPr/>
          </p:nvSpPr>
          <p:spPr>
            <a:xfrm>
              <a:off x="1901189" y="6613403"/>
              <a:ext cx="4183379" cy="487680"/>
            </a:xfrm>
            <a:custGeom>
              <a:avLst/>
              <a:gdLst/>
              <a:ahLst/>
              <a:cxnLst/>
              <a:rect l="l" t="t" r="r" b="b"/>
              <a:pathLst>
                <a:path w="4183379" h="487679">
                  <a:moveTo>
                    <a:pt x="4108551" y="0"/>
                  </a:moveTo>
                  <a:lnTo>
                    <a:pt x="74828" y="0"/>
                  </a:lnTo>
                  <a:lnTo>
                    <a:pt x="45702" y="5880"/>
                  </a:lnTo>
                  <a:lnTo>
                    <a:pt x="21917" y="21917"/>
                  </a:lnTo>
                  <a:lnTo>
                    <a:pt x="5880" y="45702"/>
                  </a:lnTo>
                  <a:lnTo>
                    <a:pt x="0" y="74828"/>
                  </a:lnTo>
                  <a:lnTo>
                    <a:pt x="0" y="412838"/>
                  </a:lnTo>
                  <a:lnTo>
                    <a:pt x="5880" y="441967"/>
                  </a:lnTo>
                  <a:lnTo>
                    <a:pt x="21917" y="465756"/>
                  </a:lnTo>
                  <a:lnTo>
                    <a:pt x="45702" y="481797"/>
                  </a:lnTo>
                  <a:lnTo>
                    <a:pt x="74828" y="487680"/>
                  </a:lnTo>
                  <a:lnTo>
                    <a:pt x="4108551" y="487680"/>
                  </a:lnTo>
                  <a:lnTo>
                    <a:pt x="4137677" y="481797"/>
                  </a:lnTo>
                  <a:lnTo>
                    <a:pt x="4161462" y="465756"/>
                  </a:lnTo>
                  <a:lnTo>
                    <a:pt x="4177499" y="441967"/>
                  </a:lnTo>
                  <a:lnTo>
                    <a:pt x="4183379" y="412838"/>
                  </a:lnTo>
                  <a:lnTo>
                    <a:pt x="4183379" y="74828"/>
                  </a:lnTo>
                  <a:lnTo>
                    <a:pt x="4177499" y="45702"/>
                  </a:lnTo>
                  <a:lnTo>
                    <a:pt x="4161462" y="21917"/>
                  </a:lnTo>
                  <a:lnTo>
                    <a:pt x="4137677" y="5880"/>
                  </a:lnTo>
                  <a:lnTo>
                    <a:pt x="4108551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901189" y="6613403"/>
              <a:ext cx="4183379" cy="487680"/>
            </a:xfrm>
            <a:custGeom>
              <a:avLst/>
              <a:gdLst/>
              <a:ahLst/>
              <a:cxnLst/>
              <a:rect l="l" t="t" r="r" b="b"/>
              <a:pathLst>
                <a:path w="4183379" h="487679">
                  <a:moveTo>
                    <a:pt x="0" y="74828"/>
                  </a:moveTo>
                  <a:lnTo>
                    <a:pt x="5880" y="45702"/>
                  </a:lnTo>
                  <a:lnTo>
                    <a:pt x="21917" y="21917"/>
                  </a:lnTo>
                  <a:lnTo>
                    <a:pt x="45702" y="5880"/>
                  </a:lnTo>
                  <a:lnTo>
                    <a:pt x="74828" y="0"/>
                  </a:lnTo>
                  <a:lnTo>
                    <a:pt x="4108551" y="0"/>
                  </a:lnTo>
                  <a:lnTo>
                    <a:pt x="4137677" y="5880"/>
                  </a:lnTo>
                  <a:lnTo>
                    <a:pt x="4161462" y="21917"/>
                  </a:lnTo>
                  <a:lnTo>
                    <a:pt x="4177499" y="45702"/>
                  </a:lnTo>
                  <a:lnTo>
                    <a:pt x="4183379" y="74828"/>
                  </a:lnTo>
                  <a:lnTo>
                    <a:pt x="4183379" y="412838"/>
                  </a:lnTo>
                  <a:lnTo>
                    <a:pt x="4177499" y="441967"/>
                  </a:lnTo>
                  <a:lnTo>
                    <a:pt x="4161462" y="465756"/>
                  </a:lnTo>
                  <a:lnTo>
                    <a:pt x="4137677" y="481797"/>
                  </a:lnTo>
                  <a:lnTo>
                    <a:pt x="4108551" y="487680"/>
                  </a:lnTo>
                  <a:lnTo>
                    <a:pt x="74828" y="487680"/>
                  </a:lnTo>
                  <a:lnTo>
                    <a:pt x="45702" y="481797"/>
                  </a:lnTo>
                  <a:lnTo>
                    <a:pt x="21917" y="465756"/>
                  </a:lnTo>
                  <a:lnTo>
                    <a:pt x="5880" y="441967"/>
                  </a:lnTo>
                  <a:lnTo>
                    <a:pt x="0" y="412838"/>
                  </a:lnTo>
                  <a:lnTo>
                    <a:pt x="0" y="74828"/>
                  </a:lnTo>
                  <a:close/>
                </a:path>
              </a:pathLst>
            </a:custGeom>
            <a:ln w="25908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103141" y="6684986"/>
            <a:ext cx="356870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Bargaining</a:t>
            </a:r>
            <a:r>
              <a:rPr sz="195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power</a:t>
            </a:r>
            <a:r>
              <a:rPr sz="19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9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suppliers</a:t>
            </a:r>
            <a:endParaRPr sz="195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407378" y="6034395"/>
            <a:ext cx="225044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Threat</a:t>
            </a:r>
            <a:r>
              <a:rPr sz="195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950" b="1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sz="19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substitute</a:t>
            </a:r>
            <a:endParaRPr sz="1950">
              <a:latin typeface="Century Gothic"/>
              <a:cs typeface="Century Gothic"/>
            </a:endParaRPr>
          </a:p>
        </p:txBody>
      </p:sp>
      <p:sp>
        <p:nvSpPr>
          <p:cNvPr id="39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12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2600" y="4926220"/>
            <a:ext cx="3555365" cy="11567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4069" marR="5080" indent="-802005">
              <a:lnSpc>
                <a:spcPct val="118100"/>
              </a:lnSpc>
              <a:spcBef>
                <a:spcPts val="100"/>
              </a:spcBef>
            </a:pP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Highest</a:t>
            </a:r>
            <a:r>
              <a:rPr sz="2100" spc="-2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scale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with</a:t>
            </a:r>
            <a:r>
              <a:rPr sz="2100" spc="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11</a:t>
            </a:r>
            <a:r>
              <a:rPr sz="2100" spc="-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plants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(</a:t>
            </a:r>
            <a:r>
              <a:rPr lang="en-IN" sz="2100" dirty="0">
                <a:solidFill>
                  <a:srgbClr val="252525"/>
                </a:solidFill>
                <a:latin typeface="Century Gothic"/>
                <a:cs typeface="Century Gothic"/>
              </a:rPr>
              <a:t>3.6 </a:t>
            </a:r>
            <a:r>
              <a:rPr sz="2100" dirty="0" err="1">
                <a:solidFill>
                  <a:srgbClr val="252525"/>
                </a:solidFill>
                <a:latin typeface="Century Gothic"/>
                <a:cs typeface="Century Gothic"/>
              </a:rPr>
              <a:t>Mn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 ton</a:t>
            </a:r>
            <a:r>
              <a:rPr sz="2100" spc="-3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capacity)</a:t>
            </a:r>
            <a:endParaRPr sz="21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26915" y="2900172"/>
            <a:ext cx="163195" cy="1363980"/>
          </a:xfrm>
          <a:custGeom>
            <a:avLst/>
            <a:gdLst/>
            <a:ahLst/>
            <a:cxnLst/>
            <a:rect l="l" t="t" r="r" b="b"/>
            <a:pathLst>
              <a:path w="163195" h="1363979">
                <a:moveTo>
                  <a:pt x="81534" y="0"/>
                </a:moveTo>
                <a:lnTo>
                  <a:pt x="49795" y="6406"/>
                </a:lnTo>
                <a:lnTo>
                  <a:pt x="23879" y="23879"/>
                </a:lnTo>
                <a:lnTo>
                  <a:pt x="6406" y="49795"/>
                </a:lnTo>
                <a:lnTo>
                  <a:pt x="0" y="81533"/>
                </a:lnTo>
                <a:lnTo>
                  <a:pt x="0" y="1282445"/>
                </a:lnTo>
                <a:lnTo>
                  <a:pt x="6406" y="1314184"/>
                </a:lnTo>
                <a:lnTo>
                  <a:pt x="23879" y="1340100"/>
                </a:lnTo>
                <a:lnTo>
                  <a:pt x="49795" y="1357573"/>
                </a:lnTo>
                <a:lnTo>
                  <a:pt x="81534" y="1363979"/>
                </a:lnTo>
                <a:lnTo>
                  <a:pt x="113272" y="1357573"/>
                </a:lnTo>
                <a:lnTo>
                  <a:pt x="139188" y="1340100"/>
                </a:lnTo>
                <a:lnTo>
                  <a:pt x="156661" y="1314184"/>
                </a:lnTo>
                <a:lnTo>
                  <a:pt x="163068" y="1282445"/>
                </a:lnTo>
                <a:lnTo>
                  <a:pt x="163068" y="81533"/>
                </a:lnTo>
                <a:lnTo>
                  <a:pt x="156661" y="49795"/>
                </a:lnTo>
                <a:lnTo>
                  <a:pt x="139188" y="23879"/>
                </a:lnTo>
                <a:lnTo>
                  <a:pt x="113272" y="6406"/>
                </a:lnTo>
                <a:lnTo>
                  <a:pt x="81534" y="0"/>
                </a:lnTo>
                <a:close/>
              </a:path>
            </a:pathLst>
          </a:custGeom>
          <a:solidFill>
            <a:srgbClr val="F6B1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26915" y="4943855"/>
            <a:ext cx="163195" cy="1362710"/>
          </a:xfrm>
          <a:custGeom>
            <a:avLst/>
            <a:gdLst/>
            <a:ahLst/>
            <a:cxnLst/>
            <a:rect l="l" t="t" r="r" b="b"/>
            <a:pathLst>
              <a:path w="163195" h="1362710">
                <a:moveTo>
                  <a:pt x="81534" y="0"/>
                </a:moveTo>
                <a:lnTo>
                  <a:pt x="49795" y="6406"/>
                </a:lnTo>
                <a:lnTo>
                  <a:pt x="23879" y="23879"/>
                </a:lnTo>
                <a:lnTo>
                  <a:pt x="6406" y="49795"/>
                </a:lnTo>
                <a:lnTo>
                  <a:pt x="0" y="81534"/>
                </a:lnTo>
                <a:lnTo>
                  <a:pt x="0" y="1280922"/>
                </a:lnTo>
                <a:lnTo>
                  <a:pt x="6406" y="1312660"/>
                </a:lnTo>
                <a:lnTo>
                  <a:pt x="23879" y="1338576"/>
                </a:lnTo>
                <a:lnTo>
                  <a:pt x="49795" y="1356049"/>
                </a:lnTo>
                <a:lnTo>
                  <a:pt x="81534" y="1362456"/>
                </a:lnTo>
                <a:lnTo>
                  <a:pt x="113272" y="1356049"/>
                </a:lnTo>
                <a:lnTo>
                  <a:pt x="139188" y="1338576"/>
                </a:lnTo>
                <a:lnTo>
                  <a:pt x="156661" y="1312660"/>
                </a:lnTo>
                <a:lnTo>
                  <a:pt x="163068" y="1280922"/>
                </a:lnTo>
                <a:lnTo>
                  <a:pt x="163068" y="81534"/>
                </a:lnTo>
                <a:lnTo>
                  <a:pt x="156661" y="49795"/>
                </a:lnTo>
                <a:lnTo>
                  <a:pt x="139188" y="23879"/>
                </a:lnTo>
                <a:lnTo>
                  <a:pt x="113272" y="6406"/>
                </a:lnTo>
                <a:lnTo>
                  <a:pt x="81534" y="0"/>
                </a:lnTo>
                <a:close/>
              </a:path>
            </a:pathLst>
          </a:custGeom>
          <a:solidFill>
            <a:srgbClr val="E691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26915" y="7123176"/>
            <a:ext cx="163195" cy="1362710"/>
          </a:xfrm>
          <a:custGeom>
            <a:avLst/>
            <a:gdLst/>
            <a:ahLst/>
            <a:cxnLst/>
            <a:rect l="l" t="t" r="r" b="b"/>
            <a:pathLst>
              <a:path w="163195" h="1362709">
                <a:moveTo>
                  <a:pt x="81534" y="0"/>
                </a:moveTo>
                <a:lnTo>
                  <a:pt x="49795" y="6406"/>
                </a:lnTo>
                <a:lnTo>
                  <a:pt x="23879" y="23879"/>
                </a:lnTo>
                <a:lnTo>
                  <a:pt x="6406" y="49795"/>
                </a:lnTo>
                <a:lnTo>
                  <a:pt x="0" y="81534"/>
                </a:lnTo>
                <a:lnTo>
                  <a:pt x="0" y="1280922"/>
                </a:lnTo>
                <a:lnTo>
                  <a:pt x="6406" y="1312660"/>
                </a:lnTo>
                <a:lnTo>
                  <a:pt x="23879" y="1338576"/>
                </a:lnTo>
                <a:lnTo>
                  <a:pt x="49795" y="1356049"/>
                </a:lnTo>
                <a:lnTo>
                  <a:pt x="81534" y="1362456"/>
                </a:lnTo>
                <a:lnTo>
                  <a:pt x="113272" y="1356049"/>
                </a:lnTo>
                <a:lnTo>
                  <a:pt x="139188" y="1338576"/>
                </a:lnTo>
                <a:lnTo>
                  <a:pt x="156661" y="1312660"/>
                </a:lnTo>
                <a:lnTo>
                  <a:pt x="163068" y="1280922"/>
                </a:lnTo>
                <a:lnTo>
                  <a:pt x="163068" y="81534"/>
                </a:lnTo>
                <a:lnTo>
                  <a:pt x="156661" y="49795"/>
                </a:lnTo>
                <a:lnTo>
                  <a:pt x="139188" y="23879"/>
                </a:lnTo>
                <a:lnTo>
                  <a:pt x="113272" y="6406"/>
                </a:lnTo>
                <a:lnTo>
                  <a:pt x="81534" y="0"/>
                </a:lnTo>
                <a:close/>
              </a:path>
            </a:pathLst>
          </a:custGeom>
          <a:solidFill>
            <a:srgbClr val="B45F0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24411" y="2900172"/>
            <a:ext cx="163195" cy="1363980"/>
          </a:xfrm>
          <a:custGeom>
            <a:avLst/>
            <a:gdLst/>
            <a:ahLst/>
            <a:cxnLst/>
            <a:rect l="l" t="t" r="r" b="b"/>
            <a:pathLst>
              <a:path w="163194" h="1363979">
                <a:moveTo>
                  <a:pt x="81534" y="0"/>
                </a:moveTo>
                <a:lnTo>
                  <a:pt x="49795" y="6406"/>
                </a:lnTo>
                <a:lnTo>
                  <a:pt x="23879" y="23879"/>
                </a:lnTo>
                <a:lnTo>
                  <a:pt x="6406" y="49795"/>
                </a:lnTo>
                <a:lnTo>
                  <a:pt x="0" y="81533"/>
                </a:lnTo>
                <a:lnTo>
                  <a:pt x="0" y="1282445"/>
                </a:lnTo>
                <a:lnTo>
                  <a:pt x="6406" y="1314184"/>
                </a:lnTo>
                <a:lnTo>
                  <a:pt x="23879" y="1340100"/>
                </a:lnTo>
                <a:lnTo>
                  <a:pt x="49795" y="1357573"/>
                </a:lnTo>
                <a:lnTo>
                  <a:pt x="81534" y="1363979"/>
                </a:lnTo>
                <a:lnTo>
                  <a:pt x="113272" y="1357573"/>
                </a:lnTo>
                <a:lnTo>
                  <a:pt x="139188" y="1340100"/>
                </a:lnTo>
                <a:lnTo>
                  <a:pt x="156661" y="1314184"/>
                </a:lnTo>
                <a:lnTo>
                  <a:pt x="163068" y="1282445"/>
                </a:lnTo>
                <a:lnTo>
                  <a:pt x="163068" y="81533"/>
                </a:lnTo>
                <a:lnTo>
                  <a:pt x="156661" y="49795"/>
                </a:lnTo>
                <a:lnTo>
                  <a:pt x="139188" y="23879"/>
                </a:lnTo>
                <a:lnTo>
                  <a:pt x="113272" y="6406"/>
                </a:lnTo>
                <a:lnTo>
                  <a:pt x="81534" y="0"/>
                </a:lnTo>
                <a:close/>
              </a:path>
            </a:pathLst>
          </a:custGeom>
          <a:solidFill>
            <a:srgbClr val="6C9E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24411" y="4943855"/>
            <a:ext cx="163195" cy="1362710"/>
          </a:xfrm>
          <a:custGeom>
            <a:avLst/>
            <a:gdLst/>
            <a:ahLst/>
            <a:cxnLst/>
            <a:rect l="l" t="t" r="r" b="b"/>
            <a:pathLst>
              <a:path w="163194" h="1362710">
                <a:moveTo>
                  <a:pt x="81534" y="0"/>
                </a:moveTo>
                <a:lnTo>
                  <a:pt x="49795" y="6406"/>
                </a:lnTo>
                <a:lnTo>
                  <a:pt x="23879" y="23879"/>
                </a:lnTo>
                <a:lnTo>
                  <a:pt x="6406" y="49795"/>
                </a:lnTo>
                <a:lnTo>
                  <a:pt x="0" y="81534"/>
                </a:lnTo>
                <a:lnTo>
                  <a:pt x="0" y="1280922"/>
                </a:lnTo>
                <a:lnTo>
                  <a:pt x="6406" y="1312660"/>
                </a:lnTo>
                <a:lnTo>
                  <a:pt x="23879" y="1338576"/>
                </a:lnTo>
                <a:lnTo>
                  <a:pt x="49795" y="1356049"/>
                </a:lnTo>
                <a:lnTo>
                  <a:pt x="81534" y="1362456"/>
                </a:lnTo>
                <a:lnTo>
                  <a:pt x="113272" y="1356049"/>
                </a:lnTo>
                <a:lnTo>
                  <a:pt x="139188" y="1338576"/>
                </a:lnTo>
                <a:lnTo>
                  <a:pt x="156661" y="1312660"/>
                </a:lnTo>
                <a:lnTo>
                  <a:pt x="163068" y="1280922"/>
                </a:lnTo>
                <a:lnTo>
                  <a:pt x="163068" y="81534"/>
                </a:lnTo>
                <a:lnTo>
                  <a:pt x="156661" y="49795"/>
                </a:lnTo>
                <a:lnTo>
                  <a:pt x="139188" y="23879"/>
                </a:lnTo>
                <a:lnTo>
                  <a:pt x="113272" y="6406"/>
                </a:lnTo>
                <a:lnTo>
                  <a:pt x="81534" y="0"/>
                </a:lnTo>
                <a:close/>
              </a:path>
            </a:pathLst>
          </a:custGeom>
          <a:solidFill>
            <a:srgbClr val="3C8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24411" y="7123176"/>
            <a:ext cx="163195" cy="1362710"/>
          </a:xfrm>
          <a:custGeom>
            <a:avLst/>
            <a:gdLst/>
            <a:ahLst/>
            <a:cxnLst/>
            <a:rect l="l" t="t" r="r" b="b"/>
            <a:pathLst>
              <a:path w="163194" h="1362709">
                <a:moveTo>
                  <a:pt x="81534" y="0"/>
                </a:moveTo>
                <a:lnTo>
                  <a:pt x="49795" y="6406"/>
                </a:lnTo>
                <a:lnTo>
                  <a:pt x="23879" y="23879"/>
                </a:lnTo>
                <a:lnTo>
                  <a:pt x="6406" y="49795"/>
                </a:lnTo>
                <a:lnTo>
                  <a:pt x="0" y="81534"/>
                </a:lnTo>
                <a:lnTo>
                  <a:pt x="0" y="1280922"/>
                </a:lnTo>
                <a:lnTo>
                  <a:pt x="6406" y="1312660"/>
                </a:lnTo>
                <a:lnTo>
                  <a:pt x="23879" y="1338576"/>
                </a:lnTo>
                <a:lnTo>
                  <a:pt x="49795" y="1356049"/>
                </a:lnTo>
                <a:lnTo>
                  <a:pt x="81534" y="1362456"/>
                </a:lnTo>
                <a:lnTo>
                  <a:pt x="113272" y="1356049"/>
                </a:lnTo>
                <a:lnTo>
                  <a:pt x="139188" y="1338576"/>
                </a:lnTo>
                <a:lnTo>
                  <a:pt x="156661" y="1312660"/>
                </a:lnTo>
                <a:lnTo>
                  <a:pt x="163068" y="1280922"/>
                </a:lnTo>
                <a:lnTo>
                  <a:pt x="163068" y="81534"/>
                </a:lnTo>
                <a:lnTo>
                  <a:pt x="156661" y="49795"/>
                </a:lnTo>
                <a:lnTo>
                  <a:pt x="139188" y="23879"/>
                </a:lnTo>
                <a:lnTo>
                  <a:pt x="113272" y="6406"/>
                </a:lnTo>
                <a:lnTo>
                  <a:pt x="81534" y="0"/>
                </a:lnTo>
                <a:close/>
              </a:path>
            </a:pathLst>
          </a:custGeom>
          <a:solidFill>
            <a:srgbClr val="0A52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95816" y="3035246"/>
            <a:ext cx="3012440" cy="63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395"/>
              </a:lnSpc>
              <a:spcBef>
                <a:spcPts val="100"/>
              </a:spcBef>
            </a:pP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Highest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no.</a:t>
            </a:r>
            <a:r>
              <a:rPr sz="2100" spc="-1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of</a:t>
            </a:r>
            <a:r>
              <a:rPr sz="2100" spc="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products</a:t>
            </a:r>
            <a:endParaRPr sz="2100" dirty="0">
              <a:latin typeface="Century Gothic"/>
              <a:cs typeface="Century Gothic"/>
            </a:endParaRPr>
          </a:p>
          <a:p>
            <a:pPr marR="5715" algn="r">
              <a:lnSpc>
                <a:spcPts val="2395"/>
              </a:lnSpc>
            </a:pP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with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lang="en-US" sz="2100" dirty="0">
                <a:solidFill>
                  <a:srgbClr val="252525"/>
                </a:solidFill>
                <a:latin typeface="Century Gothic"/>
                <a:cs typeface="Century Gothic"/>
              </a:rPr>
              <a:t>2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,500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spc="-20" dirty="0">
                <a:solidFill>
                  <a:srgbClr val="252525"/>
                </a:solidFill>
                <a:latin typeface="Century Gothic"/>
                <a:cs typeface="Century Gothic"/>
              </a:rPr>
              <a:t>SKUs</a:t>
            </a:r>
            <a:endParaRPr sz="2100" dirty="0">
              <a:latin typeface="Century Gothic"/>
              <a:cs typeface="Century Gothic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468" y="2523192"/>
            <a:ext cx="5999093" cy="596168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289990" y="3032846"/>
            <a:ext cx="3850004" cy="63373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384"/>
              </a:spcBef>
            </a:pP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Lowest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cost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producer</a:t>
            </a:r>
            <a:r>
              <a:rPr sz="2100" spc="1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(largest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buyer</a:t>
            </a:r>
            <a:r>
              <a:rPr sz="2100" spc="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of HR </a:t>
            </a:r>
            <a:r>
              <a:rPr sz="2100" spc="-20" dirty="0">
                <a:solidFill>
                  <a:srgbClr val="252525"/>
                </a:solidFill>
                <a:latin typeface="Century Gothic"/>
                <a:cs typeface="Century Gothic"/>
              </a:rPr>
              <a:t>coil)</a:t>
            </a:r>
            <a:endParaRPr sz="21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89990" y="4881610"/>
            <a:ext cx="324358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Premium</a:t>
            </a:r>
            <a:r>
              <a:rPr sz="2100" spc="-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pricing</a:t>
            </a:r>
            <a:r>
              <a:rPr sz="2100" spc="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to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 peers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(brand 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strength)</a:t>
            </a:r>
            <a:endParaRPr sz="21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89990" y="7228571"/>
            <a:ext cx="40449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Technology</a:t>
            </a:r>
            <a:r>
              <a:rPr sz="2100" spc="-3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edge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&amp;</a:t>
            </a:r>
            <a:r>
              <a:rPr sz="2100" spc="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Innovation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3928" y="5100839"/>
            <a:ext cx="1227455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193040">
              <a:lnSpc>
                <a:spcPts val="1939"/>
              </a:lnSpc>
              <a:spcBef>
                <a:spcPts val="345"/>
              </a:spcBef>
            </a:pPr>
            <a:r>
              <a:rPr sz="1800" b="1" spc="-10" dirty="0">
                <a:solidFill>
                  <a:srgbClr val="0D0D0D"/>
                </a:solidFill>
                <a:latin typeface="Century Gothic"/>
                <a:cs typeface="Century Gothic"/>
              </a:rPr>
              <a:t>Highest Profitability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43912" y="7059740"/>
            <a:ext cx="2764790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5620" marR="5080" indent="-503555">
              <a:lnSpc>
                <a:spcPct val="118100"/>
              </a:lnSpc>
              <a:spcBef>
                <a:spcPts val="100"/>
              </a:spcBef>
            </a:pP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Largest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sales</a:t>
            </a:r>
            <a:r>
              <a:rPr sz="2100" spc="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network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(800+</a:t>
            </a:r>
            <a:r>
              <a:rPr sz="2100" spc="-1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distributors)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84492" y="8803692"/>
            <a:ext cx="4060825" cy="63373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350645" marR="5080" indent="-1338580">
              <a:lnSpc>
                <a:spcPts val="2270"/>
              </a:lnSpc>
              <a:spcBef>
                <a:spcPts val="384"/>
              </a:spcBef>
            </a:pP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Lowest</a:t>
            </a:r>
            <a:r>
              <a:rPr sz="2100" spc="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lead time</a:t>
            </a:r>
            <a:r>
              <a:rPr sz="2100" spc="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for</a:t>
            </a:r>
            <a:r>
              <a:rPr sz="2100" spc="1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252525"/>
                </a:solidFill>
                <a:latin typeface="Century Gothic"/>
                <a:cs typeface="Century Gothic"/>
              </a:rPr>
              <a:t>delivery</a:t>
            </a:r>
            <a:r>
              <a:rPr sz="2100" spc="-25" dirty="0">
                <a:solidFill>
                  <a:srgbClr val="252525"/>
                </a:solidFill>
                <a:latin typeface="Century Gothic"/>
                <a:cs typeface="Century Gothic"/>
              </a:rPr>
              <a:t> to </a:t>
            </a:r>
            <a:r>
              <a:rPr sz="2100" spc="-10" dirty="0">
                <a:solidFill>
                  <a:srgbClr val="252525"/>
                </a:solidFill>
                <a:latin typeface="Century Gothic"/>
                <a:cs typeface="Century Gothic"/>
              </a:rPr>
              <a:t>distributors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Our</a:t>
            </a:r>
            <a:r>
              <a:rPr sz="7200" spc="-40" dirty="0"/>
              <a:t> </a:t>
            </a:r>
            <a:r>
              <a:rPr sz="7200" dirty="0"/>
              <a:t>Business</a:t>
            </a:r>
            <a:r>
              <a:rPr sz="7200" spc="-50" dirty="0"/>
              <a:t> </a:t>
            </a:r>
            <a:r>
              <a:rPr sz="7200" spc="-10" dirty="0"/>
              <a:t>MOAT...</a:t>
            </a:r>
            <a:endParaRPr sz="7200" dirty="0"/>
          </a:p>
        </p:txBody>
      </p:sp>
      <p:sp>
        <p:nvSpPr>
          <p:cNvPr id="19" name="object 19"/>
          <p:cNvSpPr txBox="1"/>
          <p:nvPr/>
        </p:nvSpPr>
        <p:spPr>
          <a:xfrm>
            <a:off x="319529" y="6366600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1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13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Dominant</a:t>
            </a:r>
            <a:r>
              <a:rPr sz="7200" spc="-60" dirty="0"/>
              <a:t> </a:t>
            </a:r>
            <a:r>
              <a:rPr sz="7200" spc="-10" dirty="0"/>
              <a:t>Leadership</a:t>
            </a:r>
            <a:endParaRPr sz="7200" dirty="0"/>
          </a:p>
        </p:txBody>
      </p:sp>
      <p:sp>
        <p:nvSpPr>
          <p:cNvPr id="4" name="object 4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09825" y="2450909"/>
            <a:ext cx="2926080" cy="2926080"/>
            <a:chOff x="2109825" y="2450909"/>
            <a:chExt cx="2926080" cy="2926080"/>
          </a:xfrm>
        </p:grpSpPr>
        <p:sp>
          <p:nvSpPr>
            <p:cNvPr id="8" name="object 8"/>
            <p:cNvSpPr/>
            <p:nvPr/>
          </p:nvSpPr>
          <p:spPr>
            <a:xfrm>
              <a:off x="3120617" y="2450910"/>
              <a:ext cx="1915160" cy="2926080"/>
            </a:xfrm>
            <a:custGeom>
              <a:avLst/>
              <a:gdLst/>
              <a:ahLst/>
              <a:cxnLst/>
              <a:rect l="l" t="t" r="r" b="b"/>
              <a:pathLst>
                <a:path w="1915160" h="2926079">
                  <a:moveTo>
                    <a:pt x="452031" y="0"/>
                  </a:moveTo>
                  <a:lnTo>
                    <a:pt x="452031" y="731418"/>
                  </a:lnTo>
                  <a:lnTo>
                    <a:pt x="497999" y="732864"/>
                  </a:lnTo>
                  <a:lnTo>
                    <a:pt x="543721" y="737187"/>
                  </a:lnTo>
                  <a:lnTo>
                    <a:pt x="589060" y="744366"/>
                  </a:lnTo>
                  <a:lnTo>
                    <a:pt x="633882" y="754380"/>
                  </a:lnTo>
                  <a:lnTo>
                    <a:pt x="678053" y="767207"/>
                  </a:lnTo>
                  <a:lnTo>
                    <a:pt x="723308" y="783547"/>
                  </a:lnTo>
                  <a:lnTo>
                    <a:pt x="766833" y="802529"/>
                  </a:lnTo>
                  <a:lnTo>
                    <a:pt x="808563" y="824031"/>
                  </a:lnTo>
                  <a:lnTo>
                    <a:pt x="848439" y="847932"/>
                  </a:lnTo>
                  <a:lnTo>
                    <a:pt x="886397" y="874110"/>
                  </a:lnTo>
                  <a:lnTo>
                    <a:pt x="922376" y="902444"/>
                  </a:lnTo>
                  <a:lnTo>
                    <a:pt x="956314" y="932812"/>
                  </a:lnTo>
                  <a:lnTo>
                    <a:pt x="988150" y="965093"/>
                  </a:lnTo>
                  <a:lnTo>
                    <a:pt x="1017820" y="999165"/>
                  </a:lnTo>
                  <a:lnTo>
                    <a:pt x="1045264" y="1034907"/>
                  </a:lnTo>
                  <a:lnTo>
                    <a:pt x="1070420" y="1072197"/>
                  </a:lnTo>
                  <a:lnTo>
                    <a:pt x="1093225" y="1110915"/>
                  </a:lnTo>
                  <a:lnTo>
                    <a:pt x="1113617" y="1150938"/>
                  </a:lnTo>
                  <a:lnTo>
                    <a:pt x="1131536" y="1192146"/>
                  </a:lnTo>
                  <a:lnTo>
                    <a:pt x="1146918" y="1234416"/>
                  </a:lnTo>
                  <a:lnTo>
                    <a:pt x="1159703" y="1277627"/>
                  </a:lnTo>
                  <a:lnTo>
                    <a:pt x="1169828" y="1321658"/>
                  </a:lnTo>
                  <a:lnTo>
                    <a:pt x="1177231" y="1366387"/>
                  </a:lnTo>
                  <a:lnTo>
                    <a:pt x="1181851" y="1411694"/>
                  </a:lnTo>
                  <a:lnTo>
                    <a:pt x="1183625" y="1457455"/>
                  </a:lnTo>
                  <a:lnTo>
                    <a:pt x="1182491" y="1503551"/>
                  </a:lnTo>
                  <a:lnTo>
                    <a:pt x="1178389" y="1549860"/>
                  </a:lnTo>
                  <a:lnTo>
                    <a:pt x="1171256" y="1596259"/>
                  </a:lnTo>
                  <a:lnTo>
                    <a:pt x="1161029" y="1642628"/>
                  </a:lnTo>
                  <a:lnTo>
                    <a:pt x="1147648" y="1688845"/>
                  </a:lnTo>
                  <a:lnTo>
                    <a:pt x="1131307" y="1734101"/>
                  </a:lnTo>
                  <a:lnTo>
                    <a:pt x="1112325" y="1777626"/>
                  </a:lnTo>
                  <a:lnTo>
                    <a:pt x="1090823" y="1819356"/>
                  </a:lnTo>
                  <a:lnTo>
                    <a:pt x="1066922" y="1859232"/>
                  </a:lnTo>
                  <a:lnTo>
                    <a:pt x="1040744" y="1897190"/>
                  </a:lnTo>
                  <a:lnTo>
                    <a:pt x="1012410" y="1933169"/>
                  </a:lnTo>
                  <a:lnTo>
                    <a:pt x="982042" y="1967107"/>
                  </a:lnTo>
                  <a:lnTo>
                    <a:pt x="949762" y="1998943"/>
                  </a:lnTo>
                  <a:lnTo>
                    <a:pt x="915689" y="2028613"/>
                  </a:lnTo>
                  <a:lnTo>
                    <a:pt x="879947" y="2056057"/>
                  </a:lnTo>
                  <a:lnTo>
                    <a:pt x="842657" y="2081213"/>
                  </a:lnTo>
                  <a:lnTo>
                    <a:pt x="803939" y="2104018"/>
                  </a:lnTo>
                  <a:lnTo>
                    <a:pt x="763916" y="2124410"/>
                  </a:lnTo>
                  <a:lnTo>
                    <a:pt x="722709" y="2142329"/>
                  </a:lnTo>
                  <a:lnTo>
                    <a:pt x="680439" y="2157711"/>
                  </a:lnTo>
                  <a:lnTo>
                    <a:pt x="637227" y="2170496"/>
                  </a:lnTo>
                  <a:lnTo>
                    <a:pt x="593196" y="2180621"/>
                  </a:lnTo>
                  <a:lnTo>
                    <a:pt x="548467" y="2188024"/>
                  </a:lnTo>
                  <a:lnTo>
                    <a:pt x="503161" y="2192644"/>
                  </a:lnTo>
                  <a:lnTo>
                    <a:pt x="457399" y="2194418"/>
                  </a:lnTo>
                  <a:lnTo>
                    <a:pt x="411303" y="2193284"/>
                  </a:lnTo>
                  <a:lnTo>
                    <a:pt x="364995" y="2189182"/>
                  </a:lnTo>
                  <a:lnTo>
                    <a:pt x="318595" y="2182049"/>
                  </a:lnTo>
                  <a:lnTo>
                    <a:pt x="272226" y="2171822"/>
                  </a:lnTo>
                  <a:lnTo>
                    <a:pt x="226009" y="2158441"/>
                  </a:lnTo>
                  <a:lnTo>
                    <a:pt x="0" y="2854045"/>
                  </a:lnTo>
                  <a:lnTo>
                    <a:pt x="48897" y="2868994"/>
                  </a:lnTo>
                  <a:lnTo>
                    <a:pt x="98233" y="2882211"/>
                  </a:lnTo>
                  <a:lnTo>
                    <a:pt x="147963" y="2893691"/>
                  </a:lnTo>
                  <a:lnTo>
                    <a:pt x="198041" y="2903424"/>
                  </a:lnTo>
                  <a:lnTo>
                    <a:pt x="248420" y="2911405"/>
                  </a:lnTo>
                  <a:lnTo>
                    <a:pt x="299054" y="2917625"/>
                  </a:lnTo>
                  <a:lnTo>
                    <a:pt x="349898" y="2922077"/>
                  </a:lnTo>
                  <a:lnTo>
                    <a:pt x="400906" y="2924754"/>
                  </a:lnTo>
                  <a:lnTo>
                    <a:pt x="452031" y="2925648"/>
                  </a:lnTo>
                  <a:lnTo>
                    <a:pt x="500317" y="2924866"/>
                  </a:lnTo>
                  <a:lnTo>
                    <a:pt x="548212" y="2922536"/>
                  </a:lnTo>
                  <a:lnTo>
                    <a:pt x="595692" y="2918683"/>
                  </a:lnTo>
                  <a:lnTo>
                    <a:pt x="642732" y="2913330"/>
                  </a:lnTo>
                  <a:lnTo>
                    <a:pt x="689309" y="2906502"/>
                  </a:lnTo>
                  <a:lnTo>
                    <a:pt x="735398" y="2898222"/>
                  </a:lnTo>
                  <a:lnTo>
                    <a:pt x="780976" y="2888515"/>
                  </a:lnTo>
                  <a:lnTo>
                    <a:pt x="826017" y="2877405"/>
                  </a:lnTo>
                  <a:lnTo>
                    <a:pt x="870499" y="2864916"/>
                  </a:lnTo>
                  <a:lnTo>
                    <a:pt x="914397" y="2851072"/>
                  </a:lnTo>
                  <a:lnTo>
                    <a:pt x="957687" y="2835897"/>
                  </a:lnTo>
                  <a:lnTo>
                    <a:pt x="1000345" y="2819415"/>
                  </a:lnTo>
                  <a:lnTo>
                    <a:pt x="1042346" y="2801651"/>
                  </a:lnTo>
                  <a:lnTo>
                    <a:pt x="1083667" y="2782628"/>
                  </a:lnTo>
                  <a:lnTo>
                    <a:pt x="1124284" y="2762370"/>
                  </a:lnTo>
                  <a:lnTo>
                    <a:pt x="1164172" y="2740902"/>
                  </a:lnTo>
                  <a:lnTo>
                    <a:pt x="1203307" y="2718248"/>
                  </a:lnTo>
                  <a:lnTo>
                    <a:pt x="1241666" y="2694432"/>
                  </a:lnTo>
                  <a:lnTo>
                    <a:pt x="1279224" y="2669477"/>
                  </a:lnTo>
                  <a:lnTo>
                    <a:pt x="1315957" y="2643408"/>
                  </a:lnTo>
                  <a:lnTo>
                    <a:pt x="1351840" y="2616250"/>
                  </a:lnTo>
                  <a:lnTo>
                    <a:pt x="1386851" y="2588025"/>
                  </a:lnTo>
                  <a:lnTo>
                    <a:pt x="1420965" y="2558759"/>
                  </a:lnTo>
                  <a:lnTo>
                    <a:pt x="1454157" y="2528475"/>
                  </a:lnTo>
                  <a:lnTo>
                    <a:pt x="1486404" y="2497197"/>
                  </a:lnTo>
                  <a:lnTo>
                    <a:pt x="1517682" y="2464950"/>
                  </a:lnTo>
                  <a:lnTo>
                    <a:pt x="1547966" y="2431758"/>
                  </a:lnTo>
                  <a:lnTo>
                    <a:pt x="1577232" y="2397644"/>
                  </a:lnTo>
                  <a:lnTo>
                    <a:pt x="1605457" y="2362633"/>
                  </a:lnTo>
                  <a:lnTo>
                    <a:pt x="1632615" y="2326750"/>
                  </a:lnTo>
                  <a:lnTo>
                    <a:pt x="1658684" y="2290017"/>
                  </a:lnTo>
                  <a:lnTo>
                    <a:pt x="1683639" y="2252459"/>
                  </a:lnTo>
                  <a:lnTo>
                    <a:pt x="1707455" y="2214100"/>
                  </a:lnTo>
                  <a:lnTo>
                    <a:pt x="1730109" y="2174965"/>
                  </a:lnTo>
                  <a:lnTo>
                    <a:pt x="1751577" y="2135077"/>
                  </a:lnTo>
                  <a:lnTo>
                    <a:pt x="1771835" y="2094460"/>
                  </a:lnTo>
                  <a:lnTo>
                    <a:pt x="1790858" y="2053139"/>
                  </a:lnTo>
                  <a:lnTo>
                    <a:pt x="1808622" y="2011138"/>
                  </a:lnTo>
                  <a:lnTo>
                    <a:pt x="1825104" y="1968480"/>
                  </a:lnTo>
                  <a:lnTo>
                    <a:pt x="1840279" y="1925190"/>
                  </a:lnTo>
                  <a:lnTo>
                    <a:pt x="1854123" y="1881292"/>
                  </a:lnTo>
                  <a:lnTo>
                    <a:pt x="1866612" y="1836810"/>
                  </a:lnTo>
                  <a:lnTo>
                    <a:pt x="1877722" y="1791769"/>
                  </a:lnTo>
                  <a:lnTo>
                    <a:pt x="1887429" y="1746191"/>
                  </a:lnTo>
                  <a:lnTo>
                    <a:pt x="1895709" y="1700102"/>
                  </a:lnTo>
                  <a:lnTo>
                    <a:pt x="1902537" y="1653525"/>
                  </a:lnTo>
                  <a:lnTo>
                    <a:pt x="1907890" y="1606485"/>
                  </a:lnTo>
                  <a:lnTo>
                    <a:pt x="1911743" y="1559005"/>
                  </a:lnTo>
                  <a:lnTo>
                    <a:pt x="1914073" y="1511110"/>
                  </a:lnTo>
                  <a:lnTo>
                    <a:pt x="1914855" y="1462824"/>
                  </a:lnTo>
                  <a:lnTo>
                    <a:pt x="1914073" y="1414537"/>
                  </a:lnTo>
                  <a:lnTo>
                    <a:pt x="1911743" y="1366642"/>
                  </a:lnTo>
                  <a:lnTo>
                    <a:pt x="1907890" y="1319163"/>
                  </a:lnTo>
                  <a:lnTo>
                    <a:pt x="1902537" y="1272122"/>
                  </a:lnTo>
                  <a:lnTo>
                    <a:pt x="1895709" y="1225545"/>
                  </a:lnTo>
                  <a:lnTo>
                    <a:pt x="1887429" y="1179456"/>
                  </a:lnTo>
                  <a:lnTo>
                    <a:pt x="1877722" y="1133879"/>
                  </a:lnTo>
                  <a:lnTo>
                    <a:pt x="1866612" y="1088837"/>
                  </a:lnTo>
                  <a:lnTo>
                    <a:pt x="1854123" y="1044355"/>
                  </a:lnTo>
                  <a:lnTo>
                    <a:pt x="1840279" y="1000457"/>
                  </a:lnTo>
                  <a:lnTo>
                    <a:pt x="1825104" y="957167"/>
                  </a:lnTo>
                  <a:lnTo>
                    <a:pt x="1808622" y="914510"/>
                  </a:lnTo>
                  <a:lnTo>
                    <a:pt x="1790858" y="872508"/>
                  </a:lnTo>
                  <a:lnTo>
                    <a:pt x="1771835" y="831187"/>
                  </a:lnTo>
                  <a:lnTo>
                    <a:pt x="1751577" y="790571"/>
                  </a:lnTo>
                  <a:lnTo>
                    <a:pt x="1730109" y="750683"/>
                  </a:lnTo>
                  <a:lnTo>
                    <a:pt x="1707455" y="711547"/>
                  </a:lnTo>
                  <a:lnTo>
                    <a:pt x="1683639" y="673188"/>
                  </a:lnTo>
                  <a:lnTo>
                    <a:pt x="1658684" y="635631"/>
                  </a:lnTo>
                  <a:lnTo>
                    <a:pt x="1632615" y="598898"/>
                  </a:lnTo>
                  <a:lnTo>
                    <a:pt x="1605457" y="563014"/>
                  </a:lnTo>
                  <a:lnTo>
                    <a:pt x="1577232" y="528003"/>
                  </a:lnTo>
                  <a:lnTo>
                    <a:pt x="1547966" y="493889"/>
                  </a:lnTo>
                  <a:lnTo>
                    <a:pt x="1517682" y="460697"/>
                  </a:lnTo>
                  <a:lnTo>
                    <a:pt x="1486404" y="428450"/>
                  </a:lnTo>
                  <a:lnTo>
                    <a:pt x="1454157" y="397172"/>
                  </a:lnTo>
                  <a:lnTo>
                    <a:pt x="1420965" y="366888"/>
                  </a:lnTo>
                  <a:lnTo>
                    <a:pt x="1386851" y="337622"/>
                  </a:lnTo>
                  <a:lnTo>
                    <a:pt x="1351840" y="309398"/>
                  </a:lnTo>
                  <a:lnTo>
                    <a:pt x="1315957" y="282239"/>
                  </a:lnTo>
                  <a:lnTo>
                    <a:pt x="1279224" y="256170"/>
                  </a:lnTo>
                  <a:lnTo>
                    <a:pt x="1241666" y="231216"/>
                  </a:lnTo>
                  <a:lnTo>
                    <a:pt x="1203307" y="207399"/>
                  </a:lnTo>
                  <a:lnTo>
                    <a:pt x="1164172" y="184745"/>
                  </a:lnTo>
                  <a:lnTo>
                    <a:pt x="1124284" y="163277"/>
                  </a:lnTo>
                  <a:lnTo>
                    <a:pt x="1083667" y="143019"/>
                  </a:lnTo>
                  <a:lnTo>
                    <a:pt x="1042346" y="123996"/>
                  </a:lnTo>
                  <a:lnTo>
                    <a:pt x="1000345" y="106232"/>
                  </a:lnTo>
                  <a:lnTo>
                    <a:pt x="957687" y="89750"/>
                  </a:lnTo>
                  <a:lnTo>
                    <a:pt x="914397" y="74575"/>
                  </a:lnTo>
                  <a:lnTo>
                    <a:pt x="870499" y="60731"/>
                  </a:lnTo>
                  <a:lnTo>
                    <a:pt x="826017" y="48242"/>
                  </a:lnTo>
                  <a:lnTo>
                    <a:pt x="780976" y="37132"/>
                  </a:lnTo>
                  <a:lnTo>
                    <a:pt x="735398" y="27425"/>
                  </a:lnTo>
                  <a:lnTo>
                    <a:pt x="689309" y="19145"/>
                  </a:lnTo>
                  <a:lnTo>
                    <a:pt x="642732" y="12317"/>
                  </a:lnTo>
                  <a:lnTo>
                    <a:pt x="595692" y="6964"/>
                  </a:lnTo>
                  <a:lnTo>
                    <a:pt x="548212" y="3111"/>
                  </a:lnTo>
                  <a:lnTo>
                    <a:pt x="500317" y="781"/>
                  </a:lnTo>
                  <a:lnTo>
                    <a:pt x="452031" y="0"/>
                  </a:lnTo>
                  <a:close/>
                </a:path>
              </a:pathLst>
            </a:custGeom>
            <a:solidFill>
              <a:srgbClr val="209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89205" y="4343645"/>
              <a:ext cx="957580" cy="961390"/>
            </a:xfrm>
            <a:custGeom>
              <a:avLst/>
              <a:gdLst/>
              <a:ahLst/>
              <a:cxnLst/>
              <a:rect l="l" t="t" r="r" b="b"/>
              <a:pathLst>
                <a:path w="957579" h="961389">
                  <a:moveTo>
                    <a:pt x="591718" y="0"/>
                  </a:moveTo>
                  <a:lnTo>
                    <a:pt x="0" y="429907"/>
                  </a:lnTo>
                  <a:lnTo>
                    <a:pt x="30945" y="470965"/>
                  </a:lnTo>
                  <a:lnTo>
                    <a:pt x="63231" y="510812"/>
                  </a:lnTo>
                  <a:lnTo>
                    <a:pt x="96821" y="549420"/>
                  </a:lnTo>
                  <a:lnTo>
                    <a:pt x="131676" y="586763"/>
                  </a:lnTo>
                  <a:lnTo>
                    <a:pt x="167759" y="622812"/>
                  </a:lnTo>
                  <a:lnTo>
                    <a:pt x="205033" y="657542"/>
                  </a:lnTo>
                  <a:lnTo>
                    <a:pt x="243458" y="690923"/>
                  </a:lnTo>
                  <a:lnTo>
                    <a:pt x="282999" y="722929"/>
                  </a:lnTo>
                  <a:lnTo>
                    <a:pt x="323616" y="753532"/>
                  </a:lnTo>
                  <a:lnTo>
                    <a:pt x="365273" y="782705"/>
                  </a:lnTo>
                  <a:lnTo>
                    <a:pt x="407931" y="810420"/>
                  </a:lnTo>
                  <a:lnTo>
                    <a:pt x="451552" y="836651"/>
                  </a:lnTo>
                  <a:lnTo>
                    <a:pt x="496100" y="861369"/>
                  </a:lnTo>
                  <a:lnTo>
                    <a:pt x="541535" y="884547"/>
                  </a:lnTo>
                  <a:lnTo>
                    <a:pt x="587822" y="906158"/>
                  </a:lnTo>
                  <a:lnTo>
                    <a:pt x="634920" y="926174"/>
                  </a:lnTo>
                  <a:lnTo>
                    <a:pt x="682794" y="944568"/>
                  </a:lnTo>
                  <a:lnTo>
                    <a:pt x="731405" y="961313"/>
                  </a:lnTo>
                  <a:lnTo>
                    <a:pt x="957427" y="265696"/>
                  </a:lnTo>
                  <a:lnTo>
                    <a:pt x="909185" y="248128"/>
                  </a:lnTo>
                  <a:lnTo>
                    <a:pt x="862492" y="227316"/>
                  </a:lnTo>
                  <a:lnTo>
                    <a:pt x="817500" y="203368"/>
                  </a:lnTo>
                  <a:lnTo>
                    <a:pt x="774360" y="176395"/>
                  </a:lnTo>
                  <a:lnTo>
                    <a:pt x="733223" y="146507"/>
                  </a:lnTo>
                  <a:lnTo>
                    <a:pt x="694239" y="113814"/>
                  </a:lnTo>
                  <a:lnTo>
                    <a:pt x="657559" y="78425"/>
                  </a:lnTo>
                  <a:lnTo>
                    <a:pt x="623335" y="40450"/>
                  </a:lnTo>
                  <a:lnTo>
                    <a:pt x="5917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09825" y="3913728"/>
              <a:ext cx="871219" cy="860425"/>
            </a:xfrm>
            <a:custGeom>
              <a:avLst/>
              <a:gdLst/>
              <a:ahLst/>
              <a:cxnLst/>
              <a:rect l="l" t="t" r="r" b="b"/>
              <a:pathLst>
                <a:path w="871219" h="860425">
                  <a:moveTo>
                    <a:pt x="731418" y="0"/>
                  </a:moveTo>
                  <a:lnTo>
                    <a:pt x="0" y="0"/>
                  </a:lnTo>
                  <a:lnTo>
                    <a:pt x="903" y="51405"/>
                  </a:lnTo>
                  <a:lnTo>
                    <a:pt x="3603" y="102618"/>
                  </a:lnTo>
                  <a:lnTo>
                    <a:pt x="8085" y="153597"/>
                  </a:lnTo>
                  <a:lnTo>
                    <a:pt x="14335" y="204295"/>
                  </a:lnTo>
                  <a:lnTo>
                    <a:pt x="22338" y="254669"/>
                  </a:lnTo>
                  <a:lnTo>
                    <a:pt x="32081" y="304675"/>
                  </a:lnTo>
                  <a:lnTo>
                    <a:pt x="43548" y="354267"/>
                  </a:lnTo>
                  <a:lnTo>
                    <a:pt x="56725" y="403402"/>
                  </a:lnTo>
                  <a:lnTo>
                    <a:pt x="71597" y="452035"/>
                  </a:lnTo>
                  <a:lnTo>
                    <a:pt x="88151" y="500122"/>
                  </a:lnTo>
                  <a:lnTo>
                    <a:pt x="106372" y="547619"/>
                  </a:lnTo>
                  <a:lnTo>
                    <a:pt x="126245" y="594480"/>
                  </a:lnTo>
                  <a:lnTo>
                    <a:pt x="147756" y="640662"/>
                  </a:lnTo>
                  <a:lnTo>
                    <a:pt x="170890" y="686120"/>
                  </a:lnTo>
                  <a:lnTo>
                    <a:pt x="195634" y="730810"/>
                  </a:lnTo>
                  <a:lnTo>
                    <a:pt x="221972" y="774688"/>
                  </a:lnTo>
                  <a:lnTo>
                    <a:pt x="249890" y="817708"/>
                  </a:lnTo>
                  <a:lnTo>
                    <a:pt x="279374" y="859828"/>
                  </a:lnTo>
                  <a:lnTo>
                    <a:pt x="871105" y="429920"/>
                  </a:lnTo>
                  <a:lnTo>
                    <a:pt x="842402" y="387348"/>
                  </a:lnTo>
                  <a:lnTo>
                    <a:pt x="816861" y="343063"/>
                  </a:lnTo>
                  <a:lnTo>
                    <a:pt x="794538" y="297242"/>
                  </a:lnTo>
                  <a:lnTo>
                    <a:pt x="775491" y="250062"/>
                  </a:lnTo>
                  <a:lnTo>
                    <a:pt x="759778" y="201701"/>
                  </a:lnTo>
                  <a:lnTo>
                    <a:pt x="747457" y="152337"/>
                  </a:lnTo>
                  <a:lnTo>
                    <a:pt x="738585" y="102147"/>
                  </a:lnTo>
                  <a:lnTo>
                    <a:pt x="733219" y="51309"/>
                  </a:lnTo>
                  <a:lnTo>
                    <a:pt x="73141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09826" y="3290898"/>
              <a:ext cx="801370" cy="622935"/>
            </a:xfrm>
            <a:custGeom>
              <a:avLst/>
              <a:gdLst/>
              <a:ahLst/>
              <a:cxnLst/>
              <a:rect l="l" t="t" r="r" b="b"/>
              <a:pathLst>
                <a:path w="801369" h="622935">
                  <a:moveTo>
                    <a:pt x="139217" y="0"/>
                  </a:moveTo>
                  <a:lnTo>
                    <a:pt x="118845" y="45270"/>
                  </a:lnTo>
                  <a:lnTo>
                    <a:pt x="100049" y="91133"/>
                  </a:lnTo>
                  <a:lnTo>
                    <a:pt x="82840" y="137546"/>
                  </a:lnTo>
                  <a:lnTo>
                    <a:pt x="67225" y="184469"/>
                  </a:lnTo>
                  <a:lnTo>
                    <a:pt x="53215" y="231859"/>
                  </a:lnTo>
                  <a:lnTo>
                    <a:pt x="40818" y="279675"/>
                  </a:lnTo>
                  <a:lnTo>
                    <a:pt x="30044" y="327875"/>
                  </a:lnTo>
                  <a:lnTo>
                    <a:pt x="20902" y="376419"/>
                  </a:lnTo>
                  <a:lnTo>
                    <a:pt x="13402" y="425264"/>
                  </a:lnTo>
                  <a:lnTo>
                    <a:pt x="7552" y="474370"/>
                  </a:lnTo>
                  <a:lnTo>
                    <a:pt x="3362" y="523694"/>
                  </a:lnTo>
                  <a:lnTo>
                    <a:pt x="842" y="573196"/>
                  </a:lnTo>
                  <a:lnTo>
                    <a:pt x="0" y="622833"/>
                  </a:lnTo>
                  <a:lnTo>
                    <a:pt x="731418" y="622833"/>
                  </a:lnTo>
                  <a:lnTo>
                    <a:pt x="733390" y="569145"/>
                  </a:lnTo>
                  <a:lnTo>
                    <a:pt x="739276" y="515891"/>
                  </a:lnTo>
                  <a:lnTo>
                    <a:pt x="749030" y="463281"/>
                  </a:lnTo>
                  <a:lnTo>
                    <a:pt x="762603" y="411526"/>
                  </a:lnTo>
                  <a:lnTo>
                    <a:pt x="779951" y="360834"/>
                  </a:lnTo>
                  <a:lnTo>
                    <a:pt x="801027" y="311416"/>
                  </a:lnTo>
                  <a:lnTo>
                    <a:pt x="139217" y="0"/>
                  </a:lnTo>
                  <a:close/>
                </a:path>
              </a:pathLst>
            </a:custGeom>
            <a:solidFill>
              <a:srgbClr val="EB79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49048" y="2786614"/>
              <a:ext cx="857885" cy="815975"/>
            </a:xfrm>
            <a:custGeom>
              <a:avLst/>
              <a:gdLst/>
              <a:ahLst/>
              <a:cxnLst/>
              <a:rect l="l" t="t" r="r" b="b"/>
              <a:pathLst>
                <a:path w="857885" h="815975">
                  <a:moveTo>
                    <a:pt x="391160" y="0"/>
                  </a:moveTo>
                  <a:lnTo>
                    <a:pt x="353450" y="32287"/>
                  </a:lnTo>
                  <a:lnTo>
                    <a:pt x="316916" y="65782"/>
                  </a:lnTo>
                  <a:lnTo>
                    <a:pt x="281582" y="100450"/>
                  </a:lnTo>
                  <a:lnTo>
                    <a:pt x="247474" y="136259"/>
                  </a:lnTo>
                  <a:lnTo>
                    <a:pt x="214619" y="173173"/>
                  </a:lnTo>
                  <a:lnTo>
                    <a:pt x="183043" y="211160"/>
                  </a:lnTo>
                  <a:lnTo>
                    <a:pt x="152772" y="250187"/>
                  </a:lnTo>
                  <a:lnTo>
                    <a:pt x="123831" y="290218"/>
                  </a:lnTo>
                  <a:lnTo>
                    <a:pt x="96247" y="331221"/>
                  </a:lnTo>
                  <a:lnTo>
                    <a:pt x="70046" y="373163"/>
                  </a:lnTo>
                  <a:lnTo>
                    <a:pt x="45253" y="416008"/>
                  </a:lnTo>
                  <a:lnTo>
                    <a:pt x="21896" y="459725"/>
                  </a:lnTo>
                  <a:lnTo>
                    <a:pt x="0" y="504278"/>
                  </a:lnTo>
                  <a:lnTo>
                    <a:pt x="661797" y="815695"/>
                  </a:lnTo>
                  <a:lnTo>
                    <a:pt x="686442" y="767961"/>
                  </a:lnTo>
                  <a:lnTo>
                    <a:pt x="714444" y="722283"/>
                  </a:lnTo>
                  <a:lnTo>
                    <a:pt x="745670" y="678832"/>
                  </a:lnTo>
                  <a:lnTo>
                    <a:pt x="779989" y="637780"/>
                  </a:lnTo>
                  <a:lnTo>
                    <a:pt x="817269" y="599300"/>
                  </a:lnTo>
                  <a:lnTo>
                    <a:pt x="857377" y="563562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40211" y="2450909"/>
              <a:ext cx="932815" cy="899794"/>
            </a:xfrm>
            <a:custGeom>
              <a:avLst/>
              <a:gdLst/>
              <a:ahLst/>
              <a:cxnLst/>
              <a:rect l="l" t="t" r="r" b="b"/>
              <a:pathLst>
                <a:path w="932814" h="899795">
                  <a:moveTo>
                    <a:pt x="932434" y="0"/>
                  </a:moveTo>
                  <a:lnTo>
                    <a:pt x="881461" y="887"/>
                  </a:lnTo>
                  <a:lnTo>
                    <a:pt x="830690" y="3541"/>
                  </a:lnTo>
                  <a:lnTo>
                    <a:pt x="780165" y="7944"/>
                  </a:lnTo>
                  <a:lnTo>
                    <a:pt x="729926" y="14082"/>
                  </a:lnTo>
                  <a:lnTo>
                    <a:pt x="680018" y="21940"/>
                  </a:lnTo>
                  <a:lnTo>
                    <a:pt x="630483" y="31501"/>
                  </a:lnTo>
                  <a:lnTo>
                    <a:pt x="581363" y="42752"/>
                  </a:lnTo>
                  <a:lnTo>
                    <a:pt x="532702" y="55675"/>
                  </a:lnTo>
                  <a:lnTo>
                    <a:pt x="484540" y="70257"/>
                  </a:lnTo>
                  <a:lnTo>
                    <a:pt x="436922" y="86482"/>
                  </a:lnTo>
                  <a:lnTo>
                    <a:pt x="389890" y="104334"/>
                  </a:lnTo>
                  <a:lnTo>
                    <a:pt x="343487" y="123797"/>
                  </a:lnTo>
                  <a:lnTo>
                    <a:pt x="297754" y="144858"/>
                  </a:lnTo>
                  <a:lnTo>
                    <a:pt x="252736" y="167500"/>
                  </a:lnTo>
                  <a:lnTo>
                    <a:pt x="208473" y="191707"/>
                  </a:lnTo>
                  <a:lnTo>
                    <a:pt x="165010" y="217466"/>
                  </a:lnTo>
                  <a:lnTo>
                    <a:pt x="122388" y="244759"/>
                  </a:lnTo>
                  <a:lnTo>
                    <a:pt x="80651" y="273573"/>
                  </a:lnTo>
                  <a:lnTo>
                    <a:pt x="39841" y="303891"/>
                  </a:lnTo>
                  <a:lnTo>
                    <a:pt x="0" y="335699"/>
                  </a:lnTo>
                  <a:lnTo>
                    <a:pt x="466217" y="899261"/>
                  </a:lnTo>
                  <a:lnTo>
                    <a:pt x="506542" y="868197"/>
                  </a:lnTo>
                  <a:lnTo>
                    <a:pt x="548721" y="840143"/>
                  </a:lnTo>
                  <a:lnTo>
                    <a:pt x="592583" y="815160"/>
                  </a:lnTo>
                  <a:lnTo>
                    <a:pt x="637958" y="793310"/>
                  </a:lnTo>
                  <a:lnTo>
                    <a:pt x="684676" y="774653"/>
                  </a:lnTo>
                  <a:lnTo>
                    <a:pt x="732565" y="759252"/>
                  </a:lnTo>
                  <a:lnTo>
                    <a:pt x="781456" y="747166"/>
                  </a:lnTo>
                  <a:lnTo>
                    <a:pt x="831178" y="738458"/>
                  </a:lnTo>
                  <a:lnTo>
                    <a:pt x="881560" y="733188"/>
                  </a:lnTo>
                  <a:lnTo>
                    <a:pt x="932434" y="731418"/>
                  </a:lnTo>
                  <a:lnTo>
                    <a:pt x="932434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506936" y="3975853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55%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96780" y="4691813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10%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98228" y="4143254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10%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92259" y="3564898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7%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96061" y="3131798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7%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85222" y="2771973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11%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01071" y="2509584"/>
            <a:ext cx="318958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entury Gothic"/>
                <a:cs typeface="Century Gothic"/>
              </a:rPr>
              <a:t>Peer</a:t>
            </a:r>
            <a:r>
              <a:rPr sz="2000" spc="-3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Market</a:t>
            </a:r>
            <a:r>
              <a:rPr sz="2000" spc="-3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Share</a:t>
            </a:r>
            <a:r>
              <a:rPr sz="2000" spc="-15" dirty="0">
                <a:latin typeface="Century Gothic"/>
                <a:cs typeface="Century Gothic"/>
              </a:rPr>
              <a:t> </a:t>
            </a:r>
            <a:r>
              <a:rPr lang="en-IN" sz="2000" spc="-15" dirty="0">
                <a:latin typeface="Century Gothic"/>
                <a:cs typeface="Century Gothic"/>
              </a:rPr>
              <a:t>H1FY24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10884" y="3502152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79" h="81279">
                <a:moveTo>
                  <a:pt x="80772" y="0"/>
                </a:moveTo>
                <a:lnTo>
                  <a:pt x="0" y="0"/>
                </a:lnTo>
                <a:lnTo>
                  <a:pt x="0" y="80772"/>
                </a:lnTo>
                <a:lnTo>
                  <a:pt x="80772" y="80772"/>
                </a:lnTo>
                <a:lnTo>
                  <a:pt x="80772" y="0"/>
                </a:lnTo>
                <a:close/>
              </a:path>
            </a:pathLst>
          </a:custGeom>
          <a:solidFill>
            <a:srgbClr val="209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415482" y="3393345"/>
            <a:ext cx="819150" cy="1325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100"/>
              </a:spcBef>
            </a:pPr>
            <a:r>
              <a:rPr sz="1200" dirty="0">
                <a:latin typeface="Century Gothic"/>
                <a:cs typeface="Century Gothic"/>
              </a:rPr>
              <a:t>APL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spc="-10" dirty="0">
                <a:latin typeface="Century Gothic"/>
                <a:cs typeface="Century Gothic"/>
              </a:rPr>
              <a:t>Apollo </a:t>
            </a:r>
            <a:r>
              <a:rPr sz="1200" dirty="0">
                <a:latin typeface="Century Gothic"/>
                <a:cs typeface="Century Gothic"/>
              </a:rPr>
              <a:t>Player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spc="-50" dirty="0">
                <a:latin typeface="Century Gothic"/>
                <a:cs typeface="Century Gothic"/>
              </a:rPr>
              <a:t>1</a:t>
            </a:r>
            <a:endParaRPr sz="12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00" dirty="0">
                <a:latin typeface="Century Gothic"/>
                <a:cs typeface="Century Gothic"/>
              </a:rPr>
              <a:t>Player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spc="-50" dirty="0">
                <a:latin typeface="Century Gothic"/>
                <a:cs typeface="Century Gothic"/>
              </a:rPr>
              <a:t>2</a:t>
            </a:r>
            <a:endParaRPr sz="12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00" dirty="0">
                <a:latin typeface="Century Gothic"/>
                <a:cs typeface="Century Gothic"/>
              </a:rPr>
              <a:t>Player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spc="-50" dirty="0">
                <a:latin typeface="Century Gothic"/>
                <a:cs typeface="Century Gothic"/>
              </a:rPr>
              <a:t>3</a:t>
            </a:r>
            <a:endParaRPr sz="1200" dirty="0">
              <a:latin typeface="Century Gothic"/>
              <a:cs typeface="Century Gothic"/>
            </a:endParaRPr>
          </a:p>
          <a:p>
            <a:pPr marL="12700" marR="219710">
              <a:lnSpc>
                <a:spcPct val="118500"/>
              </a:lnSpc>
            </a:pPr>
            <a:r>
              <a:rPr sz="1200" dirty="0">
                <a:latin typeface="Century Gothic"/>
                <a:cs typeface="Century Gothic"/>
              </a:rPr>
              <a:t>Player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spc="-50" dirty="0">
                <a:latin typeface="Century Gothic"/>
                <a:cs typeface="Century Gothic"/>
              </a:rPr>
              <a:t>4 </a:t>
            </a:r>
            <a:r>
              <a:rPr sz="1200" spc="-10" dirty="0">
                <a:latin typeface="Century Gothic"/>
                <a:cs typeface="Century Gothic"/>
              </a:rPr>
              <a:t>Others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10884" y="3718559"/>
            <a:ext cx="81280" cy="82550"/>
          </a:xfrm>
          <a:custGeom>
            <a:avLst/>
            <a:gdLst/>
            <a:ahLst/>
            <a:cxnLst/>
            <a:rect l="l" t="t" r="r" b="b"/>
            <a:pathLst>
              <a:path w="81279" h="82550">
                <a:moveTo>
                  <a:pt x="80772" y="0"/>
                </a:moveTo>
                <a:lnTo>
                  <a:pt x="0" y="0"/>
                </a:lnTo>
                <a:lnTo>
                  <a:pt x="0" y="82296"/>
                </a:lnTo>
                <a:lnTo>
                  <a:pt x="80772" y="82296"/>
                </a:lnTo>
                <a:lnTo>
                  <a:pt x="8077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10884" y="3934967"/>
            <a:ext cx="81280" cy="82550"/>
          </a:xfrm>
          <a:custGeom>
            <a:avLst/>
            <a:gdLst/>
            <a:ahLst/>
            <a:cxnLst/>
            <a:rect l="l" t="t" r="r" b="b"/>
            <a:pathLst>
              <a:path w="81279" h="82550">
                <a:moveTo>
                  <a:pt x="80772" y="0"/>
                </a:moveTo>
                <a:lnTo>
                  <a:pt x="0" y="0"/>
                </a:lnTo>
                <a:lnTo>
                  <a:pt x="0" y="82296"/>
                </a:lnTo>
                <a:lnTo>
                  <a:pt x="80772" y="82296"/>
                </a:lnTo>
                <a:lnTo>
                  <a:pt x="8077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10884" y="4151376"/>
            <a:ext cx="81280" cy="82550"/>
          </a:xfrm>
          <a:custGeom>
            <a:avLst/>
            <a:gdLst/>
            <a:ahLst/>
            <a:cxnLst/>
            <a:rect l="l" t="t" r="r" b="b"/>
            <a:pathLst>
              <a:path w="81279" h="82550">
                <a:moveTo>
                  <a:pt x="80772" y="0"/>
                </a:moveTo>
                <a:lnTo>
                  <a:pt x="0" y="0"/>
                </a:lnTo>
                <a:lnTo>
                  <a:pt x="0" y="82296"/>
                </a:lnTo>
                <a:lnTo>
                  <a:pt x="80772" y="82296"/>
                </a:lnTo>
                <a:lnTo>
                  <a:pt x="80772" y="0"/>
                </a:lnTo>
                <a:close/>
              </a:path>
            </a:pathLst>
          </a:custGeom>
          <a:solidFill>
            <a:srgbClr val="EB790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10884" y="4367784"/>
            <a:ext cx="81280" cy="82550"/>
          </a:xfrm>
          <a:custGeom>
            <a:avLst/>
            <a:gdLst/>
            <a:ahLst/>
            <a:cxnLst/>
            <a:rect l="l" t="t" r="r" b="b"/>
            <a:pathLst>
              <a:path w="81279" h="82550">
                <a:moveTo>
                  <a:pt x="80772" y="0"/>
                </a:moveTo>
                <a:lnTo>
                  <a:pt x="0" y="0"/>
                </a:lnTo>
                <a:lnTo>
                  <a:pt x="0" y="82296"/>
                </a:lnTo>
                <a:lnTo>
                  <a:pt x="80772" y="82296"/>
                </a:lnTo>
                <a:lnTo>
                  <a:pt x="8077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10884" y="4585715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79" h="81279">
                <a:moveTo>
                  <a:pt x="80772" y="0"/>
                </a:moveTo>
                <a:lnTo>
                  <a:pt x="0" y="0"/>
                </a:lnTo>
                <a:lnTo>
                  <a:pt x="0" y="80772"/>
                </a:lnTo>
                <a:lnTo>
                  <a:pt x="80772" y="80772"/>
                </a:lnTo>
                <a:lnTo>
                  <a:pt x="80772" y="0"/>
                </a:lnTo>
                <a:close/>
              </a:path>
            </a:pathLst>
          </a:custGeom>
          <a:solidFill>
            <a:srgbClr val="30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14</a:t>
            </a:fld>
            <a:endParaRPr sz="1200" b="0">
              <a:latin typeface="Century Gothic"/>
              <a:cs typeface="Century Gothic"/>
            </a:endParaRPr>
          </a:p>
        </p:txBody>
      </p:sp>
      <p:graphicFrame>
        <p:nvGraphicFramePr>
          <p:cNvPr id="72" name="Chart 7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405447"/>
              </p:ext>
            </p:extLst>
          </p:nvPr>
        </p:nvGraphicFramePr>
        <p:xfrm>
          <a:off x="9453408" y="2905201"/>
          <a:ext cx="6700992" cy="3061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3" name="Chart 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671720"/>
              </p:ext>
            </p:extLst>
          </p:nvPr>
        </p:nvGraphicFramePr>
        <p:xfrm>
          <a:off x="2056191" y="6800035"/>
          <a:ext cx="6888291" cy="2822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Chart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865980"/>
              </p:ext>
            </p:extLst>
          </p:nvPr>
        </p:nvGraphicFramePr>
        <p:xfrm>
          <a:off x="9461028" y="6648318"/>
          <a:ext cx="6693372" cy="297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36158" y="2722626"/>
            <a:ext cx="3373120" cy="3434079"/>
          </a:xfrm>
          <a:custGeom>
            <a:avLst/>
            <a:gdLst/>
            <a:ahLst/>
            <a:cxnLst/>
            <a:rect l="l" t="t" r="r" b="b"/>
            <a:pathLst>
              <a:path w="3373120" h="3434079">
                <a:moveTo>
                  <a:pt x="0" y="1716786"/>
                </a:moveTo>
                <a:lnTo>
                  <a:pt x="670" y="1667906"/>
                </a:lnTo>
                <a:lnTo>
                  <a:pt x="2669" y="1619365"/>
                </a:lnTo>
                <a:lnTo>
                  <a:pt x="5979" y="1571180"/>
                </a:lnTo>
                <a:lnTo>
                  <a:pt x="10582" y="1523370"/>
                </a:lnTo>
                <a:lnTo>
                  <a:pt x="16461" y="1475953"/>
                </a:lnTo>
                <a:lnTo>
                  <a:pt x="23598" y="1428946"/>
                </a:lnTo>
                <a:lnTo>
                  <a:pt x="31974" y="1382368"/>
                </a:lnTo>
                <a:lnTo>
                  <a:pt x="41572" y="1336237"/>
                </a:lnTo>
                <a:lnTo>
                  <a:pt x="52374" y="1290572"/>
                </a:lnTo>
                <a:lnTo>
                  <a:pt x="64363" y="1245389"/>
                </a:lnTo>
                <a:lnTo>
                  <a:pt x="77521" y="1200708"/>
                </a:lnTo>
                <a:lnTo>
                  <a:pt x="91829" y="1156546"/>
                </a:lnTo>
                <a:lnTo>
                  <a:pt x="107271" y="1112922"/>
                </a:lnTo>
                <a:lnTo>
                  <a:pt x="123827" y="1069854"/>
                </a:lnTo>
                <a:lnTo>
                  <a:pt x="141482" y="1027360"/>
                </a:lnTo>
                <a:lnTo>
                  <a:pt x="160215" y="985457"/>
                </a:lnTo>
                <a:lnTo>
                  <a:pt x="180011" y="944165"/>
                </a:lnTo>
                <a:lnTo>
                  <a:pt x="200851" y="903500"/>
                </a:lnTo>
                <a:lnTo>
                  <a:pt x="222717" y="863482"/>
                </a:lnTo>
                <a:lnTo>
                  <a:pt x="245592" y="824129"/>
                </a:lnTo>
                <a:lnTo>
                  <a:pt x="269457" y="785458"/>
                </a:lnTo>
                <a:lnTo>
                  <a:pt x="294295" y="747487"/>
                </a:lnTo>
                <a:lnTo>
                  <a:pt x="320088" y="710236"/>
                </a:lnTo>
                <a:lnTo>
                  <a:pt x="346819" y="673721"/>
                </a:lnTo>
                <a:lnTo>
                  <a:pt x="374469" y="637961"/>
                </a:lnTo>
                <a:lnTo>
                  <a:pt x="403021" y="602974"/>
                </a:lnTo>
                <a:lnTo>
                  <a:pt x="432457" y="568779"/>
                </a:lnTo>
                <a:lnTo>
                  <a:pt x="462759" y="535393"/>
                </a:lnTo>
                <a:lnTo>
                  <a:pt x="493909" y="502834"/>
                </a:lnTo>
                <a:lnTo>
                  <a:pt x="525890" y="471121"/>
                </a:lnTo>
                <a:lnTo>
                  <a:pt x="558683" y="440271"/>
                </a:lnTo>
                <a:lnTo>
                  <a:pt x="592272" y="410303"/>
                </a:lnTo>
                <a:lnTo>
                  <a:pt x="626637" y="381236"/>
                </a:lnTo>
                <a:lnTo>
                  <a:pt x="661762" y="353086"/>
                </a:lnTo>
                <a:lnTo>
                  <a:pt x="697629" y="325872"/>
                </a:lnTo>
                <a:lnTo>
                  <a:pt x="734219" y="299613"/>
                </a:lnTo>
                <a:lnTo>
                  <a:pt x="771516" y="274326"/>
                </a:lnTo>
                <a:lnTo>
                  <a:pt x="809500" y="250029"/>
                </a:lnTo>
                <a:lnTo>
                  <a:pt x="848155" y="226741"/>
                </a:lnTo>
                <a:lnTo>
                  <a:pt x="887463" y="204480"/>
                </a:lnTo>
                <a:lnTo>
                  <a:pt x="927405" y="183264"/>
                </a:lnTo>
                <a:lnTo>
                  <a:pt x="967964" y="163110"/>
                </a:lnTo>
                <a:lnTo>
                  <a:pt x="1009123" y="144038"/>
                </a:lnTo>
                <a:lnTo>
                  <a:pt x="1050863" y="126065"/>
                </a:lnTo>
                <a:lnTo>
                  <a:pt x="1093166" y="109209"/>
                </a:lnTo>
                <a:lnTo>
                  <a:pt x="1136016" y="93488"/>
                </a:lnTo>
                <a:lnTo>
                  <a:pt x="1179393" y="78921"/>
                </a:lnTo>
                <a:lnTo>
                  <a:pt x="1223281" y="65526"/>
                </a:lnTo>
                <a:lnTo>
                  <a:pt x="1267661" y="53321"/>
                </a:lnTo>
                <a:lnTo>
                  <a:pt x="1312516" y="42323"/>
                </a:lnTo>
                <a:lnTo>
                  <a:pt x="1357827" y="32551"/>
                </a:lnTo>
                <a:lnTo>
                  <a:pt x="1403578" y="24024"/>
                </a:lnTo>
                <a:lnTo>
                  <a:pt x="1449750" y="16759"/>
                </a:lnTo>
                <a:lnTo>
                  <a:pt x="1496325" y="10774"/>
                </a:lnTo>
                <a:lnTo>
                  <a:pt x="1543286" y="6087"/>
                </a:lnTo>
                <a:lnTo>
                  <a:pt x="1590615" y="2717"/>
                </a:lnTo>
                <a:lnTo>
                  <a:pt x="1638294" y="682"/>
                </a:lnTo>
                <a:lnTo>
                  <a:pt x="1686306" y="0"/>
                </a:lnTo>
                <a:lnTo>
                  <a:pt x="1734317" y="682"/>
                </a:lnTo>
                <a:lnTo>
                  <a:pt x="1781996" y="2717"/>
                </a:lnTo>
                <a:lnTo>
                  <a:pt x="1829325" y="6087"/>
                </a:lnTo>
                <a:lnTo>
                  <a:pt x="1876286" y="10774"/>
                </a:lnTo>
                <a:lnTo>
                  <a:pt x="1922861" y="16759"/>
                </a:lnTo>
                <a:lnTo>
                  <a:pt x="1969033" y="24024"/>
                </a:lnTo>
                <a:lnTo>
                  <a:pt x="2014784" y="32551"/>
                </a:lnTo>
                <a:lnTo>
                  <a:pt x="2060095" y="42323"/>
                </a:lnTo>
                <a:lnTo>
                  <a:pt x="2104950" y="53321"/>
                </a:lnTo>
                <a:lnTo>
                  <a:pt x="2149330" y="65526"/>
                </a:lnTo>
                <a:lnTo>
                  <a:pt x="2193218" y="78921"/>
                </a:lnTo>
                <a:lnTo>
                  <a:pt x="2236595" y="93488"/>
                </a:lnTo>
                <a:lnTo>
                  <a:pt x="2279445" y="109209"/>
                </a:lnTo>
                <a:lnTo>
                  <a:pt x="2321748" y="126065"/>
                </a:lnTo>
                <a:lnTo>
                  <a:pt x="2363488" y="144038"/>
                </a:lnTo>
                <a:lnTo>
                  <a:pt x="2404647" y="163110"/>
                </a:lnTo>
                <a:lnTo>
                  <a:pt x="2445206" y="183264"/>
                </a:lnTo>
                <a:lnTo>
                  <a:pt x="2485148" y="204480"/>
                </a:lnTo>
                <a:lnTo>
                  <a:pt x="2524456" y="226741"/>
                </a:lnTo>
                <a:lnTo>
                  <a:pt x="2563111" y="250029"/>
                </a:lnTo>
                <a:lnTo>
                  <a:pt x="2601095" y="274326"/>
                </a:lnTo>
                <a:lnTo>
                  <a:pt x="2638392" y="299613"/>
                </a:lnTo>
                <a:lnTo>
                  <a:pt x="2674982" y="325872"/>
                </a:lnTo>
                <a:lnTo>
                  <a:pt x="2710849" y="353086"/>
                </a:lnTo>
                <a:lnTo>
                  <a:pt x="2745974" y="381236"/>
                </a:lnTo>
                <a:lnTo>
                  <a:pt x="2780339" y="410303"/>
                </a:lnTo>
                <a:lnTo>
                  <a:pt x="2813928" y="440271"/>
                </a:lnTo>
                <a:lnTo>
                  <a:pt x="2846721" y="471121"/>
                </a:lnTo>
                <a:lnTo>
                  <a:pt x="2878702" y="502834"/>
                </a:lnTo>
                <a:lnTo>
                  <a:pt x="2909852" y="535393"/>
                </a:lnTo>
                <a:lnTo>
                  <a:pt x="2940154" y="568779"/>
                </a:lnTo>
                <a:lnTo>
                  <a:pt x="2969590" y="602974"/>
                </a:lnTo>
                <a:lnTo>
                  <a:pt x="2998142" y="637961"/>
                </a:lnTo>
                <a:lnTo>
                  <a:pt x="3025792" y="673721"/>
                </a:lnTo>
                <a:lnTo>
                  <a:pt x="3052523" y="710236"/>
                </a:lnTo>
                <a:lnTo>
                  <a:pt x="3078316" y="747487"/>
                </a:lnTo>
                <a:lnTo>
                  <a:pt x="3103154" y="785458"/>
                </a:lnTo>
                <a:lnTo>
                  <a:pt x="3127019" y="824129"/>
                </a:lnTo>
                <a:lnTo>
                  <a:pt x="3149894" y="863482"/>
                </a:lnTo>
                <a:lnTo>
                  <a:pt x="3171760" y="903500"/>
                </a:lnTo>
                <a:lnTo>
                  <a:pt x="3192600" y="944165"/>
                </a:lnTo>
                <a:lnTo>
                  <a:pt x="3212396" y="985457"/>
                </a:lnTo>
                <a:lnTo>
                  <a:pt x="3231129" y="1027360"/>
                </a:lnTo>
                <a:lnTo>
                  <a:pt x="3248784" y="1069854"/>
                </a:lnTo>
                <a:lnTo>
                  <a:pt x="3265340" y="1112922"/>
                </a:lnTo>
                <a:lnTo>
                  <a:pt x="3280782" y="1156546"/>
                </a:lnTo>
                <a:lnTo>
                  <a:pt x="3295090" y="1200708"/>
                </a:lnTo>
                <a:lnTo>
                  <a:pt x="3308248" y="1245389"/>
                </a:lnTo>
                <a:lnTo>
                  <a:pt x="3320237" y="1290572"/>
                </a:lnTo>
                <a:lnTo>
                  <a:pt x="3331039" y="1336237"/>
                </a:lnTo>
                <a:lnTo>
                  <a:pt x="3340637" y="1382368"/>
                </a:lnTo>
                <a:lnTo>
                  <a:pt x="3349013" y="1428946"/>
                </a:lnTo>
                <a:lnTo>
                  <a:pt x="3356150" y="1475953"/>
                </a:lnTo>
                <a:lnTo>
                  <a:pt x="3362029" y="1523370"/>
                </a:lnTo>
                <a:lnTo>
                  <a:pt x="3366632" y="1571180"/>
                </a:lnTo>
                <a:lnTo>
                  <a:pt x="3369942" y="1619365"/>
                </a:lnTo>
                <a:lnTo>
                  <a:pt x="3371941" y="1667906"/>
                </a:lnTo>
                <a:lnTo>
                  <a:pt x="3372612" y="1716786"/>
                </a:lnTo>
                <a:lnTo>
                  <a:pt x="3371941" y="1765665"/>
                </a:lnTo>
                <a:lnTo>
                  <a:pt x="3369942" y="1814206"/>
                </a:lnTo>
                <a:lnTo>
                  <a:pt x="3366632" y="1862391"/>
                </a:lnTo>
                <a:lnTo>
                  <a:pt x="3362029" y="1910201"/>
                </a:lnTo>
                <a:lnTo>
                  <a:pt x="3356150" y="1957618"/>
                </a:lnTo>
                <a:lnTo>
                  <a:pt x="3349013" y="2004625"/>
                </a:lnTo>
                <a:lnTo>
                  <a:pt x="3340637" y="2051203"/>
                </a:lnTo>
                <a:lnTo>
                  <a:pt x="3331039" y="2097334"/>
                </a:lnTo>
                <a:lnTo>
                  <a:pt x="3320237" y="2142999"/>
                </a:lnTo>
                <a:lnTo>
                  <a:pt x="3308248" y="2188182"/>
                </a:lnTo>
                <a:lnTo>
                  <a:pt x="3295090" y="2232863"/>
                </a:lnTo>
                <a:lnTo>
                  <a:pt x="3280782" y="2277025"/>
                </a:lnTo>
                <a:lnTo>
                  <a:pt x="3265340" y="2320649"/>
                </a:lnTo>
                <a:lnTo>
                  <a:pt x="3248784" y="2363717"/>
                </a:lnTo>
                <a:lnTo>
                  <a:pt x="3231129" y="2406211"/>
                </a:lnTo>
                <a:lnTo>
                  <a:pt x="3212396" y="2448114"/>
                </a:lnTo>
                <a:lnTo>
                  <a:pt x="3192600" y="2489406"/>
                </a:lnTo>
                <a:lnTo>
                  <a:pt x="3171760" y="2530071"/>
                </a:lnTo>
                <a:lnTo>
                  <a:pt x="3149894" y="2570089"/>
                </a:lnTo>
                <a:lnTo>
                  <a:pt x="3127019" y="2609442"/>
                </a:lnTo>
                <a:lnTo>
                  <a:pt x="3103154" y="2648113"/>
                </a:lnTo>
                <a:lnTo>
                  <a:pt x="3078316" y="2686084"/>
                </a:lnTo>
                <a:lnTo>
                  <a:pt x="3052523" y="2723335"/>
                </a:lnTo>
                <a:lnTo>
                  <a:pt x="3025792" y="2759850"/>
                </a:lnTo>
                <a:lnTo>
                  <a:pt x="2998142" y="2795610"/>
                </a:lnTo>
                <a:lnTo>
                  <a:pt x="2969590" y="2830597"/>
                </a:lnTo>
                <a:lnTo>
                  <a:pt x="2940154" y="2864792"/>
                </a:lnTo>
                <a:lnTo>
                  <a:pt x="2909852" y="2898178"/>
                </a:lnTo>
                <a:lnTo>
                  <a:pt x="2878702" y="2930737"/>
                </a:lnTo>
                <a:lnTo>
                  <a:pt x="2846721" y="2962450"/>
                </a:lnTo>
                <a:lnTo>
                  <a:pt x="2813928" y="2993300"/>
                </a:lnTo>
                <a:lnTo>
                  <a:pt x="2780339" y="3023268"/>
                </a:lnTo>
                <a:lnTo>
                  <a:pt x="2745974" y="3052335"/>
                </a:lnTo>
                <a:lnTo>
                  <a:pt x="2710849" y="3080485"/>
                </a:lnTo>
                <a:lnTo>
                  <a:pt x="2674982" y="3107699"/>
                </a:lnTo>
                <a:lnTo>
                  <a:pt x="2638392" y="3133958"/>
                </a:lnTo>
                <a:lnTo>
                  <a:pt x="2601095" y="3159245"/>
                </a:lnTo>
                <a:lnTo>
                  <a:pt x="2563111" y="3183542"/>
                </a:lnTo>
                <a:lnTo>
                  <a:pt x="2524456" y="3206830"/>
                </a:lnTo>
                <a:lnTo>
                  <a:pt x="2485148" y="3229091"/>
                </a:lnTo>
                <a:lnTo>
                  <a:pt x="2445206" y="3250307"/>
                </a:lnTo>
                <a:lnTo>
                  <a:pt x="2404647" y="3270461"/>
                </a:lnTo>
                <a:lnTo>
                  <a:pt x="2363488" y="3289533"/>
                </a:lnTo>
                <a:lnTo>
                  <a:pt x="2321748" y="3307506"/>
                </a:lnTo>
                <a:lnTo>
                  <a:pt x="2279445" y="3324362"/>
                </a:lnTo>
                <a:lnTo>
                  <a:pt x="2236595" y="3340083"/>
                </a:lnTo>
                <a:lnTo>
                  <a:pt x="2193218" y="3354650"/>
                </a:lnTo>
                <a:lnTo>
                  <a:pt x="2149330" y="3368045"/>
                </a:lnTo>
                <a:lnTo>
                  <a:pt x="2104950" y="3380250"/>
                </a:lnTo>
                <a:lnTo>
                  <a:pt x="2060095" y="3391248"/>
                </a:lnTo>
                <a:lnTo>
                  <a:pt x="2014784" y="3401020"/>
                </a:lnTo>
                <a:lnTo>
                  <a:pt x="1969033" y="3409547"/>
                </a:lnTo>
                <a:lnTo>
                  <a:pt x="1922861" y="3416812"/>
                </a:lnTo>
                <a:lnTo>
                  <a:pt x="1876286" y="3422797"/>
                </a:lnTo>
                <a:lnTo>
                  <a:pt x="1829325" y="3427484"/>
                </a:lnTo>
                <a:lnTo>
                  <a:pt x="1781996" y="3430854"/>
                </a:lnTo>
                <a:lnTo>
                  <a:pt x="1734317" y="3432889"/>
                </a:lnTo>
                <a:lnTo>
                  <a:pt x="1686306" y="3433572"/>
                </a:lnTo>
                <a:lnTo>
                  <a:pt x="1638294" y="3432889"/>
                </a:lnTo>
                <a:lnTo>
                  <a:pt x="1590615" y="3430854"/>
                </a:lnTo>
                <a:lnTo>
                  <a:pt x="1543286" y="3427484"/>
                </a:lnTo>
                <a:lnTo>
                  <a:pt x="1496325" y="3422797"/>
                </a:lnTo>
                <a:lnTo>
                  <a:pt x="1449750" y="3416812"/>
                </a:lnTo>
                <a:lnTo>
                  <a:pt x="1403578" y="3409547"/>
                </a:lnTo>
                <a:lnTo>
                  <a:pt x="1357827" y="3401020"/>
                </a:lnTo>
                <a:lnTo>
                  <a:pt x="1312516" y="3391248"/>
                </a:lnTo>
                <a:lnTo>
                  <a:pt x="1267661" y="3380250"/>
                </a:lnTo>
                <a:lnTo>
                  <a:pt x="1223281" y="3368045"/>
                </a:lnTo>
                <a:lnTo>
                  <a:pt x="1179393" y="3354650"/>
                </a:lnTo>
                <a:lnTo>
                  <a:pt x="1136016" y="3340083"/>
                </a:lnTo>
                <a:lnTo>
                  <a:pt x="1093166" y="3324362"/>
                </a:lnTo>
                <a:lnTo>
                  <a:pt x="1050863" y="3307506"/>
                </a:lnTo>
                <a:lnTo>
                  <a:pt x="1009123" y="3289533"/>
                </a:lnTo>
                <a:lnTo>
                  <a:pt x="967964" y="3270461"/>
                </a:lnTo>
                <a:lnTo>
                  <a:pt x="927405" y="3250307"/>
                </a:lnTo>
                <a:lnTo>
                  <a:pt x="887463" y="3229091"/>
                </a:lnTo>
                <a:lnTo>
                  <a:pt x="848155" y="3206830"/>
                </a:lnTo>
                <a:lnTo>
                  <a:pt x="809500" y="3183542"/>
                </a:lnTo>
                <a:lnTo>
                  <a:pt x="771516" y="3159245"/>
                </a:lnTo>
                <a:lnTo>
                  <a:pt x="734219" y="3133958"/>
                </a:lnTo>
                <a:lnTo>
                  <a:pt x="697629" y="3107699"/>
                </a:lnTo>
                <a:lnTo>
                  <a:pt x="661762" y="3080485"/>
                </a:lnTo>
                <a:lnTo>
                  <a:pt x="626637" y="3052335"/>
                </a:lnTo>
                <a:lnTo>
                  <a:pt x="592272" y="3023268"/>
                </a:lnTo>
                <a:lnTo>
                  <a:pt x="558683" y="2993300"/>
                </a:lnTo>
                <a:lnTo>
                  <a:pt x="525890" y="2962450"/>
                </a:lnTo>
                <a:lnTo>
                  <a:pt x="493909" y="2930737"/>
                </a:lnTo>
                <a:lnTo>
                  <a:pt x="462759" y="2898178"/>
                </a:lnTo>
                <a:lnTo>
                  <a:pt x="432457" y="2864792"/>
                </a:lnTo>
                <a:lnTo>
                  <a:pt x="403021" y="2830597"/>
                </a:lnTo>
                <a:lnTo>
                  <a:pt x="374469" y="2795610"/>
                </a:lnTo>
                <a:lnTo>
                  <a:pt x="346819" y="2759850"/>
                </a:lnTo>
                <a:lnTo>
                  <a:pt x="320088" y="2723335"/>
                </a:lnTo>
                <a:lnTo>
                  <a:pt x="294295" y="2686084"/>
                </a:lnTo>
                <a:lnTo>
                  <a:pt x="269457" y="2648113"/>
                </a:lnTo>
                <a:lnTo>
                  <a:pt x="245592" y="2609442"/>
                </a:lnTo>
                <a:lnTo>
                  <a:pt x="222717" y="2570089"/>
                </a:lnTo>
                <a:lnTo>
                  <a:pt x="200851" y="2530071"/>
                </a:lnTo>
                <a:lnTo>
                  <a:pt x="180011" y="2489406"/>
                </a:lnTo>
                <a:lnTo>
                  <a:pt x="160215" y="2448114"/>
                </a:lnTo>
                <a:lnTo>
                  <a:pt x="141482" y="2406211"/>
                </a:lnTo>
                <a:lnTo>
                  <a:pt x="123827" y="2363717"/>
                </a:lnTo>
                <a:lnTo>
                  <a:pt x="107271" y="2320649"/>
                </a:lnTo>
                <a:lnTo>
                  <a:pt x="91829" y="2277025"/>
                </a:lnTo>
                <a:lnTo>
                  <a:pt x="77521" y="2232863"/>
                </a:lnTo>
                <a:lnTo>
                  <a:pt x="64363" y="2188182"/>
                </a:lnTo>
                <a:lnTo>
                  <a:pt x="52374" y="2142999"/>
                </a:lnTo>
                <a:lnTo>
                  <a:pt x="41572" y="2097334"/>
                </a:lnTo>
                <a:lnTo>
                  <a:pt x="31974" y="2051203"/>
                </a:lnTo>
                <a:lnTo>
                  <a:pt x="23598" y="2004625"/>
                </a:lnTo>
                <a:lnTo>
                  <a:pt x="16461" y="1957618"/>
                </a:lnTo>
                <a:lnTo>
                  <a:pt x="10582" y="1910201"/>
                </a:lnTo>
                <a:lnTo>
                  <a:pt x="5979" y="1862391"/>
                </a:lnTo>
                <a:lnTo>
                  <a:pt x="2669" y="1814206"/>
                </a:lnTo>
                <a:lnTo>
                  <a:pt x="670" y="1765665"/>
                </a:lnTo>
                <a:lnTo>
                  <a:pt x="0" y="1716786"/>
                </a:lnTo>
                <a:close/>
              </a:path>
            </a:pathLst>
          </a:custGeom>
          <a:ln w="38100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79914" y="2722626"/>
            <a:ext cx="3373120" cy="3434079"/>
          </a:xfrm>
          <a:custGeom>
            <a:avLst/>
            <a:gdLst/>
            <a:ahLst/>
            <a:cxnLst/>
            <a:rect l="l" t="t" r="r" b="b"/>
            <a:pathLst>
              <a:path w="3373119" h="3434079">
                <a:moveTo>
                  <a:pt x="0" y="1716786"/>
                </a:moveTo>
                <a:lnTo>
                  <a:pt x="670" y="1667906"/>
                </a:lnTo>
                <a:lnTo>
                  <a:pt x="2669" y="1619365"/>
                </a:lnTo>
                <a:lnTo>
                  <a:pt x="5979" y="1571180"/>
                </a:lnTo>
                <a:lnTo>
                  <a:pt x="10582" y="1523370"/>
                </a:lnTo>
                <a:lnTo>
                  <a:pt x="16461" y="1475953"/>
                </a:lnTo>
                <a:lnTo>
                  <a:pt x="23598" y="1428946"/>
                </a:lnTo>
                <a:lnTo>
                  <a:pt x="31974" y="1382368"/>
                </a:lnTo>
                <a:lnTo>
                  <a:pt x="41572" y="1336237"/>
                </a:lnTo>
                <a:lnTo>
                  <a:pt x="52374" y="1290572"/>
                </a:lnTo>
                <a:lnTo>
                  <a:pt x="64363" y="1245389"/>
                </a:lnTo>
                <a:lnTo>
                  <a:pt x="77521" y="1200708"/>
                </a:lnTo>
                <a:lnTo>
                  <a:pt x="91829" y="1156546"/>
                </a:lnTo>
                <a:lnTo>
                  <a:pt x="107271" y="1112922"/>
                </a:lnTo>
                <a:lnTo>
                  <a:pt x="123827" y="1069854"/>
                </a:lnTo>
                <a:lnTo>
                  <a:pt x="141482" y="1027360"/>
                </a:lnTo>
                <a:lnTo>
                  <a:pt x="160215" y="985457"/>
                </a:lnTo>
                <a:lnTo>
                  <a:pt x="180011" y="944165"/>
                </a:lnTo>
                <a:lnTo>
                  <a:pt x="200851" y="903500"/>
                </a:lnTo>
                <a:lnTo>
                  <a:pt x="222717" y="863482"/>
                </a:lnTo>
                <a:lnTo>
                  <a:pt x="245592" y="824129"/>
                </a:lnTo>
                <a:lnTo>
                  <a:pt x="269457" y="785458"/>
                </a:lnTo>
                <a:lnTo>
                  <a:pt x="294295" y="747487"/>
                </a:lnTo>
                <a:lnTo>
                  <a:pt x="320088" y="710236"/>
                </a:lnTo>
                <a:lnTo>
                  <a:pt x="346819" y="673721"/>
                </a:lnTo>
                <a:lnTo>
                  <a:pt x="374469" y="637961"/>
                </a:lnTo>
                <a:lnTo>
                  <a:pt x="403021" y="602974"/>
                </a:lnTo>
                <a:lnTo>
                  <a:pt x="432457" y="568779"/>
                </a:lnTo>
                <a:lnTo>
                  <a:pt x="462759" y="535393"/>
                </a:lnTo>
                <a:lnTo>
                  <a:pt x="493909" y="502834"/>
                </a:lnTo>
                <a:lnTo>
                  <a:pt x="525890" y="471121"/>
                </a:lnTo>
                <a:lnTo>
                  <a:pt x="558683" y="440271"/>
                </a:lnTo>
                <a:lnTo>
                  <a:pt x="592272" y="410303"/>
                </a:lnTo>
                <a:lnTo>
                  <a:pt x="626637" y="381236"/>
                </a:lnTo>
                <a:lnTo>
                  <a:pt x="661762" y="353086"/>
                </a:lnTo>
                <a:lnTo>
                  <a:pt x="697629" y="325872"/>
                </a:lnTo>
                <a:lnTo>
                  <a:pt x="734219" y="299613"/>
                </a:lnTo>
                <a:lnTo>
                  <a:pt x="771516" y="274326"/>
                </a:lnTo>
                <a:lnTo>
                  <a:pt x="809500" y="250029"/>
                </a:lnTo>
                <a:lnTo>
                  <a:pt x="848155" y="226741"/>
                </a:lnTo>
                <a:lnTo>
                  <a:pt x="887463" y="204480"/>
                </a:lnTo>
                <a:lnTo>
                  <a:pt x="927405" y="183264"/>
                </a:lnTo>
                <a:lnTo>
                  <a:pt x="967964" y="163110"/>
                </a:lnTo>
                <a:lnTo>
                  <a:pt x="1009123" y="144038"/>
                </a:lnTo>
                <a:lnTo>
                  <a:pt x="1050863" y="126065"/>
                </a:lnTo>
                <a:lnTo>
                  <a:pt x="1093166" y="109209"/>
                </a:lnTo>
                <a:lnTo>
                  <a:pt x="1136016" y="93488"/>
                </a:lnTo>
                <a:lnTo>
                  <a:pt x="1179393" y="78921"/>
                </a:lnTo>
                <a:lnTo>
                  <a:pt x="1223281" y="65526"/>
                </a:lnTo>
                <a:lnTo>
                  <a:pt x="1267661" y="53321"/>
                </a:lnTo>
                <a:lnTo>
                  <a:pt x="1312516" y="42323"/>
                </a:lnTo>
                <a:lnTo>
                  <a:pt x="1357827" y="32551"/>
                </a:lnTo>
                <a:lnTo>
                  <a:pt x="1403578" y="24024"/>
                </a:lnTo>
                <a:lnTo>
                  <a:pt x="1449750" y="16759"/>
                </a:lnTo>
                <a:lnTo>
                  <a:pt x="1496325" y="10774"/>
                </a:lnTo>
                <a:lnTo>
                  <a:pt x="1543286" y="6087"/>
                </a:lnTo>
                <a:lnTo>
                  <a:pt x="1590615" y="2717"/>
                </a:lnTo>
                <a:lnTo>
                  <a:pt x="1638294" y="682"/>
                </a:lnTo>
                <a:lnTo>
                  <a:pt x="1686306" y="0"/>
                </a:lnTo>
                <a:lnTo>
                  <a:pt x="1734317" y="682"/>
                </a:lnTo>
                <a:lnTo>
                  <a:pt x="1781996" y="2717"/>
                </a:lnTo>
                <a:lnTo>
                  <a:pt x="1829325" y="6087"/>
                </a:lnTo>
                <a:lnTo>
                  <a:pt x="1876286" y="10774"/>
                </a:lnTo>
                <a:lnTo>
                  <a:pt x="1922861" y="16759"/>
                </a:lnTo>
                <a:lnTo>
                  <a:pt x="1969033" y="24024"/>
                </a:lnTo>
                <a:lnTo>
                  <a:pt x="2014784" y="32551"/>
                </a:lnTo>
                <a:lnTo>
                  <a:pt x="2060095" y="42323"/>
                </a:lnTo>
                <a:lnTo>
                  <a:pt x="2104950" y="53321"/>
                </a:lnTo>
                <a:lnTo>
                  <a:pt x="2149330" y="65526"/>
                </a:lnTo>
                <a:lnTo>
                  <a:pt x="2193218" y="78921"/>
                </a:lnTo>
                <a:lnTo>
                  <a:pt x="2236595" y="93488"/>
                </a:lnTo>
                <a:lnTo>
                  <a:pt x="2279445" y="109209"/>
                </a:lnTo>
                <a:lnTo>
                  <a:pt x="2321748" y="126065"/>
                </a:lnTo>
                <a:lnTo>
                  <a:pt x="2363488" y="144038"/>
                </a:lnTo>
                <a:lnTo>
                  <a:pt x="2404647" y="163110"/>
                </a:lnTo>
                <a:lnTo>
                  <a:pt x="2445206" y="183264"/>
                </a:lnTo>
                <a:lnTo>
                  <a:pt x="2485148" y="204480"/>
                </a:lnTo>
                <a:lnTo>
                  <a:pt x="2524456" y="226741"/>
                </a:lnTo>
                <a:lnTo>
                  <a:pt x="2563111" y="250029"/>
                </a:lnTo>
                <a:lnTo>
                  <a:pt x="2601095" y="274326"/>
                </a:lnTo>
                <a:lnTo>
                  <a:pt x="2638392" y="299613"/>
                </a:lnTo>
                <a:lnTo>
                  <a:pt x="2674982" y="325872"/>
                </a:lnTo>
                <a:lnTo>
                  <a:pt x="2710849" y="353086"/>
                </a:lnTo>
                <a:lnTo>
                  <a:pt x="2745974" y="381236"/>
                </a:lnTo>
                <a:lnTo>
                  <a:pt x="2780339" y="410303"/>
                </a:lnTo>
                <a:lnTo>
                  <a:pt x="2813928" y="440271"/>
                </a:lnTo>
                <a:lnTo>
                  <a:pt x="2846721" y="471121"/>
                </a:lnTo>
                <a:lnTo>
                  <a:pt x="2878702" y="502834"/>
                </a:lnTo>
                <a:lnTo>
                  <a:pt x="2909852" y="535393"/>
                </a:lnTo>
                <a:lnTo>
                  <a:pt x="2940154" y="568779"/>
                </a:lnTo>
                <a:lnTo>
                  <a:pt x="2969590" y="602974"/>
                </a:lnTo>
                <a:lnTo>
                  <a:pt x="2998142" y="637961"/>
                </a:lnTo>
                <a:lnTo>
                  <a:pt x="3025792" y="673721"/>
                </a:lnTo>
                <a:lnTo>
                  <a:pt x="3052523" y="710236"/>
                </a:lnTo>
                <a:lnTo>
                  <a:pt x="3078316" y="747487"/>
                </a:lnTo>
                <a:lnTo>
                  <a:pt x="3103154" y="785458"/>
                </a:lnTo>
                <a:lnTo>
                  <a:pt x="3127019" y="824129"/>
                </a:lnTo>
                <a:lnTo>
                  <a:pt x="3149894" y="863482"/>
                </a:lnTo>
                <a:lnTo>
                  <a:pt x="3171760" y="903500"/>
                </a:lnTo>
                <a:lnTo>
                  <a:pt x="3192600" y="944165"/>
                </a:lnTo>
                <a:lnTo>
                  <a:pt x="3212396" y="985457"/>
                </a:lnTo>
                <a:lnTo>
                  <a:pt x="3231129" y="1027360"/>
                </a:lnTo>
                <a:lnTo>
                  <a:pt x="3248784" y="1069854"/>
                </a:lnTo>
                <a:lnTo>
                  <a:pt x="3265340" y="1112922"/>
                </a:lnTo>
                <a:lnTo>
                  <a:pt x="3280782" y="1156546"/>
                </a:lnTo>
                <a:lnTo>
                  <a:pt x="3295090" y="1200708"/>
                </a:lnTo>
                <a:lnTo>
                  <a:pt x="3308248" y="1245389"/>
                </a:lnTo>
                <a:lnTo>
                  <a:pt x="3320237" y="1290572"/>
                </a:lnTo>
                <a:lnTo>
                  <a:pt x="3331039" y="1336237"/>
                </a:lnTo>
                <a:lnTo>
                  <a:pt x="3340637" y="1382368"/>
                </a:lnTo>
                <a:lnTo>
                  <a:pt x="3349013" y="1428946"/>
                </a:lnTo>
                <a:lnTo>
                  <a:pt x="3356150" y="1475953"/>
                </a:lnTo>
                <a:lnTo>
                  <a:pt x="3362029" y="1523370"/>
                </a:lnTo>
                <a:lnTo>
                  <a:pt x="3366632" y="1571180"/>
                </a:lnTo>
                <a:lnTo>
                  <a:pt x="3369942" y="1619365"/>
                </a:lnTo>
                <a:lnTo>
                  <a:pt x="3371941" y="1667906"/>
                </a:lnTo>
                <a:lnTo>
                  <a:pt x="3372612" y="1716786"/>
                </a:lnTo>
                <a:lnTo>
                  <a:pt x="3371941" y="1765665"/>
                </a:lnTo>
                <a:lnTo>
                  <a:pt x="3369942" y="1814206"/>
                </a:lnTo>
                <a:lnTo>
                  <a:pt x="3366632" y="1862391"/>
                </a:lnTo>
                <a:lnTo>
                  <a:pt x="3362029" y="1910201"/>
                </a:lnTo>
                <a:lnTo>
                  <a:pt x="3356150" y="1957618"/>
                </a:lnTo>
                <a:lnTo>
                  <a:pt x="3349013" y="2004625"/>
                </a:lnTo>
                <a:lnTo>
                  <a:pt x="3340637" y="2051203"/>
                </a:lnTo>
                <a:lnTo>
                  <a:pt x="3331039" y="2097334"/>
                </a:lnTo>
                <a:lnTo>
                  <a:pt x="3320237" y="2142999"/>
                </a:lnTo>
                <a:lnTo>
                  <a:pt x="3308248" y="2188182"/>
                </a:lnTo>
                <a:lnTo>
                  <a:pt x="3295090" y="2232863"/>
                </a:lnTo>
                <a:lnTo>
                  <a:pt x="3280782" y="2277025"/>
                </a:lnTo>
                <a:lnTo>
                  <a:pt x="3265340" y="2320649"/>
                </a:lnTo>
                <a:lnTo>
                  <a:pt x="3248784" y="2363717"/>
                </a:lnTo>
                <a:lnTo>
                  <a:pt x="3231129" y="2406211"/>
                </a:lnTo>
                <a:lnTo>
                  <a:pt x="3212396" y="2448114"/>
                </a:lnTo>
                <a:lnTo>
                  <a:pt x="3192600" y="2489406"/>
                </a:lnTo>
                <a:lnTo>
                  <a:pt x="3171760" y="2530071"/>
                </a:lnTo>
                <a:lnTo>
                  <a:pt x="3149894" y="2570089"/>
                </a:lnTo>
                <a:lnTo>
                  <a:pt x="3127019" y="2609442"/>
                </a:lnTo>
                <a:lnTo>
                  <a:pt x="3103154" y="2648113"/>
                </a:lnTo>
                <a:lnTo>
                  <a:pt x="3078316" y="2686084"/>
                </a:lnTo>
                <a:lnTo>
                  <a:pt x="3052523" y="2723335"/>
                </a:lnTo>
                <a:lnTo>
                  <a:pt x="3025792" y="2759850"/>
                </a:lnTo>
                <a:lnTo>
                  <a:pt x="2998142" y="2795610"/>
                </a:lnTo>
                <a:lnTo>
                  <a:pt x="2969590" y="2830597"/>
                </a:lnTo>
                <a:lnTo>
                  <a:pt x="2940154" y="2864792"/>
                </a:lnTo>
                <a:lnTo>
                  <a:pt x="2909852" y="2898178"/>
                </a:lnTo>
                <a:lnTo>
                  <a:pt x="2878702" y="2930737"/>
                </a:lnTo>
                <a:lnTo>
                  <a:pt x="2846721" y="2962450"/>
                </a:lnTo>
                <a:lnTo>
                  <a:pt x="2813928" y="2993300"/>
                </a:lnTo>
                <a:lnTo>
                  <a:pt x="2780339" y="3023268"/>
                </a:lnTo>
                <a:lnTo>
                  <a:pt x="2745974" y="3052335"/>
                </a:lnTo>
                <a:lnTo>
                  <a:pt x="2710849" y="3080485"/>
                </a:lnTo>
                <a:lnTo>
                  <a:pt x="2674982" y="3107699"/>
                </a:lnTo>
                <a:lnTo>
                  <a:pt x="2638392" y="3133958"/>
                </a:lnTo>
                <a:lnTo>
                  <a:pt x="2601095" y="3159245"/>
                </a:lnTo>
                <a:lnTo>
                  <a:pt x="2563111" y="3183542"/>
                </a:lnTo>
                <a:lnTo>
                  <a:pt x="2524456" y="3206830"/>
                </a:lnTo>
                <a:lnTo>
                  <a:pt x="2485148" y="3229091"/>
                </a:lnTo>
                <a:lnTo>
                  <a:pt x="2445206" y="3250307"/>
                </a:lnTo>
                <a:lnTo>
                  <a:pt x="2404647" y="3270461"/>
                </a:lnTo>
                <a:lnTo>
                  <a:pt x="2363488" y="3289533"/>
                </a:lnTo>
                <a:lnTo>
                  <a:pt x="2321748" y="3307506"/>
                </a:lnTo>
                <a:lnTo>
                  <a:pt x="2279445" y="3324362"/>
                </a:lnTo>
                <a:lnTo>
                  <a:pt x="2236595" y="3340083"/>
                </a:lnTo>
                <a:lnTo>
                  <a:pt x="2193218" y="3354650"/>
                </a:lnTo>
                <a:lnTo>
                  <a:pt x="2149330" y="3368045"/>
                </a:lnTo>
                <a:lnTo>
                  <a:pt x="2104950" y="3380250"/>
                </a:lnTo>
                <a:lnTo>
                  <a:pt x="2060095" y="3391248"/>
                </a:lnTo>
                <a:lnTo>
                  <a:pt x="2014784" y="3401020"/>
                </a:lnTo>
                <a:lnTo>
                  <a:pt x="1969033" y="3409547"/>
                </a:lnTo>
                <a:lnTo>
                  <a:pt x="1922861" y="3416812"/>
                </a:lnTo>
                <a:lnTo>
                  <a:pt x="1876286" y="3422797"/>
                </a:lnTo>
                <a:lnTo>
                  <a:pt x="1829325" y="3427484"/>
                </a:lnTo>
                <a:lnTo>
                  <a:pt x="1781996" y="3430854"/>
                </a:lnTo>
                <a:lnTo>
                  <a:pt x="1734317" y="3432889"/>
                </a:lnTo>
                <a:lnTo>
                  <a:pt x="1686306" y="3433572"/>
                </a:lnTo>
                <a:lnTo>
                  <a:pt x="1638294" y="3432889"/>
                </a:lnTo>
                <a:lnTo>
                  <a:pt x="1590615" y="3430854"/>
                </a:lnTo>
                <a:lnTo>
                  <a:pt x="1543286" y="3427484"/>
                </a:lnTo>
                <a:lnTo>
                  <a:pt x="1496325" y="3422797"/>
                </a:lnTo>
                <a:lnTo>
                  <a:pt x="1449750" y="3416812"/>
                </a:lnTo>
                <a:lnTo>
                  <a:pt x="1403578" y="3409547"/>
                </a:lnTo>
                <a:lnTo>
                  <a:pt x="1357827" y="3401020"/>
                </a:lnTo>
                <a:lnTo>
                  <a:pt x="1312516" y="3391248"/>
                </a:lnTo>
                <a:lnTo>
                  <a:pt x="1267661" y="3380250"/>
                </a:lnTo>
                <a:lnTo>
                  <a:pt x="1223281" y="3368045"/>
                </a:lnTo>
                <a:lnTo>
                  <a:pt x="1179393" y="3354650"/>
                </a:lnTo>
                <a:lnTo>
                  <a:pt x="1136016" y="3340083"/>
                </a:lnTo>
                <a:lnTo>
                  <a:pt x="1093166" y="3324362"/>
                </a:lnTo>
                <a:lnTo>
                  <a:pt x="1050863" y="3307506"/>
                </a:lnTo>
                <a:lnTo>
                  <a:pt x="1009123" y="3289533"/>
                </a:lnTo>
                <a:lnTo>
                  <a:pt x="967964" y="3270461"/>
                </a:lnTo>
                <a:lnTo>
                  <a:pt x="927405" y="3250307"/>
                </a:lnTo>
                <a:lnTo>
                  <a:pt x="887463" y="3229091"/>
                </a:lnTo>
                <a:lnTo>
                  <a:pt x="848155" y="3206830"/>
                </a:lnTo>
                <a:lnTo>
                  <a:pt x="809500" y="3183542"/>
                </a:lnTo>
                <a:lnTo>
                  <a:pt x="771516" y="3159245"/>
                </a:lnTo>
                <a:lnTo>
                  <a:pt x="734219" y="3133958"/>
                </a:lnTo>
                <a:lnTo>
                  <a:pt x="697629" y="3107699"/>
                </a:lnTo>
                <a:lnTo>
                  <a:pt x="661762" y="3080485"/>
                </a:lnTo>
                <a:lnTo>
                  <a:pt x="626637" y="3052335"/>
                </a:lnTo>
                <a:lnTo>
                  <a:pt x="592272" y="3023268"/>
                </a:lnTo>
                <a:lnTo>
                  <a:pt x="558683" y="2993300"/>
                </a:lnTo>
                <a:lnTo>
                  <a:pt x="525890" y="2962450"/>
                </a:lnTo>
                <a:lnTo>
                  <a:pt x="493909" y="2930737"/>
                </a:lnTo>
                <a:lnTo>
                  <a:pt x="462759" y="2898178"/>
                </a:lnTo>
                <a:lnTo>
                  <a:pt x="432457" y="2864792"/>
                </a:lnTo>
                <a:lnTo>
                  <a:pt x="403021" y="2830597"/>
                </a:lnTo>
                <a:lnTo>
                  <a:pt x="374469" y="2795610"/>
                </a:lnTo>
                <a:lnTo>
                  <a:pt x="346819" y="2759850"/>
                </a:lnTo>
                <a:lnTo>
                  <a:pt x="320088" y="2723335"/>
                </a:lnTo>
                <a:lnTo>
                  <a:pt x="294295" y="2686084"/>
                </a:lnTo>
                <a:lnTo>
                  <a:pt x="269457" y="2648113"/>
                </a:lnTo>
                <a:lnTo>
                  <a:pt x="245592" y="2609442"/>
                </a:lnTo>
                <a:lnTo>
                  <a:pt x="222717" y="2570089"/>
                </a:lnTo>
                <a:lnTo>
                  <a:pt x="200851" y="2530071"/>
                </a:lnTo>
                <a:lnTo>
                  <a:pt x="180011" y="2489406"/>
                </a:lnTo>
                <a:lnTo>
                  <a:pt x="160215" y="2448114"/>
                </a:lnTo>
                <a:lnTo>
                  <a:pt x="141482" y="2406211"/>
                </a:lnTo>
                <a:lnTo>
                  <a:pt x="123827" y="2363717"/>
                </a:lnTo>
                <a:lnTo>
                  <a:pt x="107271" y="2320649"/>
                </a:lnTo>
                <a:lnTo>
                  <a:pt x="91829" y="2277025"/>
                </a:lnTo>
                <a:lnTo>
                  <a:pt x="77521" y="2232863"/>
                </a:lnTo>
                <a:lnTo>
                  <a:pt x="64363" y="2188182"/>
                </a:lnTo>
                <a:lnTo>
                  <a:pt x="52374" y="2142999"/>
                </a:lnTo>
                <a:lnTo>
                  <a:pt x="41572" y="2097334"/>
                </a:lnTo>
                <a:lnTo>
                  <a:pt x="31974" y="2051203"/>
                </a:lnTo>
                <a:lnTo>
                  <a:pt x="23598" y="2004625"/>
                </a:lnTo>
                <a:lnTo>
                  <a:pt x="16461" y="1957618"/>
                </a:lnTo>
                <a:lnTo>
                  <a:pt x="10582" y="1910201"/>
                </a:lnTo>
                <a:lnTo>
                  <a:pt x="5979" y="1862391"/>
                </a:lnTo>
                <a:lnTo>
                  <a:pt x="2669" y="1814206"/>
                </a:lnTo>
                <a:lnTo>
                  <a:pt x="670" y="1765665"/>
                </a:lnTo>
                <a:lnTo>
                  <a:pt x="0" y="1716786"/>
                </a:lnTo>
                <a:close/>
              </a:path>
            </a:pathLst>
          </a:custGeom>
          <a:ln w="38100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70913" y="2722626"/>
            <a:ext cx="3373120" cy="3434079"/>
          </a:xfrm>
          <a:custGeom>
            <a:avLst/>
            <a:gdLst/>
            <a:ahLst/>
            <a:cxnLst/>
            <a:rect l="l" t="t" r="r" b="b"/>
            <a:pathLst>
              <a:path w="3373119" h="3434079">
                <a:moveTo>
                  <a:pt x="0" y="1716786"/>
                </a:moveTo>
                <a:lnTo>
                  <a:pt x="670" y="1667906"/>
                </a:lnTo>
                <a:lnTo>
                  <a:pt x="2669" y="1619365"/>
                </a:lnTo>
                <a:lnTo>
                  <a:pt x="5979" y="1571180"/>
                </a:lnTo>
                <a:lnTo>
                  <a:pt x="10582" y="1523370"/>
                </a:lnTo>
                <a:lnTo>
                  <a:pt x="16461" y="1475953"/>
                </a:lnTo>
                <a:lnTo>
                  <a:pt x="23598" y="1428946"/>
                </a:lnTo>
                <a:lnTo>
                  <a:pt x="31974" y="1382368"/>
                </a:lnTo>
                <a:lnTo>
                  <a:pt x="41572" y="1336237"/>
                </a:lnTo>
                <a:lnTo>
                  <a:pt x="52374" y="1290572"/>
                </a:lnTo>
                <a:lnTo>
                  <a:pt x="64363" y="1245389"/>
                </a:lnTo>
                <a:lnTo>
                  <a:pt x="77521" y="1200708"/>
                </a:lnTo>
                <a:lnTo>
                  <a:pt x="91829" y="1156546"/>
                </a:lnTo>
                <a:lnTo>
                  <a:pt x="107271" y="1112922"/>
                </a:lnTo>
                <a:lnTo>
                  <a:pt x="123827" y="1069854"/>
                </a:lnTo>
                <a:lnTo>
                  <a:pt x="141482" y="1027360"/>
                </a:lnTo>
                <a:lnTo>
                  <a:pt x="160215" y="985457"/>
                </a:lnTo>
                <a:lnTo>
                  <a:pt x="180011" y="944165"/>
                </a:lnTo>
                <a:lnTo>
                  <a:pt x="200851" y="903500"/>
                </a:lnTo>
                <a:lnTo>
                  <a:pt x="222717" y="863482"/>
                </a:lnTo>
                <a:lnTo>
                  <a:pt x="245592" y="824129"/>
                </a:lnTo>
                <a:lnTo>
                  <a:pt x="269457" y="785458"/>
                </a:lnTo>
                <a:lnTo>
                  <a:pt x="294295" y="747487"/>
                </a:lnTo>
                <a:lnTo>
                  <a:pt x="320088" y="710236"/>
                </a:lnTo>
                <a:lnTo>
                  <a:pt x="346819" y="673721"/>
                </a:lnTo>
                <a:lnTo>
                  <a:pt x="374469" y="637961"/>
                </a:lnTo>
                <a:lnTo>
                  <a:pt x="403021" y="602974"/>
                </a:lnTo>
                <a:lnTo>
                  <a:pt x="432457" y="568779"/>
                </a:lnTo>
                <a:lnTo>
                  <a:pt x="462759" y="535393"/>
                </a:lnTo>
                <a:lnTo>
                  <a:pt x="493909" y="502834"/>
                </a:lnTo>
                <a:lnTo>
                  <a:pt x="525890" y="471121"/>
                </a:lnTo>
                <a:lnTo>
                  <a:pt x="558683" y="440271"/>
                </a:lnTo>
                <a:lnTo>
                  <a:pt x="592272" y="410303"/>
                </a:lnTo>
                <a:lnTo>
                  <a:pt x="626637" y="381236"/>
                </a:lnTo>
                <a:lnTo>
                  <a:pt x="661762" y="353086"/>
                </a:lnTo>
                <a:lnTo>
                  <a:pt x="697629" y="325872"/>
                </a:lnTo>
                <a:lnTo>
                  <a:pt x="734219" y="299613"/>
                </a:lnTo>
                <a:lnTo>
                  <a:pt x="771516" y="274326"/>
                </a:lnTo>
                <a:lnTo>
                  <a:pt x="809500" y="250029"/>
                </a:lnTo>
                <a:lnTo>
                  <a:pt x="848155" y="226741"/>
                </a:lnTo>
                <a:lnTo>
                  <a:pt x="887463" y="204480"/>
                </a:lnTo>
                <a:lnTo>
                  <a:pt x="927405" y="183264"/>
                </a:lnTo>
                <a:lnTo>
                  <a:pt x="967964" y="163110"/>
                </a:lnTo>
                <a:lnTo>
                  <a:pt x="1009123" y="144038"/>
                </a:lnTo>
                <a:lnTo>
                  <a:pt x="1050863" y="126065"/>
                </a:lnTo>
                <a:lnTo>
                  <a:pt x="1093166" y="109209"/>
                </a:lnTo>
                <a:lnTo>
                  <a:pt x="1136016" y="93488"/>
                </a:lnTo>
                <a:lnTo>
                  <a:pt x="1179393" y="78921"/>
                </a:lnTo>
                <a:lnTo>
                  <a:pt x="1223281" y="65526"/>
                </a:lnTo>
                <a:lnTo>
                  <a:pt x="1267661" y="53321"/>
                </a:lnTo>
                <a:lnTo>
                  <a:pt x="1312516" y="42323"/>
                </a:lnTo>
                <a:lnTo>
                  <a:pt x="1357827" y="32551"/>
                </a:lnTo>
                <a:lnTo>
                  <a:pt x="1403578" y="24024"/>
                </a:lnTo>
                <a:lnTo>
                  <a:pt x="1449750" y="16759"/>
                </a:lnTo>
                <a:lnTo>
                  <a:pt x="1496325" y="10774"/>
                </a:lnTo>
                <a:lnTo>
                  <a:pt x="1543286" y="6087"/>
                </a:lnTo>
                <a:lnTo>
                  <a:pt x="1590615" y="2717"/>
                </a:lnTo>
                <a:lnTo>
                  <a:pt x="1638294" y="682"/>
                </a:lnTo>
                <a:lnTo>
                  <a:pt x="1686306" y="0"/>
                </a:lnTo>
                <a:lnTo>
                  <a:pt x="1734317" y="682"/>
                </a:lnTo>
                <a:lnTo>
                  <a:pt x="1781996" y="2717"/>
                </a:lnTo>
                <a:lnTo>
                  <a:pt x="1829325" y="6087"/>
                </a:lnTo>
                <a:lnTo>
                  <a:pt x="1876286" y="10774"/>
                </a:lnTo>
                <a:lnTo>
                  <a:pt x="1922861" y="16759"/>
                </a:lnTo>
                <a:lnTo>
                  <a:pt x="1969033" y="24024"/>
                </a:lnTo>
                <a:lnTo>
                  <a:pt x="2014784" y="32551"/>
                </a:lnTo>
                <a:lnTo>
                  <a:pt x="2060095" y="42323"/>
                </a:lnTo>
                <a:lnTo>
                  <a:pt x="2104950" y="53321"/>
                </a:lnTo>
                <a:lnTo>
                  <a:pt x="2149330" y="65526"/>
                </a:lnTo>
                <a:lnTo>
                  <a:pt x="2193218" y="78921"/>
                </a:lnTo>
                <a:lnTo>
                  <a:pt x="2236595" y="93488"/>
                </a:lnTo>
                <a:lnTo>
                  <a:pt x="2279445" y="109209"/>
                </a:lnTo>
                <a:lnTo>
                  <a:pt x="2321748" y="126065"/>
                </a:lnTo>
                <a:lnTo>
                  <a:pt x="2363488" y="144038"/>
                </a:lnTo>
                <a:lnTo>
                  <a:pt x="2404647" y="163110"/>
                </a:lnTo>
                <a:lnTo>
                  <a:pt x="2445206" y="183264"/>
                </a:lnTo>
                <a:lnTo>
                  <a:pt x="2485148" y="204480"/>
                </a:lnTo>
                <a:lnTo>
                  <a:pt x="2524456" y="226741"/>
                </a:lnTo>
                <a:lnTo>
                  <a:pt x="2563111" y="250029"/>
                </a:lnTo>
                <a:lnTo>
                  <a:pt x="2601095" y="274326"/>
                </a:lnTo>
                <a:lnTo>
                  <a:pt x="2638392" y="299613"/>
                </a:lnTo>
                <a:lnTo>
                  <a:pt x="2674982" y="325872"/>
                </a:lnTo>
                <a:lnTo>
                  <a:pt x="2710849" y="353086"/>
                </a:lnTo>
                <a:lnTo>
                  <a:pt x="2745974" y="381236"/>
                </a:lnTo>
                <a:lnTo>
                  <a:pt x="2780339" y="410303"/>
                </a:lnTo>
                <a:lnTo>
                  <a:pt x="2813928" y="440271"/>
                </a:lnTo>
                <a:lnTo>
                  <a:pt x="2846721" y="471121"/>
                </a:lnTo>
                <a:lnTo>
                  <a:pt x="2878702" y="502834"/>
                </a:lnTo>
                <a:lnTo>
                  <a:pt x="2909852" y="535393"/>
                </a:lnTo>
                <a:lnTo>
                  <a:pt x="2940154" y="568779"/>
                </a:lnTo>
                <a:lnTo>
                  <a:pt x="2969590" y="602974"/>
                </a:lnTo>
                <a:lnTo>
                  <a:pt x="2998142" y="637961"/>
                </a:lnTo>
                <a:lnTo>
                  <a:pt x="3025792" y="673721"/>
                </a:lnTo>
                <a:lnTo>
                  <a:pt x="3052523" y="710236"/>
                </a:lnTo>
                <a:lnTo>
                  <a:pt x="3078316" y="747487"/>
                </a:lnTo>
                <a:lnTo>
                  <a:pt x="3103154" y="785458"/>
                </a:lnTo>
                <a:lnTo>
                  <a:pt x="3127019" y="824129"/>
                </a:lnTo>
                <a:lnTo>
                  <a:pt x="3149894" y="863482"/>
                </a:lnTo>
                <a:lnTo>
                  <a:pt x="3171760" y="903500"/>
                </a:lnTo>
                <a:lnTo>
                  <a:pt x="3192600" y="944165"/>
                </a:lnTo>
                <a:lnTo>
                  <a:pt x="3212396" y="985457"/>
                </a:lnTo>
                <a:lnTo>
                  <a:pt x="3231129" y="1027360"/>
                </a:lnTo>
                <a:lnTo>
                  <a:pt x="3248784" y="1069854"/>
                </a:lnTo>
                <a:lnTo>
                  <a:pt x="3265340" y="1112922"/>
                </a:lnTo>
                <a:lnTo>
                  <a:pt x="3280782" y="1156546"/>
                </a:lnTo>
                <a:lnTo>
                  <a:pt x="3295090" y="1200708"/>
                </a:lnTo>
                <a:lnTo>
                  <a:pt x="3308248" y="1245389"/>
                </a:lnTo>
                <a:lnTo>
                  <a:pt x="3320237" y="1290572"/>
                </a:lnTo>
                <a:lnTo>
                  <a:pt x="3331039" y="1336237"/>
                </a:lnTo>
                <a:lnTo>
                  <a:pt x="3340637" y="1382368"/>
                </a:lnTo>
                <a:lnTo>
                  <a:pt x="3349013" y="1428946"/>
                </a:lnTo>
                <a:lnTo>
                  <a:pt x="3356150" y="1475953"/>
                </a:lnTo>
                <a:lnTo>
                  <a:pt x="3362029" y="1523370"/>
                </a:lnTo>
                <a:lnTo>
                  <a:pt x="3366632" y="1571180"/>
                </a:lnTo>
                <a:lnTo>
                  <a:pt x="3369942" y="1619365"/>
                </a:lnTo>
                <a:lnTo>
                  <a:pt x="3371941" y="1667906"/>
                </a:lnTo>
                <a:lnTo>
                  <a:pt x="3372612" y="1716786"/>
                </a:lnTo>
                <a:lnTo>
                  <a:pt x="3371941" y="1765665"/>
                </a:lnTo>
                <a:lnTo>
                  <a:pt x="3369942" y="1814206"/>
                </a:lnTo>
                <a:lnTo>
                  <a:pt x="3366632" y="1862391"/>
                </a:lnTo>
                <a:lnTo>
                  <a:pt x="3362029" y="1910201"/>
                </a:lnTo>
                <a:lnTo>
                  <a:pt x="3356150" y="1957618"/>
                </a:lnTo>
                <a:lnTo>
                  <a:pt x="3349013" y="2004625"/>
                </a:lnTo>
                <a:lnTo>
                  <a:pt x="3340637" y="2051203"/>
                </a:lnTo>
                <a:lnTo>
                  <a:pt x="3331039" y="2097334"/>
                </a:lnTo>
                <a:lnTo>
                  <a:pt x="3320237" y="2142999"/>
                </a:lnTo>
                <a:lnTo>
                  <a:pt x="3308248" y="2188182"/>
                </a:lnTo>
                <a:lnTo>
                  <a:pt x="3295090" y="2232863"/>
                </a:lnTo>
                <a:lnTo>
                  <a:pt x="3280782" y="2277025"/>
                </a:lnTo>
                <a:lnTo>
                  <a:pt x="3265340" y="2320649"/>
                </a:lnTo>
                <a:lnTo>
                  <a:pt x="3248784" y="2363717"/>
                </a:lnTo>
                <a:lnTo>
                  <a:pt x="3231129" y="2406211"/>
                </a:lnTo>
                <a:lnTo>
                  <a:pt x="3212396" y="2448114"/>
                </a:lnTo>
                <a:lnTo>
                  <a:pt x="3192600" y="2489406"/>
                </a:lnTo>
                <a:lnTo>
                  <a:pt x="3171760" y="2530071"/>
                </a:lnTo>
                <a:lnTo>
                  <a:pt x="3149894" y="2570089"/>
                </a:lnTo>
                <a:lnTo>
                  <a:pt x="3127019" y="2609442"/>
                </a:lnTo>
                <a:lnTo>
                  <a:pt x="3103154" y="2648113"/>
                </a:lnTo>
                <a:lnTo>
                  <a:pt x="3078316" y="2686084"/>
                </a:lnTo>
                <a:lnTo>
                  <a:pt x="3052523" y="2723335"/>
                </a:lnTo>
                <a:lnTo>
                  <a:pt x="3025792" y="2759850"/>
                </a:lnTo>
                <a:lnTo>
                  <a:pt x="2998142" y="2795610"/>
                </a:lnTo>
                <a:lnTo>
                  <a:pt x="2969590" y="2830597"/>
                </a:lnTo>
                <a:lnTo>
                  <a:pt x="2940154" y="2864792"/>
                </a:lnTo>
                <a:lnTo>
                  <a:pt x="2909852" y="2898178"/>
                </a:lnTo>
                <a:lnTo>
                  <a:pt x="2878702" y="2930737"/>
                </a:lnTo>
                <a:lnTo>
                  <a:pt x="2846721" y="2962450"/>
                </a:lnTo>
                <a:lnTo>
                  <a:pt x="2813928" y="2993300"/>
                </a:lnTo>
                <a:lnTo>
                  <a:pt x="2780339" y="3023268"/>
                </a:lnTo>
                <a:lnTo>
                  <a:pt x="2745974" y="3052335"/>
                </a:lnTo>
                <a:lnTo>
                  <a:pt x="2710849" y="3080485"/>
                </a:lnTo>
                <a:lnTo>
                  <a:pt x="2674982" y="3107699"/>
                </a:lnTo>
                <a:lnTo>
                  <a:pt x="2638392" y="3133958"/>
                </a:lnTo>
                <a:lnTo>
                  <a:pt x="2601095" y="3159245"/>
                </a:lnTo>
                <a:lnTo>
                  <a:pt x="2563111" y="3183542"/>
                </a:lnTo>
                <a:lnTo>
                  <a:pt x="2524456" y="3206830"/>
                </a:lnTo>
                <a:lnTo>
                  <a:pt x="2485148" y="3229091"/>
                </a:lnTo>
                <a:lnTo>
                  <a:pt x="2445206" y="3250307"/>
                </a:lnTo>
                <a:lnTo>
                  <a:pt x="2404647" y="3270461"/>
                </a:lnTo>
                <a:lnTo>
                  <a:pt x="2363488" y="3289533"/>
                </a:lnTo>
                <a:lnTo>
                  <a:pt x="2321748" y="3307506"/>
                </a:lnTo>
                <a:lnTo>
                  <a:pt x="2279445" y="3324362"/>
                </a:lnTo>
                <a:lnTo>
                  <a:pt x="2236595" y="3340083"/>
                </a:lnTo>
                <a:lnTo>
                  <a:pt x="2193218" y="3354650"/>
                </a:lnTo>
                <a:lnTo>
                  <a:pt x="2149330" y="3368045"/>
                </a:lnTo>
                <a:lnTo>
                  <a:pt x="2104950" y="3380250"/>
                </a:lnTo>
                <a:lnTo>
                  <a:pt x="2060095" y="3391248"/>
                </a:lnTo>
                <a:lnTo>
                  <a:pt x="2014784" y="3401020"/>
                </a:lnTo>
                <a:lnTo>
                  <a:pt x="1969033" y="3409547"/>
                </a:lnTo>
                <a:lnTo>
                  <a:pt x="1922861" y="3416812"/>
                </a:lnTo>
                <a:lnTo>
                  <a:pt x="1876286" y="3422797"/>
                </a:lnTo>
                <a:lnTo>
                  <a:pt x="1829325" y="3427484"/>
                </a:lnTo>
                <a:lnTo>
                  <a:pt x="1781996" y="3430854"/>
                </a:lnTo>
                <a:lnTo>
                  <a:pt x="1734317" y="3432889"/>
                </a:lnTo>
                <a:lnTo>
                  <a:pt x="1686306" y="3433572"/>
                </a:lnTo>
                <a:lnTo>
                  <a:pt x="1638294" y="3432889"/>
                </a:lnTo>
                <a:lnTo>
                  <a:pt x="1590615" y="3430854"/>
                </a:lnTo>
                <a:lnTo>
                  <a:pt x="1543286" y="3427484"/>
                </a:lnTo>
                <a:lnTo>
                  <a:pt x="1496325" y="3422797"/>
                </a:lnTo>
                <a:lnTo>
                  <a:pt x="1449750" y="3416812"/>
                </a:lnTo>
                <a:lnTo>
                  <a:pt x="1403578" y="3409547"/>
                </a:lnTo>
                <a:lnTo>
                  <a:pt x="1357827" y="3401020"/>
                </a:lnTo>
                <a:lnTo>
                  <a:pt x="1312516" y="3391248"/>
                </a:lnTo>
                <a:lnTo>
                  <a:pt x="1267661" y="3380250"/>
                </a:lnTo>
                <a:lnTo>
                  <a:pt x="1223281" y="3368045"/>
                </a:lnTo>
                <a:lnTo>
                  <a:pt x="1179393" y="3354650"/>
                </a:lnTo>
                <a:lnTo>
                  <a:pt x="1136016" y="3340083"/>
                </a:lnTo>
                <a:lnTo>
                  <a:pt x="1093166" y="3324362"/>
                </a:lnTo>
                <a:lnTo>
                  <a:pt x="1050863" y="3307506"/>
                </a:lnTo>
                <a:lnTo>
                  <a:pt x="1009123" y="3289533"/>
                </a:lnTo>
                <a:lnTo>
                  <a:pt x="967964" y="3270461"/>
                </a:lnTo>
                <a:lnTo>
                  <a:pt x="927405" y="3250307"/>
                </a:lnTo>
                <a:lnTo>
                  <a:pt x="887463" y="3229091"/>
                </a:lnTo>
                <a:lnTo>
                  <a:pt x="848155" y="3206830"/>
                </a:lnTo>
                <a:lnTo>
                  <a:pt x="809500" y="3183542"/>
                </a:lnTo>
                <a:lnTo>
                  <a:pt x="771516" y="3159245"/>
                </a:lnTo>
                <a:lnTo>
                  <a:pt x="734219" y="3133958"/>
                </a:lnTo>
                <a:lnTo>
                  <a:pt x="697629" y="3107699"/>
                </a:lnTo>
                <a:lnTo>
                  <a:pt x="661762" y="3080485"/>
                </a:lnTo>
                <a:lnTo>
                  <a:pt x="626637" y="3052335"/>
                </a:lnTo>
                <a:lnTo>
                  <a:pt x="592272" y="3023268"/>
                </a:lnTo>
                <a:lnTo>
                  <a:pt x="558683" y="2993300"/>
                </a:lnTo>
                <a:lnTo>
                  <a:pt x="525890" y="2962450"/>
                </a:lnTo>
                <a:lnTo>
                  <a:pt x="493909" y="2930737"/>
                </a:lnTo>
                <a:lnTo>
                  <a:pt x="462759" y="2898178"/>
                </a:lnTo>
                <a:lnTo>
                  <a:pt x="432457" y="2864792"/>
                </a:lnTo>
                <a:lnTo>
                  <a:pt x="403021" y="2830597"/>
                </a:lnTo>
                <a:lnTo>
                  <a:pt x="374469" y="2795610"/>
                </a:lnTo>
                <a:lnTo>
                  <a:pt x="346819" y="2759850"/>
                </a:lnTo>
                <a:lnTo>
                  <a:pt x="320088" y="2723335"/>
                </a:lnTo>
                <a:lnTo>
                  <a:pt x="294295" y="2686084"/>
                </a:lnTo>
                <a:lnTo>
                  <a:pt x="269457" y="2648113"/>
                </a:lnTo>
                <a:lnTo>
                  <a:pt x="245592" y="2609442"/>
                </a:lnTo>
                <a:lnTo>
                  <a:pt x="222717" y="2570089"/>
                </a:lnTo>
                <a:lnTo>
                  <a:pt x="200851" y="2530071"/>
                </a:lnTo>
                <a:lnTo>
                  <a:pt x="180011" y="2489406"/>
                </a:lnTo>
                <a:lnTo>
                  <a:pt x="160215" y="2448114"/>
                </a:lnTo>
                <a:lnTo>
                  <a:pt x="141482" y="2406211"/>
                </a:lnTo>
                <a:lnTo>
                  <a:pt x="123827" y="2363717"/>
                </a:lnTo>
                <a:lnTo>
                  <a:pt x="107271" y="2320649"/>
                </a:lnTo>
                <a:lnTo>
                  <a:pt x="91829" y="2277025"/>
                </a:lnTo>
                <a:lnTo>
                  <a:pt x="77521" y="2232863"/>
                </a:lnTo>
                <a:lnTo>
                  <a:pt x="64363" y="2188182"/>
                </a:lnTo>
                <a:lnTo>
                  <a:pt x="52374" y="2142999"/>
                </a:lnTo>
                <a:lnTo>
                  <a:pt x="41572" y="2097334"/>
                </a:lnTo>
                <a:lnTo>
                  <a:pt x="31974" y="2051203"/>
                </a:lnTo>
                <a:lnTo>
                  <a:pt x="23598" y="2004625"/>
                </a:lnTo>
                <a:lnTo>
                  <a:pt x="16461" y="1957618"/>
                </a:lnTo>
                <a:lnTo>
                  <a:pt x="10582" y="1910201"/>
                </a:lnTo>
                <a:lnTo>
                  <a:pt x="5979" y="1862391"/>
                </a:lnTo>
                <a:lnTo>
                  <a:pt x="2669" y="1814206"/>
                </a:lnTo>
                <a:lnTo>
                  <a:pt x="670" y="1765665"/>
                </a:lnTo>
                <a:lnTo>
                  <a:pt x="0" y="1716786"/>
                </a:lnTo>
                <a:close/>
              </a:path>
            </a:pathLst>
          </a:custGeom>
          <a:ln w="38100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606296" y="2703576"/>
            <a:ext cx="3411220" cy="3472179"/>
            <a:chOff x="1606296" y="2703576"/>
            <a:chExt cx="3411220" cy="3472179"/>
          </a:xfrm>
        </p:grpSpPr>
        <p:sp>
          <p:nvSpPr>
            <p:cNvPr id="6" name="object 6"/>
            <p:cNvSpPr/>
            <p:nvPr/>
          </p:nvSpPr>
          <p:spPr>
            <a:xfrm>
              <a:off x="1625346" y="2722626"/>
              <a:ext cx="3373120" cy="3434079"/>
            </a:xfrm>
            <a:custGeom>
              <a:avLst/>
              <a:gdLst/>
              <a:ahLst/>
              <a:cxnLst/>
              <a:rect l="l" t="t" r="r" b="b"/>
              <a:pathLst>
                <a:path w="3373120" h="3434079">
                  <a:moveTo>
                    <a:pt x="0" y="1716786"/>
                  </a:moveTo>
                  <a:lnTo>
                    <a:pt x="670" y="1667906"/>
                  </a:lnTo>
                  <a:lnTo>
                    <a:pt x="2669" y="1619365"/>
                  </a:lnTo>
                  <a:lnTo>
                    <a:pt x="5979" y="1571180"/>
                  </a:lnTo>
                  <a:lnTo>
                    <a:pt x="10582" y="1523370"/>
                  </a:lnTo>
                  <a:lnTo>
                    <a:pt x="16461" y="1475953"/>
                  </a:lnTo>
                  <a:lnTo>
                    <a:pt x="23598" y="1428946"/>
                  </a:lnTo>
                  <a:lnTo>
                    <a:pt x="31974" y="1382368"/>
                  </a:lnTo>
                  <a:lnTo>
                    <a:pt x="41572" y="1336237"/>
                  </a:lnTo>
                  <a:lnTo>
                    <a:pt x="52374" y="1290572"/>
                  </a:lnTo>
                  <a:lnTo>
                    <a:pt x="64363" y="1245389"/>
                  </a:lnTo>
                  <a:lnTo>
                    <a:pt x="77521" y="1200708"/>
                  </a:lnTo>
                  <a:lnTo>
                    <a:pt x="91829" y="1156546"/>
                  </a:lnTo>
                  <a:lnTo>
                    <a:pt x="107271" y="1112922"/>
                  </a:lnTo>
                  <a:lnTo>
                    <a:pt x="123827" y="1069854"/>
                  </a:lnTo>
                  <a:lnTo>
                    <a:pt x="141482" y="1027360"/>
                  </a:lnTo>
                  <a:lnTo>
                    <a:pt x="160215" y="985457"/>
                  </a:lnTo>
                  <a:lnTo>
                    <a:pt x="180011" y="944165"/>
                  </a:lnTo>
                  <a:lnTo>
                    <a:pt x="200851" y="903500"/>
                  </a:lnTo>
                  <a:lnTo>
                    <a:pt x="222717" y="863482"/>
                  </a:lnTo>
                  <a:lnTo>
                    <a:pt x="245592" y="824129"/>
                  </a:lnTo>
                  <a:lnTo>
                    <a:pt x="269457" y="785458"/>
                  </a:lnTo>
                  <a:lnTo>
                    <a:pt x="294295" y="747487"/>
                  </a:lnTo>
                  <a:lnTo>
                    <a:pt x="320088" y="710236"/>
                  </a:lnTo>
                  <a:lnTo>
                    <a:pt x="346819" y="673721"/>
                  </a:lnTo>
                  <a:lnTo>
                    <a:pt x="374469" y="637961"/>
                  </a:lnTo>
                  <a:lnTo>
                    <a:pt x="403021" y="602974"/>
                  </a:lnTo>
                  <a:lnTo>
                    <a:pt x="432457" y="568779"/>
                  </a:lnTo>
                  <a:lnTo>
                    <a:pt x="462759" y="535393"/>
                  </a:lnTo>
                  <a:lnTo>
                    <a:pt x="493909" y="502834"/>
                  </a:lnTo>
                  <a:lnTo>
                    <a:pt x="525890" y="471121"/>
                  </a:lnTo>
                  <a:lnTo>
                    <a:pt x="558683" y="440271"/>
                  </a:lnTo>
                  <a:lnTo>
                    <a:pt x="592272" y="410303"/>
                  </a:lnTo>
                  <a:lnTo>
                    <a:pt x="626637" y="381236"/>
                  </a:lnTo>
                  <a:lnTo>
                    <a:pt x="661762" y="353086"/>
                  </a:lnTo>
                  <a:lnTo>
                    <a:pt x="697629" y="325872"/>
                  </a:lnTo>
                  <a:lnTo>
                    <a:pt x="734219" y="299613"/>
                  </a:lnTo>
                  <a:lnTo>
                    <a:pt x="771516" y="274326"/>
                  </a:lnTo>
                  <a:lnTo>
                    <a:pt x="809500" y="250029"/>
                  </a:lnTo>
                  <a:lnTo>
                    <a:pt x="848155" y="226741"/>
                  </a:lnTo>
                  <a:lnTo>
                    <a:pt x="887463" y="204480"/>
                  </a:lnTo>
                  <a:lnTo>
                    <a:pt x="927405" y="183264"/>
                  </a:lnTo>
                  <a:lnTo>
                    <a:pt x="967964" y="163110"/>
                  </a:lnTo>
                  <a:lnTo>
                    <a:pt x="1009123" y="144038"/>
                  </a:lnTo>
                  <a:lnTo>
                    <a:pt x="1050863" y="126065"/>
                  </a:lnTo>
                  <a:lnTo>
                    <a:pt x="1093166" y="109209"/>
                  </a:lnTo>
                  <a:lnTo>
                    <a:pt x="1136016" y="93488"/>
                  </a:lnTo>
                  <a:lnTo>
                    <a:pt x="1179393" y="78921"/>
                  </a:lnTo>
                  <a:lnTo>
                    <a:pt x="1223281" y="65526"/>
                  </a:lnTo>
                  <a:lnTo>
                    <a:pt x="1267661" y="53321"/>
                  </a:lnTo>
                  <a:lnTo>
                    <a:pt x="1312516" y="42323"/>
                  </a:lnTo>
                  <a:lnTo>
                    <a:pt x="1357827" y="32551"/>
                  </a:lnTo>
                  <a:lnTo>
                    <a:pt x="1403578" y="24024"/>
                  </a:lnTo>
                  <a:lnTo>
                    <a:pt x="1449750" y="16759"/>
                  </a:lnTo>
                  <a:lnTo>
                    <a:pt x="1496325" y="10774"/>
                  </a:lnTo>
                  <a:lnTo>
                    <a:pt x="1543286" y="6087"/>
                  </a:lnTo>
                  <a:lnTo>
                    <a:pt x="1590615" y="2717"/>
                  </a:lnTo>
                  <a:lnTo>
                    <a:pt x="1638294" y="682"/>
                  </a:lnTo>
                  <a:lnTo>
                    <a:pt x="1686306" y="0"/>
                  </a:lnTo>
                  <a:lnTo>
                    <a:pt x="1734317" y="682"/>
                  </a:lnTo>
                  <a:lnTo>
                    <a:pt x="1781996" y="2717"/>
                  </a:lnTo>
                  <a:lnTo>
                    <a:pt x="1829325" y="6087"/>
                  </a:lnTo>
                  <a:lnTo>
                    <a:pt x="1876286" y="10774"/>
                  </a:lnTo>
                  <a:lnTo>
                    <a:pt x="1922861" y="16759"/>
                  </a:lnTo>
                  <a:lnTo>
                    <a:pt x="1969033" y="24024"/>
                  </a:lnTo>
                  <a:lnTo>
                    <a:pt x="2014784" y="32551"/>
                  </a:lnTo>
                  <a:lnTo>
                    <a:pt x="2060095" y="42323"/>
                  </a:lnTo>
                  <a:lnTo>
                    <a:pt x="2104950" y="53321"/>
                  </a:lnTo>
                  <a:lnTo>
                    <a:pt x="2149330" y="65526"/>
                  </a:lnTo>
                  <a:lnTo>
                    <a:pt x="2193218" y="78921"/>
                  </a:lnTo>
                  <a:lnTo>
                    <a:pt x="2236595" y="93488"/>
                  </a:lnTo>
                  <a:lnTo>
                    <a:pt x="2279445" y="109209"/>
                  </a:lnTo>
                  <a:lnTo>
                    <a:pt x="2321748" y="126065"/>
                  </a:lnTo>
                  <a:lnTo>
                    <a:pt x="2363488" y="144038"/>
                  </a:lnTo>
                  <a:lnTo>
                    <a:pt x="2404647" y="163110"/>
                  </a:lnTo>
                  <a:lnTo>
                    <a:pt x="2445206" y="183264"/>
                  </a:lnTo>
                  <a:lnTo>
                    <a:pt x="2485148" y="204480"/>
                  </a:lnTo>
                  <a:lnTo>
                    <a:pt x="2524456" y="226741"/>
                  </a:lnTo>
                  <a:lnTo>
                    <a:pt x="2563111" y="250029"/>
                  </a:lnTo>
                  <a:lnTo>
                    <a:pt x="2601095" y="274326"/>
                  </a:lnTo>
                  <a:lnTo>
                    <a:pt x="2638392" y="299613"/>
                  </a:lnTo>
                  <a:lnTo>
                    <a:pt x="2674982" y="325872"/>
                  </a:lnTo>
                  <a:lnTo>
                    <a:pt x="2710849" y="353086"/>
                  </a:lnTo>
                  <a:lnTo>
                    <a:pt x="2745974" y="381236"/>
                  </a:lnTo>
                  <a:lnTo>
                    <a:pt x="2780339" y="410303"/>
                  </a:lnTo>
                  <a:lnTo>
                    <a:pt x="2813928" y="440271"/>
                  </a:lnTo>
                  <a:lnTo>
                    <a:pt x="2846721" y="471121"/>
                  </a:lnTo>
                  <a:lnTo>
                    <a:pt x="2878702" y="502834"/>
                  </a:lnTo>
                  <a:lnTo>
                    <a:pt x="2909852" y="535393"/>
                  </a:lnTo>
                  <a:lnTo>
                    <a:pt x="2940154" y="568779"/>
                  </a:lnTo>
                  <a:lnTo>
                    <a:pt x="2969590" y="602974"/>
                  </a:lnTo>
                  <a:lnTo>
                    <a:pt x="2998142" y="637961"/>
                  </a:lnTo>
                  <a:lnTo>
                    <a:pt x="3025792" y="673721"/>
                  </a:lnTo>
                  <a:lnTo>
                    <a:pt x="3052523" y="710236"/>
                  </a:lnTo>
                  <a:lnTo>
                    <a:pt x="3078316" y="747487"/>
                  </a:lnTo>
                  <a:lnTo>
                    <a:pt x="3103154" y="785458"/>
                  </a:lnTo>
                  <a:lnTo>
                    <a:pt x="3127019" y="824129"/>
                  </a:lnTo>
                  <a:lnTo>
                    <a:pt x="3149894" y="863482"/>
                  </a:lnTo>
                  <a:lnTo>
                    <a:pt x="3171760" y="903500"/>
                  </a:lnTo>
                  <a:lnTo>
                    <a:pt x="3192600" y="944165"/>
                  </a:lnTo>
                  <a:lnTo>
                    <a:pt x="3212396" y="985457"/>
                  </a:lnTo>
                  <a:lnTo>
                    <a:pt x="3231129" y="1027360"/>
                  </a:lnTo>
                  <a:lnTo>
                    <a:pt x="3248784" y="1069854"/>
                  </a:lnTo>
                  <a:lnTo>
                    <a:pt x="3265340" y="1112922"/>
                  </a:lnTo>
                  <a:lnTo>
                    <a:pt x="3280782" y="1156546"/>
                  </a:lnTo>
                  <a:lnTo>
                    <a:pt x="3295090" y="1200708"/>
                  </a:lnTo>
                  <a:lnTo>
                    <a:pt x="3308248" y="1245389"/>
                  </a:lnTo>
                  <a:lnTo>
                    <a:pt x="3320237" y="1290572"/>
                  </a:lnTo>
                  <a:lnTo>
                    <a:pt x="3331039" y="1336237"/>
                  </a:lnTo>
                  <a:lnTo>
                    <a:pt x="3340637" y="1382368"/>
                  </a:lnTo>
                  <a:lnTo>
                    <a:pt x="3349013" y="1428946"/>
                  </a:lnTo>
                  <a:lnTo>
                    <a:pt x="3356150" y="1475953"/>
                  </a:lnTo>
                  <a:lnTo>
                    <a:pt x="3362029" y="1523370"/>
                  </a:lnTo>
                  <a:lnTo>
                    <a:pt x="3366632" y="1571180"/>
                  </a:lnTo>
                  <a:lnTo>
                    <a:pt x="3369942" y="1619365"/>
                  </a:lnTo>
                  <a:lnTo>
                    <a:pt x="3371941" y="1667906"/>
                  </a:lnTo>
                  <a:lnTo>
                    <a:pt x="3372612" y="1716786"/>
                  </a:lnTo>
                  <a:lnTo>
                    <a:pt x="3371941" y="1765665"/>
                  </a:lnTo>
                  <a:lnTo>
                    <a:pt x="3369942" y="1814206"/>
                  </a:lnTo>
                  <a:lnTo>
                    <a:pt x="3366632" y="1862391"/>
                  </a:lnTo>
                  <a:lnTo>
                    <a:pt x="3362029" y="1910201"/>
                  </a:lnTo>
                  <a:lnTo>
                    <a:pt x="3356150" y="1957618"/>
                  </a:lnTo>
                  <a:lnTo>
                    <a:pt x="3349013" y="2004625"/>
                  </a:lnTo>
                  <a:lnTo>
                    <a:pt x="3340637" y="2051203"/>
                  </a:lnTo>
                  <a:lnTo>
                    <a:pt x="3331039" y="2097334"/>
                  </a:lnTo>
                  <a:lnTo>
                    <a:pt x="3320237" y="2142999"/>
                  </a:lnTo>
                  <a:lnTo>
                    <a:pt x="3308248" y="2188182"/>
                  </a:lnTo>
                  <a:lnTo>
                    <a:pt x="3295090" y="2232863"/>
                  </a:lnTo>
                  <a:lnTo>
                    <a:pt x="3280782" y="2277025"/>
                  </a:lnTo>
                  <a:lnTo>
                    <a:pt x="3265340" y="2320649"/>
                  </a:lnTo>
                  <a:lnTo>
                    <a:pt x="3248784" y="2363717"/>
                  </a:lnTo>
                  <a:lnTo>
                    <a:pt x="3231129" y="2406211"/>
                  </a:lnTo>
                  <a:lnTo>
                    <a:pt x="3212396" y="2448114"/>
                  </a:lnTo>
                  <a:lnTo>
                    <a:pt x="3192600" y="2489406"/>
                  </a:lnTo>
                  <a:lnTo>
                    <a:pt x="3171760" y="2530071"/>
                  </a:lnTo>
                  <a:lnTo>
                    <a:pt x="3149894" y="2570089"/>
                  </a:lnTo>
                  <a:lnTo>
                    <a:pt x="3127019" y="2609442"/>
                  </a:lnTo>
                  <a:lnTo>
                    <a:pt x="3103154" y="2648113"/>
                  </a:lnTo>
                  <a:lnTo>
                    <a:pt x="3078316" y="2686084"/>
                  </a:lnTo>
                  <a:lnTo>
                    <a:pt x="3052523" y="2723335"/>
                  </a:lnTo>
                  <a:lnTo>
                    <a:pt x="3025792" y="2759850"/>
                  </a:lnTo>
                  <a:lnTo>
                    <a:pt x="2998142" y="2795610"/>
                  </a:lnTo>
                  <a:lnTo>
                    <a:pt x="2969590" y="2830597"/>
                  </a:lnTo>
                  <a:lnTo>
                    <a:pt x="2940154" y="2864792"/>
                  </a:lnTo>
                  <a:lnTo>
                    <a:pt x="2909852" y="2898178"/>
                  </a:lnTo>
                  <a:lnTo>
                    <a:pt x="2878702" y="2930737"/>
                  </a:lnTo>
                  <a:lnTo>
                    <a:pt x="2846721" y="2962450"/>
                  </a:lnTo>
                  <a:lnTo>
                    <a:pt x="2813928" y="2993300"/>
                  </a:lnTo>
                  <a:lnTo>
                    <a:pt x="2780339" y="3023268"/>
                  </a:lnTo>
                  <a:lnTo>
                    <a:pt x="2745974" y="3052335"/>
                  </a:lnTo>
                  <a:lnTo>
                    <a:pt x="2710849" y="3080485"/>
                  </a:lnTo>
                  <a:lnTo>
                    <a:pt x="2674982" y="3107699"/>
                  </a:lnTo>
                  <a:lnTo>
                    <a:pt x="2638392" y="3133958"/>
                  </a:lnTo>
                  <a:lnTo>
                    <a:pt x="2601095" y="3159245"/>
                  </a:lnTo>
                  <a:lnTo>
                    <a:pt x="2563111" y="3183542"/>
                  </a:lnTo>
                  <a:lnTo>
                    <a:pt x="2524456" y="3206830"/>
                  </a:lnTo>
                  <a:lnTo>
                    <a:pt x="2485148" y="3229091"/>
                  </a:lnTo>
                  <a:lnTo>
                    <a:pt x="2445206" y="3250307"/>
                  </a:lnTo>
                  <a:lnTo>
                    <a:pt x="2404647" y="3270461"/>
                  </a:lnTo>
                  <a:lnTo>
                    <a:pt x="2363488" y="3289533"/>
                  </a:lnTo>
                  <a:lnTo>
                    <a:pt x="2321748" y="3307506"/>
                  </a:lnTo>
                  <a:lnTo>
                    <a:pt x="2279445" y="3324362"/>
                  </a:lnTo>
                  <a:lnTo>
                    <a:pt x="2236595" y="3340083"/>
                  </a:lnTo>
                  <a:lnTo>
                    <a:pt x="2193218" y="3354650"/>
                  </a:lnTo>
                  <a:lnTo>
                    <a:pt x="2149330" y="3368045"/>
                  </a:lnTo>
                  <a:lnTo>
                    <a:pt x="2104950" y="3380250"/>
                  </a:lnTo>
                  <a:lnTo>
                    <a:pt x="2060095" y="3391248"/>
                  </a:lnTo>
                  <a:lnTo>
                    <a:pt x="2014784" y="3401020"/>
                  </a:lnTo>
                  <a:lnTo>
                    <a:pt x="1969033" y="3409547"/>
                  </a:lnTo>
                  <a:lnTo>
                    <a:pt x="1922861" y="3416812"/>
                  </a:lnTo>
                  <a:lnTo>
                    <a:pt x="1876286" y="3422797"/>
                  </a:lnTo>
                  <a:lnTo>
                    <a:pt x="1829325" y="3427484"/>
                  </a:lnTo>
                  <a:lnTo>
                    <a:pt x="1781996" y="3430854"/>
                  </a:lnTo>
                  <a:lnTo>
                    <a:pt x="1734317" y="3432889"/>
                  </a:lnTo>
                  <a:lnTo>
                    <a:pt x="1686306" y="3433572"/>
                  </a:lnTo>
                  <a:lnTo>
                    <a:pt x="1638294" y="3432889"/>
                  </a:lnTo>
                  <a:lnTo>
                    <a:pt x="1590615" y="3430854"/>
                  </a:lnTo>
                  <a:lnTo>
                    <a:pt x="1543286" y="3427484"/>
                  </a:lnTo>
                  <a:lnTo>
                    <a:pt x="1496325" y="3422797"/>
                  </a:lnTo>
                  <a:lnTo>
                    <a:pt x="1449750" y="3416812"/>
                  </a:lnTo>
                  <a:lnTo>
                    <a:pt x="1403578" y="3409547"/>
                  </a:lnTo>
                  <a:lnTo>
                    <a:pt x="1357827" y="3401020"/>
                  </a:lnTo>
                  <a:lnTo>
                    <a:pt x="1312516" y="3391248"/>
                  </a:lnTo>
                  <a:lnTo>
                    <a:pt x="1267661" y="3380250"/>
                  </a:lnTo>
                  <a:lnTo>
                    <a:pt x="1223281" y="3368045"/>
                  </a:lnTo>
                  <a:lnTo>
                    <a:pt x="1179393" y="3354650"/>
                  </a:lnTo>
                  <a:lnTo>
                    <a:pt x="1136016" y="3340083"/>
                  </a:lnTo>
                  <a:lnTo>
                    <a:pt x="1093166" y="3324362"/>
                  </a:lnTo>
                  <a:lnTo>
                    <a:pt x="1050863" y="3307506"/>
                  </a:lnTo>
                  <a:lnTo>
                    <a:pt x="1009123" y="3289533"/>
                  </a:lnTo>
                  <a:lnTo>
                    <a:pt x="967964" y="3270461"/>
                  </a:lnTo>
                  <a:lnTo>
                    <a:pt x="927405" y="3250307"/>
                  </a:lnTo>
                  <a:lnTo>
                    <a:pt x="887463" y="3229091"/>
                  </a:lnTo>
                  <a:lnTo>
                    <a:pt x="848155" y="3206830"/>
                  </a:lnTo>
                  <a:lnTo>
                    <a:pt x="809500" y="3183542"/>
                  </a:lnTo>
                  <a:lnTo>
                    <a:pt x="771516" y="3159245"/>
                  </a:lnTo>
                  <a:lnTo>
                    <a:pt x="734219" y="3133958"/>
                  </a:lnTo>
                  <a:lnTo>
                    <a:pt x="697629" y="3107699"/>
                  </a:lnTo>
                  <a:lnTo>
                    <a:pt x="661762" y="3080485"/>
                  </a:lnTo>
                  <a:lnTo>
                    <a:pt x="626637" y="3052335"/>
                  </a:lnTo>
                  <a:lnTo>
                    <a:pt x="592272" y="3023268"/>
                  </a:lnTo>
                  <a:lnTo>
                    <a:pt x="558683" y="2993300"/>
                  </a:lnTo>
                  <a:lnTo>
                    <a:pt x="525890" y="2962450"/>
                  </a:lnTo>
                  <a:lnTo>
                    <a:pt x="493909" y="2930737"/>
                  </a:lnTo>
                  <a:lnTo>
                    <a:pt x="462759" y="2898178"/>
                  </a:lnTo>
                  <a:lnTo>
                    <a:pt x="432457" y="2864792"/>
                  </a:lnTo>
                  <a:lnTo>
                    <a:pt x="403021" y="2830597"/>
                  </a:lnTo>
                  <a:lnTo>
                    <a:pt x="374469" y="2795610"/>
                  </a:lnTo>
                  <a:lnTo>
                    <a:pt x="346819" y="2759850"/>
                  </a:lnTo>
                  <a:lnTo>
                    <a:pt x="320088" y="2723335"/>
                  </a:lnTo>
                  <a:lnTo>
                    <a:pt x="294295" y="2686084"/>
                  </a:lnTo>
                  <a:lnTo>
                    <a:pt x="269457" y="2648113"/>
                  </a:lnTo>
                  <a:lnTo>
                    <a:pt x="245592" y="2609442"/>
                  </a:lnTo>
                  <a:lnTo>
                    <a:pt x="222717" y="2570089"/>
                  </a:lnTo>
                  <a:lnTo>
                    <a:pt x="200851" y="2530071"/>
                  </a:lnTo>
                  <a:lnTo>
                    <a:pt x="180011" y="2489406"/>
                  </a:lnTo>
                  <a:lnTo>
                    <a:pt x="160215" y="2448114"/>
                  </a:lnTo>
                  <a:lnTo>
                    <a:pt x="141482" y="2406211"/>
                  </a:lnTo>
                  <a:lnTo>
                    <a:pt x="123827" y="2363717"/>
                  </a:lnTo>
                  <a:lnTo>
                    <a:pt x="107271" y="2320649"/>
                  </a:lnTo>
                  <a:lnTo>
                    <a:pt x="91829" y="2277025"/>
                  </a:lnTo>
                  <a:lnTo>
                    <a:pt x="77521" y="2232863"/>
                  </a:lnTo>
                  <a:lnTo>
                    <a:pt x="64363" y="2188182"/>
                  </a:lnTo>
                  <a:lnTo>
                    <a:pt x="52374" y="2142999"/>
                  </a:lnTo>
                  <a:lnTo>
                    <a:pt x="41572" y="2097334"/>
                  </a:lnTo>
                  <a:lnTo>
                    <a:pt x="31974" y="2051203"/>
                  </a:lnTo>
                  <a:lnTo>
                    <a:pt x="23598" y="2004625"/>
                  </a:lnTo>
                  <a:lnTo>
                    <a:pt x="16461" y="1957618"/>
                  </a:lnTo>
                  <a:lnTo>
                    <a:pt x="10582" y="1910201"/>
                  </a:lnTo>
                  <a:lnTo>
                    <a:pt x="5979" y="1862391"/>
                  </a:lnTo>
                  <a:lnTo>
                    <a:pt x="2669" y="1814206"/>
                  </a:lnTo>
                  <a:lnTo>
                    <a:pt x="670" y="1765665"/>
                  </a:lnTo>
                  <a:lnTo>
                    <a:pt x="0" y="1716786"/>
                  </a:lnTo>
                  <a:close/>
                </a:path>
              </a:pathLst>
            </a:custGeom>
            <a:ln w="38100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9483" y="3162300"/>
              <a:ext cx="1161288" cy="116128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54156" y="3476243"/>
            <a:ext cx="1024127" cy="102412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75052" y="3268980"/>
            <a:ext cx="1162811" cy="116281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75347" y="3409200"/>
            <a:ext cx="1091171" cy="109117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270568" y="4944574"/>
            <a:ext cx="20783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434343"/>
                </a:solidFill>
                <a:latin typeface="Century Gothic"/>
                <a:cs typeface="Century Gothic"/>
              </a:rPr>
              <a:t>Developed</a:t>
            </a:r>
            <a:r>
              <a:rPr sz="1600" b="1" spc="-7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434343"/>
                </a:solidFill>
                <a:latin typeface="Century Gothic"/>
                <a:cs typeface="Century Gothic"/>
              </a:rPr>
              <a:t>structural steel</a:t>
            </a:r>
            <a:endParaRPr sz="160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434343"/>
                </a:solidFill>
                <a:latin typeface="Century Gothic"/>
                <a:cs typeface="Century Gothic"/>
              </a:rPr>
              <a:t>market</a:t>
            </a:r>
            <a:r>
              <a:rPr sz="1600" b="1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434343"/>
                </a:solidFill>
                <a:latin typeface="Century Gothic"/>
                <a:cs typeface="Century Gothic"/>
              </a:rPr>
              <a:t>in</a:t>
            </a:r>
            <a:r>
              <a:rPr sz="1600" b="1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434343"/>
                </a:solidFill>
                <a:latin typeface="Century Gothic"/>
                <a:cs typeface="Century Gothic"/>
              </a:rPr>
              <a:t>India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34713" y="4947615"/>
            <a:ext cx="11734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434343"/>
                </a:solidFill>
                <a:latin typeface="Century Gothic"/>
                <a:cs typeface="Century Gothic"/>
              </a:rPr>
              <a:t>Technology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93028" y="4944574"/>
            <a:ext cx="19443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434343"/>
                </a:solidFill>
                <a:latin typeface="Century Gothic"/>
                <a:cs typeface="Century Gothic"/>
              </a:rPr>
              <a:t>Distribution</a:t>
            </a:r>
            <a:r>
              <a:rPr sz="1600" b="1" spc="-6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434343"/>
                </a:solidFill>
                <a:latin typeface="Century Gothic"/>
                <a:cs typeface="Century Gothic"/>
              </a:rPr>
              <a:t>network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864227" y="4944574"/>
            <a:ext cx="19837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434343"/>
                </a:solidFill>
                <a:latin typeface="Century Gothic"/>
                <a:cs typeface="Century Gothic"/>
              </a:rPr>
              <a:t>Innovative</a:t>
            </a:r>
            <a:r>
              <a:rPr sz="1600" b="1" spc="-6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434343"/>
                </a:solidFill>
                <a:latin typeface="Century Gothic"/>
                <a:cs typeface="Century Gothic"/>
              </a:rPr>
              <a:t>products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15000" y="6699508"/>
            <a:ext cx="3613785" cy="2025650"/>
          </a:xfrm>
          <a:custGeom>
            <a:avLst/>
            <a:gdLst/>
            <a:ahLst/>
            <a:cxnLst/>
            <a:rect l="l" t="t" r="r" b="b"/>
            <a:pathLst>
              <a:path w="3613784" h="2025650">
                <a:moveTo>
                  <a:pt x="3275838" y="0"/>
                </a:moveTo>
                <a:lnTo>
                  <a:pt x="337566" y="0"/>
                </a:lnTo>
                <a:lnTo>
                  <a:pt x="291759" y="3081"/>
                </a:lnTo>
                <a:lnTo>
                  <a:pt x="247826" y="12057"/>
                </a:lnTo>
                <a:lnTo>
                  <a:pt x="206168" y="26527"/>
                </a:lnTo>
                <a:lnTo>
                  <a:pt x="167188" y="46086"/>
                </a:lnTo>
                <a:lnTo>
                  <a:pt x="131288" y="70335"/>
                </a:lnTo>
                <a:lnTo>
                  <a:pt x="98869" y="98869"/>
                </a:lnTo>
                <a:lnTo>
                  <a:pt x="70335" y="131288"/>
                </a:lnTo>
                <a:lnTo>
                  <a:pt x="46086" y="167188"/>
                </a:lnTo>
                <a:lnTo>
                  <a:pt x="26527" y="206168"/>
                </a:lnTo>
                <a:lnTo>
                  <a:pt x="12057" y="247826"/>
                </a:lnTo>
                <a:lnTo>
                  <a:pt x="3081" y="291759"/>
                </a:lnTo>
                <a:lnTo>
                  <a:pt x="0" y="337566"/>
                </a:lnTo>
                <a:lnTo>
                  <a:pt x="0" y="1687817"/>
                </a:lnTo>
                <a:lnTo>
                  <a:pt x="3081" y="1733623"/>
                </a:lnTo>
                <a:lnTo>
                  <a:pt x="12057" y="1777557"/>
                </a:lnTo>
                <a:lnTo>
                  <a:pt x="26527" y="1819216"/>
                </a:lnTo>
                <a:lnTo>
                  <a:pt x="46086" y="1858198"/>
                </a:lnTo>
                <a:lnTo>
                  <a:pt x="70335" y="1894100"/>
                </a:lnTo>
                <a:lnTo>
                  <a:pt x="98869" y="1926520"/>
                </a:lnTo>
                <a:lnTo>
                  <a:pt x="131288" y="1955056"/>
                </a:lnTo>
                <a:lnTo>
                  <a:pt x="167188" y="1979305"/>
                </a:lnTo>
                <a:lnTo>
                  <a:pt x="206168" y="1998866"/>
                </a:lnTo>
                <a:lnTo>
                  <a:pt x="247826" y="2013337"/>
                </a:lnTo>
                <a:lnTo>
                  <a:pt x="291759" y="2022314"/>
                </a:lnTo>
                <a:lnTo>
                  <a:pt x="337566" y="2025396"/>
                </a:lnTo>
                <a:lnTo>
                  <a:pt x="3275838" y="2025396"/>
                </a:lnTo>
                <a:lnTo>
                  <a:pt x="3321644" y="2022314"/>
                </a:lnTo>
                <a:lnTo>
                  <a:pt x="3365577" y="2013337"/>
                </a:lnTo>
                <a:lnTo>
                  <a:pt x="3407235" y="1998866"/>
                </a:lnTo>
                <a:lnTo>
                  <a:pt x="3446215" y="1979305"/>
                </a:lnTo>
                <a:lnTo>
                  <a:pt x="3482115" y="1955056"/>
                </a:lnTo>
                <a:lnTo>
                  <a:pt x="3514534" y="1926520"/>
                </a:lnTo>
                <a:lnTo>
                  <a:pt x="3543068" y="1894100"/>
                </a:lnTo>
                <a:lnTo>
                  <a:pt x="3567317" y="1858198"/>
                </a:lnTo>
                <a:lnTo>
                  <a:pt x="3586876" y="1819216"/>
                </a:lnTo>
                <a:lnTo>
                  <a:pt x="3601346" y="1777557"/>
                </a:lnTo>
                <a:lnTo>
                  <a:pt x="3610322" y="1733623"/>
                </a:lnTo>
                <a:lnTo>
                  <a:pt x="3613404" y="1687817"/>
                </a:lnTo>
                <a:lnTo>
                  <a:pt x="3613404" y="337566"/>
                </a:lnTo>
                <a:lnTo>
                  <a:pt x="3610322" y="291759"/>
                </a:lnTo>
                <a:lnTo>
                  <a:pt x="3601346" y="247826"/>
                </a:lnTo>
                <a:lnTo>
                  <a:pt x="3586876" y="206168"/>
                </a:lnTo>
                <a:lnTo>
                  <a:pt x="3567317" y="167188"/>
                </a:lnTo>
                <a:lnTo>
                  <a:pt x="3543068" y="131288"/>
                </a:lnTo>
                <a:lnTo>
                  <a:pt x="3514534" y="98869"/>
                </a:lnTo>
                <a:lnTo>
                  <a:pt x="3482115" y="70335"/>
                </a:lnTo>
                <a:lnTo>
                  <a:pt x="3446215" y="46086"/>
                </a:lnTo>
                <a:lnTo>
                  <a:pt x="3407235" y="26527"/>
                </a:lnTo>
                <a:lnTo>
                  <a:pt x="3365577" y="12057"/>
                </a:lnTo>
                <a:lnTo>
                  <a:pt x="3321644" y="3081"/>
                </a:lnTo>
                <a:lnTo>
                  <a:pt x="3275838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04188" y="6699508"/>
            <a:ext cx="3613785" cy="2025650"/>
          </a:xfrm>
          <a:custGeom>
            <a:avLst/>
            <a:gdLst/>
            <a:ahLst/>
            <a:cxnLst/>
            <a:rect l="l" t="t" r="r" b="b"/>
            <a:pathLst>
              <a:path w="3613785" h="2025650">
                <a:moveTo>
                  <a:pt x="3275838" y="0"/>
                </a:moveTo>
                <a:lnTo>
                  <a:pt x="337566" y="0"/>
                </a:lnTo>
                <a:lnTo>
                  <a:pt x="291759" y="3081"/>
                </a:lnTo>
                <a:lnTo>
                  <a:pt x="247826" y="12057"/>
                </a:lnTo>
                <a:lnTo>
                  <a:pt x="206168" y="26527"/>
                </a:lnTo>
                <a:lnTo>
                  <a:pt x="167188" y="46086"/>
                </a:lnTo>
                <a:lnTo>
                  <a:pt x="131288" y="70335"/>
                </a:lnTo>
                <a:lnTo>
                  <a:pt x="98869" y="98869"/>
                </a:lnTo>
                <a:lnTo>
                  <a:pt x="70335" y="131288"/>
                </a:lnTo>
                <a:lnTo>
                  <a:pt x="46086" y="167188"/>
                </a:lnTo>
                <a:lnTo>
                  <a:pt x="26527" y="206168"/>
                </a:lnTo>
                <a:lnTo>
                  <a:pt x="12057" y="247826"/>
                </a:lnTo>
                <a:lnTo>
                  <a:pt x="3081" y="291759"/>
                </a:lnTo>
                <a:lnTo>
                  <a:pt x="0" y="337566"/>
                </a:lnTo>
                <a:lnTo>
                  <a:pt x="0" y="1687817"/>
                </a:lnTo>
                <a:lnTo>
                  <a:pt x="3081" y="1733623"/>
                </a:lnTo>
                <a:lnTo>
                  <a:pt x="12057" y="1777557"/>
                </a:lnTo>
                <a:lnTo>
                  <a:pt x="26527" y="1819216"/>
                </a:lnTo>
                <a:lnTo>
                  <a:pt x="46086" y="1858198"/>
                </a:lnTo>
                <a:lnTo>
                  <a:pt x="70335" y="1894100"/>
                </a:lnTo>
                <a:lnTo>
                  <a:pt x="98869" y="1926520"/>
                </a:lnTo>
                <a:lnTo>
                  <a:pt x="131288" y="1955056"/>
                </a:lnTo>
                <a:lnTo>
                  <a:pt x="167188" y="1979305"/>
                </a:lnTo>
                <a:lnTo>
                  <a:pt x="206168" y="1998866"/>
                </a:lnTo>
                <a:lnTo>
                  <a:pt x="247826" y="2013337"/>
                </a:lnTo>
                <a:lnTo>
                  <a:pt x="291759" y="2022314"/>
                </a:lnTo>
                <a:lnTo>
                  <a:pt x="337566" y="2025396"/>
                </a:lnTo>
                <a:lnTo>
                  <a:pt x="3275838" y="2025396"/>
                </a:lnTo>
                <a:lnTo>
                  <a:pt x="3321644" y="2022314"/>
                </a:lnTo>
                <a:lnTo>
                  <a:pt x="3365577" y="2013337"/>
                </a:lnTo>
                <a:lnTo>
                  <a:pt x="3407235" y="1998866"/>
                </a:lnTo>
                <a:lnTo>
                  <a:pt x="3446215" y="1979305"/>
                </a:lnTo>
                <a:lnTo>
                  <a:pt x="3482115" y="1955056"/>
                </a:lnTo>
                <a:lnTo>
                  <a:pt x="3514534" y="1926520"/>
                </a:lnTo>
                <a:lnTo>
                  <a:pt x="3543068" y="1894100"/>
                </a:lnTo>
                <a:lnTo>
                  <a:pt x="3567317" y="1858198"/>
                </a:lnTo>
                <a:lnTo>
                  <a:pt x="3586876" y="1819216"/>
                </a:lnTo>
                <a:lnTo>
                  <a:pt x="3601346" y="1777557"/>
                </a:lnTo>
                <a:lnTo>
                  <a:pt x="3610322" y="1733623"/>
                </a:lnTo>
                <a:lnTo>
                  <a:pt x="3613404" y="1687817"/>
                </a:lnTo>
                <a:lnTo>
                  <a:pt x="3613404" y="337566"/>
                </a:lnTo>
                <a:lnTo>
                  <a:pt x="3610322" y="291759"/>
                </a:lnTo>
                <a:lnTo>
                  <a:pt x="3601346" y="247826"/>
                </a:lnTo>
                <a:lnTo>
                  <a:pt x="3586876" y="206168"/>
                </a:lnTo>
                <a:lnTo>
                  <a:pt x="3567317" y="167188"/>
                </a:lnTo>
                <a:lnTo>
                  <a:pt x="3543068" y="131288"/>
                </a:lnTo>
                <a:lnTo>
                  <a:pt x="3514534" y="98869"/>
                </a:lnTo>
                <a:lnTo>
                  <a:pt x="3482115" y="70335"/>
                </a:lnTo>
                <a:lnTo>
                  <a:pt x="3446215" y="46086"/>
                </a:lnTo>
                <a:lnTo>
                  <a:pt x="3407235" y="26527"/>
                </a:lnTo>
                <a:lnTo>
                  <a:pt x="3365577" y="12057"/>
                </a:lnTo>
                <a:lnTo>
                  <a:pt x="3321644" y="3081"/>
                </a:lnTo>
                <a:lnTo>
                  <a:pt x="3275838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266091" y="7222876"/>
            <a:ext cx="20872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First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Mover 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advantage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06427" y="7680076"/>
            <a:ext cx="2807970" cy="709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99700"/>
              </a:lnSpc>
              <a:spcBef>
                <a:spcPts val="105"/>
              </a:spcBef>
            </a:pP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No.1</a:t>
            </a:r>
            <a:r>
              <a:rPr sz="15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Leader;</a:t>
            </a:r>
            <a:r>
              <a:rPr sz="15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Focused</a:t>
            </a:r>
            <a:r>
              <a:rPr sz="15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sz="15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steel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strength and</a:t>
            </a:r>
            <a:r>
              <a:rPr sz="15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building</a:t>
            </a:r>
            <a:r>
              <a:rPr sz="15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material applications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858756" y="6699508"/>
            <a:ext cx="3613785" cy="2025650"/>
          </a:xfrm>
          <a:custGeom>
            <a:avLst/>
            <a:gdLst/>
            <a:ahLst/>
            <a:cxnLst/>
            <a:rect l="l" t="t" r="r" b="b"/>
            <a:pathLst>
              <a:path w="3613784" h="2025650">
                <a:moveTo>
                  <a:pt x="3275838" y="0"/>
                </a:moveTo>
                <a:lnTo>
                  <a:pt x="337566" y="0"/>
                </a:lnTo>
                <a:lnTo>
                  <a:pt x="291759" y="3081"/>
                </a:lnTo>
                <a:lnTo>
                  <a:pt x="247826" y="12057"/>
                </a:lnTo>
                <a:lnTo>
                  <a:pt x="206168" y="26527"/>
                </a:lnTo>
                <a:lnTo>
                  <a:pt x="167188" y="46086"/>
                </a:lnTo>
                <a:lnTo>
                  <a:pt x="131288" y="70335"/>
                </a:lnTo>
                <a:lnTo>
                  <a:pt x="98869" y="98869"/>
                </a:lnTo>
                <a:lnTo>
                  <a:pt x="70335" y="131288"/>
                </a:lnTo>
                <a:lnTo>
                  <a:pt x="46086" y="167188"/>
                </a:lnTo>
                <a:lnTo>
                  <a:pt x="26527" y="206168"/>
                </a:lnTo>
                <a:lnTo>
                  <a:pt x="12057" y="247826"/>
                </a:lnTo>
                <a:lnTo>
                  <a:pt x="3081" y="291759"/>
                </a:lnTo>
                <a:lnTo>
                  <a:pt x="0" y="337566"/>
                </a:lnTo>
                <a:lnTo>
                  <a:pt x="0" y="1687817"/>
                </a:lnTo>
                <a:lnTo>
                  <a:pt x="3081" y="1733623"/>
                </a:lnTo>
                <a:lnTo>
                  <a:pt x="12057" y="1777557"/>
                </a:lnTo>
                <a:lnTo>
                  <a:pt x="26527" y="1819216"/>
                </a:lnTo>
                <a:lnTo>
                  <a:pt x="46086" y="1858198"/>
                </a:lnTo>
                <a:lnTo>
                  <a:pt x="70335" y="1894100"/>
                </a:lnTo>
                <a:lnTo>
                  <a:pt x="98869" y="1926520"/>
                </a:lnTo>
                <a:lnTo>
                  <a:pt x="131288" y="1955056"/>
                </a:lnTo>
                <a:lnTo>
                  <a:pt x="167188" y="1979305"/>
                </a:lnTo>
                <a:lnTo>
                  <a:pt x="206168" y="1998866"/>
                </a:lnTo>
                <a:lnTo>
                  <a:pt x="247826" y="2013337"/>
                </a:lnTo>
                <a:lnTo>
                  <a:pt x="291759" y="2022314"/>
                </a:lnTo>
                <a:lnTo>
                  <a:pt x="337566" y="2025396"/>
                </a:lnTo>
                <a:lnTo>
                  <a:pt x="3275838" y="2025396"/>
                </a:lnTo>
                <a:lnTo>
                  <a:pt x="3321644" y="2022314"/>
                </a:lnTo>
                <a:lnTo>
                  <a:pt x="3365577" y="2013337"/>
                </a:lnTo>
                <a:lnTo>
                  <a:pt x="3407235" y="1998866"/>
                </a:lnTo>
                <a:lnTo>
                  <a:pt x="3446215" y="1979305"/>
                </a:lnTo>
                <a:lnTo>
                  <a:pt x="3482115" y="1955056"/>
                </a:lnTo>
                <a:lnTo>
                  <a:pt x="3514534" y="1926520"/>
                </a:lnTo>
                <a:lnTo>
                  <a:pt x="3543068" y="1894100"/>
                </a:lnTo>
                <a:lnTo>
                  <a:pt x="3567317" y="1858198"/>
                </a:lnTo>
                <a:lnTo>
                  <a:pt x="3586876" y="1819216"/>
                </a:lnTo>
                <a:lnTo>
                  <a:pt x="3601346" y="1777557"/>
                </a:lnTo>
                <a:lnTo>
                  <a:pt x="3610322" y="1733623"/>
                </a:lnTo>
                <a:lnTo>
                  <a:pt x="3613404" y="1687817"/>
                </a:lnTo>
                <a:lnTo>
                  <a:pt x="3613404" y="337566"/>
                </a:lnTo>
                <a:lnTo>
                  <a:pt x="3610322" y="291759"/>
                </a:lnTo>
                <a:lnTo>
                  <a:pt x="3601346" y="247826"/>
                </a:lnTo>
                <a:lnTo>
                  <a:pt x="3586876" y="206168"/>
                </a:lnTo>
                <a:lnTo>
                  <a:pt x="3567317" y="167188"/>
                </a:lnTo>
                <a:lnTo>
                  <a:pt x="3543068" y="131288"/>
                </a:lnTo>
                <a:lnTo>
                  <a:pt x="3514534" y="98869"/>
                </a:lnTo>
                <a:lnTo>
                  <a:pt x="3482115" y="70335"/>
                </a:lnTo>
                <a:lnTo>
                  <a:pt x="3446215" y="46086"/>
                </a:lnTo>
                <a:lnTo>
                  <a:pt x="3407235" y="26527"/>
                </a:lnTo>
                <a:lnTo>
                  <a:pt x="3365577" y="12057"/>
                </a:lnTo>
                <a:lnTo>
                  <a:pt x="3321644" y="3081"/>
                </a:lnTo>
                <a:lnTo>
                  <a:pt x="3275838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952596" y="7222876"/>
            <a:ext cx="31375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Direct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Forming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Technology</a:t>
            </a:r>
            <a:r>
              <a:rPr sz="15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for </a:t>
            </a:r>
            <a:r>
              <a:rPr sz="1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big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structural</a:t>
            </a:r>
            <a:r>
              <a:rPr sz="1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endParaRPr sz="1500">
              <a:latin typeface="Century Gothic"/>
              <a:cs typeface="Century Gothic"/>
            </a:endParaRPr>
          </a:p>
          <a:p>
            <a:pPr marL="224154" marR="163830" algn="ctr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In-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line</a:t>
            </a:r>
            <a:r>
              <a:rPr sz="15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Galvanizing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15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replace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traditional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11070" y="7222876"/>
            <a:ext cx="2308860" cy="4813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620395" marR="5080" indent="-608330">
              <a:lnSpc>
                <a:spcPts val="1789"/>
              </a:lnSpc>
              <a:spcBef>
                <a:spcPts val="165"/>
              </a:spcBef>
            </a:pP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B2C channel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15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last</a:t>
            </a:r>
            <a:r>
              <a:rPr sz="15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mile 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penetration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4049756" y="6647693"/>
            <a:ext cx="3613785" cy="2025650"/>
          </a:xfrm>
          <a:custGeom>
            <a:avLst/>
            <a:gdLst/>
            <a:ahLst/>
            <a:cxnLst/>
            <a:rect l="l" t="t" r="r" b="b"/>
            <a:pathLst>
              <a:path w="3613784" h="2025650">
                <a:moveTo>
                  <a:pt x="3275838" y="0"/>
                </a:moveTo>
                <a:lnTo>
                  <a:pt x="337566" y="0"/>
                </a:lnTo>
                <a:lnTo>
                  <a:pt x="291759" y="3081"/>
                </a:lnTo>
                <a:lnTo>
                  <a:pt x="247826" y="12057"/>
                </a:lnTo>
                <a:lnTo>
                  <a:pt x="206168" y="26527"/>
                </a:lnTo>
                <a:lnTo>
                  <a:pt x="167188" y="46086"/>
                </a:lnTo>
                <a:lnTo>
                  <a:pt x="131288" y="70335"/>
                </a:lnTo>
                <a:lnTo>
                  <a:pt x="98869" y="98869"/>
                </a:lnTo>
                <a:lnTo>
                  <a:pt x="70335" y="131288"/>
                </a:lnTo>
                <a:lnTo>
                  <a:pt x="46086" y="167188"/>
                </a:lnTo>
                <a:lnTo>
                  <a:pt x="26527" y="206168"/>
                </a:lnTo>
                <a:lnTo>
                  <a:pt x="12057" y="247826"/>
                </a:lnTo>
                <a:lnTo>
                  <a:pt x="3081" y="291759"/>
                </a:lnTo>
                <a:lnTo>
                  <a:pt x="0" y="337566"/>
                </a:lnTo>
                <a:lnTo>
                  <a:pt x="0" y="1687817"/>
                </a:lnTo>
                <a:lnTo>
                  <a:pt x="3081" y="1733623"/>
                </a:lnTo>
                <a:lnTo>
                  <a:pt x="12057" y="1777557"/>
                </a:lnTo>
                <a:lnTo>
                  <a:pt x="26527" y="1819216"/>
                </a:lnTo>
                <a:lnTo>
                  <a:pt x="46086" y="1858198"/>
                </a:lnTo>
                <a:lnTo>
                  <a:pt x="70335" y="1894100"/>
                </a:lnTo>
                <a:lnTo>
                  <a:pt x="98869" y="1926520"/>
                </a:lnTo>
                <a:lnTo>
                  <a:pt x="131288" y="1955056"/>
                </a:lnTo>
                <a:lnTo>
                  <a:pt x="167188" y="1979305"/>
                </a:lnTo>
                <a:lnTo>
                  <a:pt x="206168" y="1998866"/>
                </a:lnTo>
                <a:lnTo>
                  <a:pt x="247826" y="2013337"/>
                </a:lnTo>
                <a:lnTo>
                  <a:pt x="291759" y="2022314"/>
                </a:lnTo>
                <a:lnTo>
                  <a:pt x="337566" y="2025396"/>
                </a:lnTo>
                <a:lnTo>
                  <a:pt x="3275838" y="2025396"/>
                </a:lnTo>
                <a:lnTo>
                  <a:pt x="3321644" y="2022314"/>
                </a:lnTo>
                <a:lnTo>
                  <a:pt x="3365577" y="2013337"/>
                </a:lnTo>
                <a:lnTo>
                  <a:pt x="3407235" y="1998866"/>
                </a:lnTo>
                <a:lnTo>
                  <a:pt x="3446215" y="1979305"/>
                </a:lnTo>
                <a:lnTo>
                  <a:pt x="3482115" y="1955056"/>
                </a:lnTo>
                <a:lnTo>
                  <a:pt x="3514534" y="1926520"/>
                </a:lnTo>
                <a:lnTo>
                  <a:pt x="3543068" y="1894100"/>
                </a:lnTo>
                <a:lnTo>
                  <a:pt x="3567317" y="1858198"/>
                </a:lnTo>
                <a:lnTo>
                  <a:pt x="3586876" y="1819216"/>
                </a:lnTo>
                <a:lnTo>
                  <a:pt x="3601346" y="1777557"/>
                </a:lnTo>
                <a:lnTo>
                  <a:pt x="3610322" y="1733623"/>
                </a:lnTo>
                <a:lnTo>
                  <a:pt x="3613404" y="1687817"/>
                </a:lnTo>
                <a:lnTo>
                  <a:pt x="3613404" y="337566"/>
                </a:lnTo>
                <a:lnTo>
                  <a:pt x="3610322" y="291759"/>
                </a:lnTo>
                <a:lnTo>
                  <a:pt x="3601346" y="247826"/>
                </a:lnTo>
                <a:lnTo>
                  <a:pt x="3586876" y="206168"/>
                </a:lnTo>
                <a:lnTo>
                  <a:pt x="3567317" y="167188"/>
                </a:lnTo>
                <a:lnTo>
                  <a:pt x="3543068" y="131288"/>
                </a:lnTo>
                <a:lnTo>
                  <a:pt x="3514534" y="98869"/>
                </a:lnTo>
                <a:lnTo>
                  <a:pt x="3482115" y="70335"/>
                </a:lnTo>
                <a:lnTo>
                  <a:pt x="3446215" y="46086"/>
                </a:lnTo>
                <a:lnTo>
                  <a:pt x="3407235" y="26527"/>
                </a:lnTo>
                <a:lnTo>
                  <a:pt x="3365577" y="12057"/>
                </a:lnTo>
                <a:lnTo>
                  <a:pt x="3321644" y="3081"/>
                </a:lnTo>
                <a:lnTo>
                  <a:pt x="3275838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4631973" y="7222876"/>
            <a:ext cx="24498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Ground</a:t>
            </a:r>
            <a:r>
              <a:rPr sz="15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breaking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solutions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60345" y="7680076"/>
            <a:ext cx="25927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685" marR="5080" indent="-38862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Roofing</a:t>
            </a:r>
            <a:r>
              <a:rPr sz="15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solutions</a:t>
            </a:r>
            <a:r>
              <a:rPr sz="15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coastal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market,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entury Gothic"/>
                <a:cs typeface="Century Gothic"/>
              </a:rPr>
              <a:t>door</a:t>
            </a:r>
            <a:r>
              <a:rPr sz="1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frame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Unique</a:t>
            </a:r>
            <a:r>
              <a:rPr sz="7200" spc="-45" dirty="0"/>
              <a:t> </a:t>
            </a:r>
            <a:r>
              <a:rPr sz="7200" spc="-10" dirty="0"/>
              <a:t>Capabilities</a:t>
            </a:r>
            <a:endParaRPr sz="7200" dirty="0"/>
          </a:p>
        </p:txBody>
      </p:sp>
      <p:sp>
        <p:nvSpPr>
          <p:cNvPr id="27" name="object 27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9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15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7500" y="3359911"/>
            <a:ext cx="10045700" cy="238823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800"/>
              </a:spcBef>
            </a:pPr>
            <a:r>
              <a:rPr sz="8000" b="1" dirty="0">
                <a:solidFill>
                  <a:srgbClr val="0066CC"/>
                </a:solidFill>
                <a:latin typeface="Century Gothic"/>
                <a:cs typeface="Century Gothic"/>
              </a:rPr>
              <a:t>STRUCTURAL</a:t>
            </a:r>
            <a:r>
              <a:rPr sz="8000" b="1" spc="-5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8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STEEL </a:t>
            </a:r>
            <a:r>
              <a:rPr sz="8000" b="1" dirty="0">
                <a:solidFill>
                  <a:srgbClr val="0066CC"/>
                </a:solidFill>
                <a:latin typeface="Century Gothic"/>
                <a:cs typeface="Century Gothic"/>
              </a:rPr>
              <a:t>TUBES</a:t>
            </a:r>
            <a:r>
              <a:rPr sz="8000" b="1" spc="-2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8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APPLICATIONS</a:t>
            </a:r>
            <a:endParaRPr sz="8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16383" y="0"/>
            <a:ext cx="5500115" cy="10286999"/>
          </a:xfrm>
          <a:prstGeom prst="rect">
            <a:avLst/>
          </a:prstGeom>
        </p:spPr>
      </p:pic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16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9616" y="1929396"/>
            <a:ext cx="15893783" cy="803057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Structural</a:t>
            </a:r>
            <a:r>
              <a:rPr sz="7200" spc="-40" dirty="0"/>
              <a:t> </a:t>
            </a:r>
            <a:r>
              <a:rPr sz="7200" dirty="0"/>
              <a:t>Steel</a:t>
            </a:r>
            <a:r>
              <a:rPr sz="7200" spc="-15" dirty="0"/>
              <a:t> </a:t>
            </a:r>
            <a:r>
              <a:rPr sz="7200" spc="-10" dirty="0"/>
              <a:t>Applications</a:t>
            </a:r>
            <a:endParaRPr sz="7200" dirty="0"/>
          </a:p>
        </p:txBody>
      </p:sp>
      <p:sp>
        <p:nvSpPr>
          <p:cNvPr id="5" name="object 5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17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9616" y="1714500"/>
            <a:ext cx="16136099" cy="804121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Structural</a:t>
            </a:r>
            <a:r>
              <a:rPr sz="7200" spc="-40" dirty="0"/>
              <a:t> </a:t>
            </a:r>
            <a:r>
              <a:rPr sz="7200" dirty="0"/>
              <a:t>Steel</a:t>
            </a:r>
            <a:r>
              <a:rPr sz="7200" spc="-15" dirty="0"/>
              <a:t> </a:t>
            </a:r>
            <a:r>
              <a:rPr sz="7200" spc="-10" dirty="0"/>
              <a:t>Applications</a:t>
            </a:r>
            <a:endParaRPr sz="7200" dirty="0"/>
          </a:p>
        </p:txBody>
      </p:sp>
      <p:sp>
        <p:nvSpPr>
          <p:cNvPr id="5" name="object 5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18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7501" y="3367532"/>
            <a:ext cx="4733290" cy="23812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745"/>
              </a:spcBef>
            </a:pPr>
            <a:r>
              <a:rPr sz="795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BUSINESS STRATEGY</a:t>
            </a:r>
            <a:endParaRPr sz="795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39301" y="1117091"/>
            <a:ext cx="3754120" cy="3801110"/>
          </a:xfrm>
          <a:custGeom>
            <a:avLst/>
            <a:gdLst/>
            <a:ahLst/>
            <a:cxnLst/>
            <a:rect l="l" t="t" r="r" b="b"/>
            <a:pathLst>
              <a:path w="3754119" h="3801110">
                <a:moveTo>
                  <a:pt x="3753611" y="0"/>
                </a:moveTo>
                <a:lnTo>
                  <a:pt x="3705064" y="3583"/>
                </a:lnTo>
                <a:lnTo>
                  <a:pt x="3656677" y="7738"/>
                </a:lnTo>
                <a:lnTo>
                  <a:pt x="3608454" y="12459"/>
                </a:lnTo>
                <a:lnTo>
                  <a:pt x="3560399" y="17744"/>
                </a:lnTo>
                <a:lnTo>
                  <a:pt x="3512515" y="23588"/>
                </a:lnTo>
                <a:lnTo>
                  <a:pt x="3464806" y="29990"/>
                </a:lnTo>
                <a:lnTo>
                  <a:pt x="3417274" y="36946"/>
                </a:lnTo>
                <a:lnTo>
                  <a:pt x="3369924" y="44451"/>
                </a:lnTo>
                <a:lnTo>
                  <a:pt x="3322757" y="52504"/>
                </a:lnTo>
                <a:lnTo>
                  <a:pt x="3275779" y="61099"/>
                </a:lnTo>
                <a:lnTo>
                  <a:pt x="3228992" y="70235"/>
                </a:lnTo>
                <a:lnTo>
                  <a:pt x="3182399" y="79908"/>
                </a:lnTo>
                <a:lnTo>
                  <a:pt x="3136005" y="90114"/>
                </a:lnTo>
                <a:lnTo>
                  <a:pt x="3089811" y="100850"/>
                </a:lnTo>
                <a:lnTo>
                  <a:pt x="3043822" y="112112"/>
                </a:lnTo>
                <a:lnTo>
                  <a:pt x="2998041" y="123898"/>
                </a:lnTo>
                <a:lnTo>
                  <a:pt x="2952472" y="136204"/>
                </a:lnTo>
                <a:lnTo>
                  <a:pt x="2907117" y="149026"/>
                </a:lnTo>
                <a:lnTo>
                  <a:pt x="2861980" y="162362"/>
                </a:lnTo>
                <a:lnTo>
                  <a:pt x="2817065" y="176207"/>
                </a:lnTo>
                <a:lnTo>
                  <a:pt x="2772375" y="190559"/>
                </a:lnTo>
                <a:lnTo>
                  <a:pt x="2727912" y="205415"/>
                </a:lnTo>
                <a:lnTo>
                  <a:pt x="2683681" y="220769"/>
                </a:lnTo>
                <a:lnTo>
                  <a:pt x="2639685" y="236621"/>
                </a:lnTo>
                <a:lnTo>
                  <a:pt x="2595927" y="252965"/>
                </a:lnTo>
                <a:lnTo>
                  <a:pt x="2552411" y="269799"/>
                </a:lnTo>
                <a:lnTo>
                  <a:pt x="2509140" y="287120"/>
                </a:lnTo>
                <a:lnTo>
                  <a:pt x="2466117" y="304923"/>
                </a:lnTo>
                <a:lnTo>
                  <a:pt x="2423346" y="323206"/>
                </a:lnTo>
                <a:lnTo>
                  <a:pt x="2380829" y="341966"/>
                </a:lnTo>
                <a:lnTo>
                  <a:pt x="2338571" y="361198"/>
                </a:lnTo>
                <a:lnTo>
                  <a:pt x="2296575" y="380900"/>
                </a:lnTo>
                <a:lnTo>
                  <a:pt x="2254844" y="401068"/>
                </a:lnTo>
                <a:lnTo>
                  <a:pt x="2213381" y="421699"/>
                </a:lnTo>
                <a:lnTo>
                  <a:pt x="2172191" y="442790"/>
                </a:lnTo>
                <a:lnTo>
                  <a:pt x="2131275" y="464336"/>
                </a:lnTo>
                <a:lnTo>
                  <a:pt x="2090638" y="486336"/>
                </a:lnTo>
                <a:lnTo>
                  <a:pt x="2050283" y="508784"/>
                </a:lnTo>
                <a:lnTo>
                  <a:pt x="2010213" y="531679"/>
                </a:lnTo>
                <a:lnTo>
                  <a:pt x="1970431" y="555017"/>
                </a:lnTo>
                <a:lnTo>
                  <a:pt x="1930942" y="578794"/>
                </a:lnTo>
                <a:lnTo>
                  <a:pt x="1891748" y="603006"/>
                </a:lnTo>
                <a:lnTo>
                  <a:pt x="1852852" y="627652"/>
                </a:lnTo>
                <a:lnTo>
                  <a:pt x="1814259" y="652727"/>
                </a:lnTo>
                <a:lnTo>
                  <a:pt x="1775971" y="678227"/>
                </a:lnTo>
                <a:lnTo>
                  <a:pt x="1737992" y="704151"/>
                </a:lnTo>
                <a:lnTo>
                  <a:pt x="1700325" y="730493"/>
                </a:lnTo>
                <a:lnTo>
                  <a:pt x="1662973" y="757251"/>
                </a:lnTo>
                <a:lnTo>
                  <a:pt x="1625941" y="784422"/>
                </a:lnTo>
                <a:lnTo>
                  <a:pt x="1589230" y="812002"/>
                </a:lnTo>
                <a:lnTo>
                  <a:pt x="1552845" y="839988"/>
                </a:lnTo>
                <a:lnTo>
                  <a:pt x="1516790" y="868376"/>
                </a:lnTo>
                <a:lnTo>
                  <a:pt x="1481066" y="897163"/>
                </a:lnTo>
                <a:lnTo>
                  <a:pt x="1445678" y="926345"/>
                </a:lnTo>
                <a:lnTo>
                  <a:pt x="1410629" y="955921"/>
                </a:lnTo>
                <a:lnTo>
                  <a:pt x="1375922" y="985885"/>
                </a:lnTo>
                <a:lnTo>
                  <a:pt x="1341561" y="1016234"/>
                </a:lnTo>
                <a:lnTo>
                  <a:pt x="1307549" y="1046966"/>
                </a:lnTo>
                <a:lnTo>
                  <a:pt x="1273890" y="1078077"/>
                </a:lnTo>
                <a:lnTo>
                  <a:pt x="1240586" y="1109564"/>
                </a:lnTo>
                <a:lnTo>
                  <a:pt x="1207642" y="1141422"/>
                </a:lnTo>
                <a:lnTo>
                  <a:pt x="1175060" y="1173650"/>
                </a:lnTo>
                <a:lnTo>
                  <a:pt x="1142844" y="1206243"/>
                </a:lnTo>
                <a:lnTo>
                  <a:pt x="1110997" y="1239198"/>
                </a:lnTo>
                <a:lnTo>
                  <a:pt x="1079523" y="1272511"/>
                </a:lnTo>
                <a:lnTo>
                  <a:pt x="1048425" y="1306180"/>
                </a:lnTo>
                <a:lnTo>
                  <a:pt x="1017706" y="1340202"/>
                </a:lnTo>
                <a:lnTo>
                  <a:pt x="987370" y="1374571"/>
                </a:lnTo>
                <a:lnTo>
                  <a:pt x="957420" y="1409287"/>
                </a:lnTo>
                <a:lnTo>
                  <a:pt x="927859" y="1444344"/>
                </a:lnTo>
                <a:lnTo>
                  <a:pt x="898691" y="1479740"/>
                </a:lnTo>
                <a:lnTo>
                  <a:pt x="869919" y="1515471"/>
                </a:lnTo>
                <a:lnTo>
                  <a:pt x="841547" y="1551533"/>
                </a:lnTo>
                <a:lnTo>
                  <a:pt x="813577" y="1587925"/>
                </a:lnTo>
                <a:lnTo>
                  <a:pt x="786014" y="1624641"/>
                </a:lnTo>
                <a:lnTo>
                  <a:pt x="758860" y="1661680"/>
                </a:lnTo>
                <a:lnTo>
                  <a:pt x="732119" y="1699037"/>
                </a:lnTo>
                <a:lnTo>
                  <a:pt x="705795" y="1736709"/>
                </a:lnTo>
                <a:lnTo>
                  <a:pt x="679890" y="1774692"/>
                </a:lnTo>
                <a:lnTo>
                  <a:pt x="654408" y="1812984"/>
                </a:lnTo>
                <a:lnTo>
                  <a:pt x="629352" y="1851582"/>
                </a:lnTo>
                <a:lnTo>
                  <a:pt x="604727" y="1890480"/>
                </a:lnTo>
                <a:lnTo>
                  <a:pt x="580534" y="1929677"/>
                </a:lnTo>
                <a:lnTo>
                  <a:pt x="556777" y="1969169"/>
                </a:lnTo>
                <a:lnTo>
                  <a:pt x="533461" y="2008953"/>
                </a:lnTo>
                <a:lnTo>
                  <a:pt x="510587" y="2049025"/>
                </a:lnTo>
                <a:lnTo>
                  <a:pt x="488161" y="2089382"/>
                </a:lnTo>
                <a:lnTo>
                  <a:pt x="466184" y="2130020"/>
                </a:lnTo>
                <a:lnTo>
                  <a:pt x="444660" y="2170936"/>
                </a:lnTo>
                <a:lnTo>
                  <a:pt x="423593" y="2212128"/>
                </a:lnTo>
                <a:lnTo>
                  <a:pt x="402985" y="2253590"/>
                </a:lnTo>
                <a:lnTo>
                  <a:pt x="382841" y="2295321"/>
                </a:lnTo>
                <a:lnTo>
                  <a:pt x="363164" y="2337317"/>
                </a:lnTo>
                <a:lnTo>
                  <a:pt x="343957" y="2379573"/>
                </a:lnTo>
                <a:lnTo>
                  <a:pt x="325223" y="2422088"/>
                </a:lnTo>
                <a:lnTo>
                  <a:pt x="306966" y="2464858"/>
                </a:lnTo>
                <a:lnTo>
                  <a:pt x="289189" y="2507879"/>
                </a:lnTo>
                <a:lnTo>
                  <a:pt x="271896" y="2551147"/>
                </a:lnTo>
                <a:lnTo>
                  <a:pt x="255089" y="2594661"/>
                </a:lnTo>
                <a:lnTo>
                  <a:pt x="238773" y="2638415"/>
                </a:lnTo>
                <a:lnTo>
                  <a:pt x="222950" y="2682408"/>
                </a:lnTo>
                <a:lnTo>
                  <a:pt x="207624" y="2726635"/>
                </a:lnTo>
                <a:lnTo>
                  <a:pt x="192798" y="2771093"/>
                </a:lnTo>
                <a:lnTo>
                  <a:pt x="178476" y="2815779"/>
                </a:lnTo>
                <a:lnTo>
                  <a:pt x="164661" y="2860689"/>
                </a:lnTo>
                <a:lnTo>
                  <a:pt x="151356" y="2905820"/>
                </a:lnTo>
                <a:lnTo>
                  <a:pt x="138565" y="2951170"/>
                </a:lnTo>
                <a:lnTo>
                  <a:pt x="126291" y="2996733"/>
                </a:lnTo>
                <a:lnTo>
                  <a:pt x="114537" y="3042508"/>
                </a:lnTo>
                <a:lnTo>
                  <a:pt x="103307" y="3088490"/>
                </a:lnTo>
                <a:lnTo>
                  <a:pt x="92605" y="3134676"/>
                </a:lnTo>
                <a:lnTo>
                  <a:pt x="82433" y="3181063"/>
                </a:lnTo>
                <a:lnTo>
                  <a:pt x="72794" y="3227648"/>
                </a:lnTo>
                <a:lnTo>
                  <a:pt x="63693" y="3274427"/>
                </a:lnTo>
                <a:lnTo>
                  <a:pt x="55133" y="3321397"/>
                </a:lnTo>
                <a:lnTo>
                  <a:pt x="47116" y="3368555"/>
                </a:lnTo>
                <a:lnTo>
                  <a:pt x="39647" y="3415897"/>
                </a:lnTo>
                <a:lnTo>
                  <a:pt x="32729" y="3463419"/>
                </a:lnTo>
                <a:lnTo>
                  <a:pt x="26364" y="3511119"/>
                </a:lnTo>
                <a:lnTo>
                  <a:pt x="20557" y="3558993"/>
                </a:lnTo>
                <a:lnTo>
                  <a:pt x="15311" y="3607037"/>
                </a:lnTo>
                <a:lnTo>
                  <a:pt x="10628" y="3655249"/>
                </a:lnTo>
                <a:lnTo>
                  <a:pt x="6513" y="3703625"/>
                </a:lnTo>
                <a:lnTo>
                  <a:pt x="2969" y="3752162"/>
                </a:lnTo>
                <a:lnTo>
                  <a:pt x="0" y="3800855"/>
                </a:lnTo>
                <a:lnTo>
                  <a:pt x="3753611" y="3800855"/>
                </a:lnTo>
                <a:lnTo>
                  <a:pt x="375361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22955" y="2488152"/>
            <a:ext cx="2213610" cy="918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 marR="5080" indent="-29209">
              <a:lnSpc>
                <a:spcPct val="1221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Capex</a:t>
            </a:r>
            <a:r>
              <a:rPr sz="2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Plan</a:t>
            </a:r>
            <a:r>
              <a:rPr sz="2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for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value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addition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912595" y="5472684"/>
            <a:ext cx="3746500" cy="3697604"/>
          </a:xfrm>
          <a:custGeom>
            <a:avLst/>
            <a:gdLst/>
            <a:ahLst/>
            <a:cxnLst/>
            <a:rect l="l" t="t" r="r" b="b"/>
            <a:pathLst>
              <a:path w="3746500" h="3697604">
                <a:moveTo>
                  <a:pt x="3745991" y="0"/>
                </a:moveTo>
                <a:lnTo>
                  <a:pt x="0" y="0"/>
                </a:lnTo>
                <a:lnTo>
                  <a:pt x="0" y="3697224"/>
                </a:lnTo>
                <a:lnTo>
                  <a:pt x="48481" y="3693643"/>
                </a:lnTo>
                <a:lnTo>
                  <a:pt x="96803" y="3689493"/>
                </a:lnTo>
                <a:lnTo>
                  <a:pt x="144960" y="3684777"/>
                </a:lnTo>
                <a:lnTo>
                  <a:pt x="192950" y="3679500"/>
                </a:lnTo>
                <a:lnTo>
                  <a:pt x="240769" y="3673663"/>
                </a:lnTo>
                <a:lnTo>
                  <a:pt x="288415" y="3667271"/>
                </a:lnTo>
                <a:lnTo>
                  <a:pt x="335883" y="3660326"/>
                </a:lnTo>
                <a:lnTo>
                  <a:pt x="383170" y="3652833"/>
                </a:lnTo>
                <a:lnTo>
                  <a:pt x="430273" y="3644794"/>
                </a:lnTo>
                <a:lnTo>
                  <a:pt x="477189" y="3636212"/>
                </a:lnTo>
                <a:lnTo>
                  <a:pt x="523914" y="3627092"/>
                </a:lnTo>
                <a:lnTo>
                  <a:pt x="570445" y="3617436"/>
                </a:lnTo>
                <a:lnTo>
                  <a:pt x="616779" y="3607248"/>
                </a:lnTo>
                <a:lnTo>
                  <a:pt x="662912" y="3596532"/>
                </a:lnTo>
                <a:lnTo>
                  <a:pt x="708841" y="3585289"/>
                </a:lnTo>
                <a:lnTo>
                  <a:pt x="754562" y="3573525"/>
                </a:lnTo>
                <a:lnTo>
                  <a:pt x="800073" y="3561242"/>
                </a:lnTo>
                <a:lnTo>
                  <a:pt x="845369" y="3548443"/>
                </a:lnTo>
                <a:lnTo>
                  <a:pt x="890448" y="3535132"/>
                </a:lnTo>
                <a:lnTo>
                  <a:pt x="935307" y="3521313"/>
                </a:lnTo>
                <a:lnTo>
                  <a:pt x="979941" y="3506987"/>
                </a:lnTo>
                <a:lnTo>
                  <a:pt x="1024347" y="3492160"/>
                </a:lnTo>
                <a:lnTo>
                  <a:pt x="1068523" y="3476834"/>
                </a:lnTo>
                <a:lnTo>
                  <a:pt x="1112464" y="3461013"/>
                </a:lnTo>
                <a:lnTo>
                  <a:pt x="1156168" y="3444700"/>
                </a:lnTo>
                <a:lnTo>
                  <a:pt x="1199631" y="3427898"/>
                </a:lnTo>
                <a:lnTo>
                  <a:pt x="1242850" y="3410610"/>
                </a:lnTo>
                <a:lnTo>
                  <a:pt x="1285821" y="3392841"/>
                </a:lnTo>
                <a:lnTo>
                  <a:pt x="1328541" y="3374593"/>
                </a:lnTo>
                <a:lnTo>
                  <a:pt x="1371007" y="3355870"/>
                </a:lnTo>
                <a:lnTo>
                  <a:pt x="1413216" y="3336674"/>
                </a:lnTo>
                <a:lnTo>
                  <a:pt x="1455163" y="3317010"/>
                </a:lnTo>
                <a:lnTo>
                  <a:pt x="1496846" y="3296881"/>
                </a:lnTo>
                <a:lnTo>
                  <a:pt x="1538262" y="3276290"/>
                </a:lnTo>
                <a:lnTo>
                  <a:pt x="1579406" y="3255240"/>
                </a:lnTo>
                <a:lnTo>
                  <a:pt x="1620276" y="3233735"/>
                </a:lnTo>
                <a:lnTo>
                  <a:pt x="1660869" y="3211778"/>
                </a:lnTo>
                <a:lnTo>
                  <a:pt x="1701180" y="3189372"/>
                </a:lnTo>
                <a:lnTo>
                  <a:pt x="1741207" y="3166521"/>
                </a:lnTo>
                <a:lnTo>
                  <a:pt x="1780947" y="3143229"/>
                </a:lnTo>
                <a:lnTo>
                  <a:pt x="1820395" y="3119498"/>
                </a:lnTo>
                <a:lnTo>
                  <a:pt x="1859549" y="3095331"/>
                </a:lnTo>
                <a:lnTo>
                  <a:pt x="1898405" y="3070733"/>
                </a:lnTo>
                <a:lnTo>
                  <a:pt x="1936960" y="3045706"/>
                </a:lnTo>
                <a:lnTo>
                  <a:pt x="1975211" y="3020255"/>
                </a:lnTo>
                <a:lnTo>
                  <a:pt x="2013153" y="2994381"/>
                </a:lnTo>
                <a:lnTo>
                  <a:pt x="2050785" y="2968089"/>
                </a:lnTo>
                <a:lnTo>
                  <a:pt x="2088102" y="2941382"/>
                </a:lnTo>
                <a:lnTo>
                  <a:pt x="2125102" y="2914263"/>
                </a:lnTo>
                <a:lnTo>
                  <a:pt x="2161780" y="2886736"/>
                </a:lnTo>
                <a:lnTo>
                  <a:pt x="2198134" y="2858803"/>
                </a:lnTo>
                <a:lnTo>
                  <a:pt x="2234160" y="2830469"/>
                </a:lnTo>
                <a:lnTo>
                  <a:pt x="2269854" y="2801736"/>
                </a:lnTo>
                <a:lnTo>
                  <a:pt x="2305214" y="2772609"/>
                </a:lnTo>
                <a:lnTo>
                  <a:pt x="2340237" y="2743090"/>
                </a:lnTo>
                <a:lnTo>
                  <a:pt x="2374918" y="2713182"/>
                </a:lnTo>
                <a:lnTo>
                  <a:pt x="2409254" y="2682889"/>
                </a:lnTo>
                <a:lnTo>
                  <a:pt x="2443243" y="2652215"/>
                </a:lnTo>
                <a:lnTo>
                  <a:pt x="2476880" y="2621163"/>
                </a:lnTo>
                <a:lnTo>
                  <a:pt x="2510163" y="2589735"/>
                </a:lnTo>
                <a:lnTo>
                  <a:pt x="2543088" y="2557936"/>
                </a:lnTo>
                <a:lnTo>
                  <a:pt x="2575651" y="2525769"/>
                </a:lnTo>
                <a:lnTo>
                  <a:pt x="2607850" y="2493236"/>
                </a:lnTo>
                <a:lnTo>
                  <a:pt x="2639681" y="2460342"/>
                </a:lnTo>
                <a:lnTo>
                  <a:pt x="2671140" y="2427090"/>
                </a:lnTo>
                <a:lnTo>
                  <a:pt x="2702225" y="2393483"/>
                </a:lnTo>
                <a:lnTo>
                  <a:pt x="2732932" y="2359525"/>
                </a:lnTo>
                <a:lnTo>
                  <a:pt x="2763257" y="2325218"/>
                </a:lnTo>
                <a:lnTo>
                  <a:pt x="2793198" y="2290566"/>
                </a:lnTo>
                <a:lnTo>
                  <a:pt x="2822750" y="2255573"/>
                </a:lnTo>
                <a:lnTo>
                  <a:pt x="2851912" y="2220242"/>
                </a:lnTo>
                <a:lnTo>
                  <a:pt x="2880678" y="2184575"/>
                </a:lnTo>
                <a:lnTo>
                  <a:pt x="2909047" y="2148578"/>
                </a:lnTo>
                <a:lnTo>
                  <a:pt x="2937014" y="2112252"/>
                </a:lnTo>
                <a:lnTo>
                  <a:pt x="2964576" y="2075602"/>
                </a:lnTo>
                <a:lnTo>
                  <a:pt x="2991730" y="2038630"/>
                </a:lnTo>
                <a:lnTo>
                  <a:pt x="3018473" y="2001340"/>
                </a:lnTo>
                <a:lnTo>
                  <a:pt x="3044800" y="1963735"/>
                </a:lnTo>
                <a:lnTo>
                  <a:pt x="3070710" y="1925819"/>
                </a:lnTo>
                <a:lnTo>
                  <a:pt x="3096198" y="1887594"/>
                </a:lnTo>
                <a:lnTo>
                  <a:pt x="3121262" y="1849065"/>
                </a:lnTo>
                <a:lnTo>
                  <a:pt x="3145897" y="1810235"/>
                </a:lnTo>
                <a:lnTo>
                  <a:pt x="3170100" y="1771107"/>
                </a:lnTo>
                <a:lnTo>
                  <a:pt x="3193869" y="1731684"/>
                </a:lnTo>
                <a:lnTo>
                  <a:pt x="3217200" y="1691969"/>
                </a:lnTo>
                <a:lnTo>
                  <a:pt x="3240089" y="1651967"/>
                </a:lnTo>
                <a:lnTo>
                  <a:pt x="3262533" y="1611680"/>
                </a:lnTo>
                <a:lnTo>
                  <a:pt x="3284528" y="1571112"/>
                </a:lnTo>
                <a:lnTo>
                  <a:pt x="3306073" y="1530265"/>
                </a:lnTo>
                <a:lnTo>
                  <a:pt x="3327162" y="1489144"/>
                </a:lnTo>
                <a:lnTo>
                  <a:pt x="3347793" y="1447752"/>
                </a:lnTo>
                <a:lnTo>
                  <a:pt x="3367962" y="1406092"/>
                </a:lnTo>
                <a:lnTo>
                  <a:pt x="3387666" y="1364168"/>
                </a:lnTo>
                <a:lnTo>
                  <a:pt x="3406902" y="1321982"/>
                </a:lnTo>
                <a:lnTo>
                  <a:pt x="3425667" y="1279538"/>
                </a:lnTo>
                <a:lnTo>
                  <a:pt x="3443956" y="1236840"/>
                </a:lnTo>
                <a:lnTo>
                  <a:pt x="3461767" y="1193891"/>
                </a:lnTo>
                <a:lnTo>
                  <a:pt x="3479096" y="1150693"/>
                </a:lnTo>
                <a:lnTo>
                  <a:pt x="3495940" y="1107252"/>
                </a:lnTo>
                <a:lnTo>
                  <a:pt x="3512296" y="1063569"/>
                </a:lnTo>
                <a:lnTo>
                  <a:pt x="3528160" y="1019648"/>
                </a:lnTo>
                <a:lnTo>
                  <a:pt x="3543529" y="975493"/>
                </a:lnTo>
                <a:lnTo>
                  <a:pt x="3558400" y="931107"/>
                </a:lnTo>
                <a:lnTo>
                  <a:pt x="3572769" y="886493"/>
                </a:lnTo>
                <a:lnTo>
                  <a:pt x="3586632" y="841654"/>
                </a:lnTo>
                <a:lnTo>
                  <a:pt x="3599988" y="796595"/>
                </a:lnTo>
                <a:lnTo>
                  <a:pt x="3612831" y="751317"/>
                </a:lnTo>
                <a:lnTo>
                  <a:pt x="3625159" y="705826"/>
                </a:lnTo>
                <a:lnTo>
                  <a:pt x="3636969" y="660123"/>
                </a:lnTo>
                <a:lnTo>
                  <a:pt x="3648257" y="614213"/>
                </a:lnTo>
                <a:lnTo>
                  <a:pt x="3659020" y="568098"/>
                </a:lnTo>
                <a:lnTo>
                  <a:pt x="3669254" y="521782"/>
                </a:lnTo>
                <a:lnTo>
                  <a:pt x="3678956" y="475269"/>
                </a:lnTo>
                <a:lnTo>
                  <a:pt x="3688124" y="428561"/>
                </a:lnTo>
                <a:lnTo>
                  <a:pt x="3696752" y="381662"/>
                </a:lnTo>
                <a:lnTo>
                  <a:pt x="3704839" y="334576"/>
                </a:lnTo>
                <a:lnTo>
                  <a:pt x="3712380" y="287306"/>
                </a:lnTo>
                <a:lnTo>
                  <a:pt x="3719373" y="239854"/>
                </a:lnTo>
                <a:lnTo>
                  <a:pt x="3725814" y="192225"/>
                </a:lnTo>
                <a:lnTo>
                  <a:pt x="3731700" y="144422"/>
                </a:lnTo>
                <a:lnTo>
                  <a:pt x="3737027" y="96447"/>
                </a:lnTo>
                <a:lnTo>
                  <a:pt x="3741792" y="48306"/>
                </a:lnTo>
                <a:lnTo>
                  <a:pt x="374599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946864" y="7109519"/>
            <a:ext cx="1586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Innovation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946123" y="1117091"/>
            <a:ext cx="3754120" cy="3801110"/>
          </a:xfrm>
          <a:custGeom>
            <a:avLst/>
            <a:gdLst/>
            <a:ahLst/>
            <a:cxnLst/>
            <a:rect l="l" t="t" r="r" b="b"/>
            <a:pathLst>
              <a:path w="3754119" h="3801110">
                <a:moveTo>
                  <a:pt x="0" y="0"/>
                </a:moveTo>
                <a:lnTo>
                  <a:pt x="0" y="3800855"/>
                </a:lnTo>
                <a:lnTo>
                  <a:pt x="3753612" y="3800855"/>
                </a:lnTo>
                <a:lnTo>
                  <a:pt x="3750649" y="3752162"/>
                </a:lnTo>
                <a:lnTo>
                  <a:pt x="3747111" y="3703625"/>
                </a:lnTo>
                <a:lnTo>
                  <a:pt x="3743003" y="3655250"/>
                </a:lnTo>
                <a:lnTo>
                  <a:pt x="3738327" y="3607038"/>
                </a:lnTo>
                <a:lnTo>
                  <a:pt x="3733086" y="3558994"/>
                </a:lnTo>
                <a:lnTo>
                  <a:pt x="3727285" y="3511121"/>
                </a:lnTo>
                <a:lnTo>
                  <a:pt x="3720926" y="3463422"/>
                </a:lnTo>
                <a:lnTo>
                  <a:pt x="3714013" y="3415900"/>
                </a:lnTo>
                <a:lnTo>
                  <a:pt x="3706549" y="3368559"/>
                </a:lnTo>
                <a:lnTo>
                  <a:pt x="3698537" y="3321403"/>
                </a:lnTo>
                <a:lnTo>
                  <a:pt x="3689982" y="3274434"/>
                </a:lnTo>
                <a:lnTo>
                  <a:pt x="3680885" y="3227656"/>
                </a:lnTo>
                <a:lnTo>
                  <a:pt x="3671252" y="3181072"/>
                </a:lnTo>
                <a:lnTo>
                  <a:pt x="3661084" y="3134686"/>
                </a:lnTo>
                <a:lnTo>
                  <a:pt x="3650385" y="3088501"/>
                </a:lnTo>
                <a:lnTo>
                  <a:pt x="3639159" y="3042520"/>
                </a:lnTo>
                <a:lnTo>
                  <a:pt x="3627409" y="2996747"/>
                </a:lnTo>
                <a:lnTo>
                  <a:pt x="3615139" y="2951185"/>
                </a:lnTo>
                <a:lnTo>
                  <a:pt x="3602351" y="2905838"/>
                </a:lnTo>
                <a:lnTo>
                  <a:pt x="3589049" y="2860708"/>
                </a:lnTo>
                <a:lnTo>
                  <a:pt x="3575237" y="2815799"/>
                </a:lnTo>
                <a:lnTo>
                  <a:pt x="3560918" y="2771115"/>
                </a:lnTo>
                <a:lnTo>
                  <a:pt x="3546095" y="2726659"/>
                </a:lnTo>
                <a:lnTo>
                  <a:pt x="3530771" y="2682434"/>
                </a:lnTo>
                <a:lnTo>
                  <a:pt x="3514951" y="2638443"/>
                </a:lnTo>
                <a:lnTo>
                  <a:pt x="3498636" y="2594691"/>
                </a:lnTo>
                <a:lnTo>
                  <a:pt x="3481832" y="2551179"/>
                </a:lnTo>
                <a:lnTo>
                  <a:pt x="3464540" y="2507913"/>
                </a:lnTo>
                <a:lnTo>
                  <a:pt x="3446765" y="2464894"/>
                </a:lnTo>
                <a:lnTo>
                  <a:pt x="3428509" y="2422127"/>
                </a:lnTo>
                <a:lnTo>
                  <a:pt x="3409777" y="2379614"/>
                </a:lnTo>
                <a:lnTo>
                  <a:pt x="3390571" y="2337359"/>
                </a:lnTo>
                <a:lnTo>
                  <a:pt x="3370895" y="2295366"/>
                </a:lnTo>
                <a:lnTo>
                  <a:pt x="3350752" y="2253637"/>
                </a:lnTo>
                <a:lnTo>
                  <a:pt x="3330146" y="2212177"/>
                </a:lnTo>
                <a:lnTo>
                  <a:pt x="3309079" y="2170988"/>
                </a:lnTo>
                <a:lnTo>
                  <a:pt x="3287556" y="2130074"/>
                </a:lnTo>
                <a:lnTo>
                  <a:pt x="3265580" y="2089438"/>
                </a:lnTo>
                <a:lnTo>
                  <a:pt x="3243153" y="2049084"/>
                </a:lnTo>
                <a:lnTo>
                  <a:pt x="3220280" y="2009014"/>
                </a:lnTo>
                <a:lnTo>
                  <a:pt x="3196963" y="1969233"/>
                </a:lnTo>
                <a:lnTo>
                  <a:pt x="3173207" y="1929743"/>
                </a:lnTo>
                <a:lnTo>
                  <a:pt x="3149014" y="1890548"/>
                </a:lnTo>
                <a:lnTo>
                  <a:pt x="3124388" y="1851652"/>
                </a:lnTo>
                <a:lnTo>
                  <a:pt x="3099332" y="1813057"/>
                </a:lnTo>
                <a:lnTo>
                  <a:pt x="3073850" y="1774767"/>
                </a:lnTo>
                <a:lnTo>
                  <a:pt x="3047944" y="1736786"/>
                </a:lnTo>
                <a:lnTo>
                  <a:pt x="3021619" y="1699116"/>
                </a:lnTo>
                <a:lnTo>
                  <a:pt x="2994878" y="1661762"/>
                </a:lnTo>
                <a:lnTo>
                  <a:pt x="2967723" y="1624726"/>
                </a:lnTo>
                <a:lnTo>
                  <a:pt x="2940159" y="1588011"/>
                </a:lnTo>
                <a:lnTo>
                  <a:pt x="2912188" y="1551622"/>
                </a:lnTo>
                <a:lnTo>
                  <a:pt x="2883815" y="1515561"/>
                </a:lnTo>
                <a:lnTo>
                  <a:pt x="2855042" y="1479832"/>
                </a:lnTo>
                <a:lnTo>
                  <a:pt x="2825873" y="1444439"/>
                </a:lnTo>
                <a:lnTo>
                  <a:pt x="2796311" y="1409384"/>
                </a:lnTo>
                <a:lnTo>
                  <a:pt x="2766359" y="1374671"/>
                </a:lnTo>
                <a:lnTo>
                  <a:pt x="2736022" y="1340303"/>
                </a:lnTo>
                <a:lnTo>
                  <a:pt x="2705301" y="1306283"/>
                </a:lnTo>
                <a:lnTo>
                  <a:pt x="2674201" y="1272616"/>
                </a:lnTo>
                <a:lnTo>
                  <a:pt x="2642726" y="1239304"/>
                </a:lnTo>
                <a:lnTo>
                  <a:pt x="2610877" y="1206351"/>
                </a:lnTo>
                <a:lnTo>
                  <a:pt x="2578659" y="1173760"/>
                </a:lnTo>
                <a:lnTo>
                  <a:pt x="2546076" y="1141534"/>
                </a:lnTo>
                <a:lnTo>
                  <a:pt x="2513129" y="1109677"/>
                </a:lnTo>
                <a:lnTo>
                  <a:pt x="2479824" y="1078193"/>
                </a:lnTo>
                <a:lnTo>
                  <a:pt x="2446163" y="1047083"/>
                </a:lnTo>
                <a:lnTo>
                  <a:pt x="2412149" y="1016353"/>
                </a:lnTo>
                <a:lnTo>
                  <a:pt x="2377786" y="986004"/>
                </a:lnTo>
                <a:lnTo>
                  <a:pt x="2343077" y="956042"/>
                </a:lnTo>
                <a:lnTo>
                  <a:pt x="2308026" y="926468"/>
                </a:lnTo>
                <a:lnTo>
                  <a:pt x="2272636" y="897286"/>
                </a:lnTo>
                <a:lnTo>
                  <a:pt x="2236910" y="868500"/>
                </a:lnTo>
                <a:lnTo>
                  <a:pt x="2200852" y="840113"/>
                </a:lnTo>
                <a:lnTo>
                  <a:pt x="2164465" y="812128"/>
                </a:lnTo>
                <a:lnTo>
                  <a:pt x="2127752" y="784549"/>
                </a:lnTo>
                <a:lnTo>
                  <a:pt x="2090717" y="757379"/>
                </a:lnTo>
                <a:lnTo>
                  <a:pt x="2053363" y="730621"/>
                </a:lnTo>
                <a:lnTo>
                  <a:pt x="2015694" y="704279"/>
                </a:lnTo>
                <a:lnTo>
                  <a:pt x="1977713" y="678357"/>
                </a:lnTo>
                <a:lnTo>
                  <a:pt x="1939422" y="652856"/>
                </a:lnTo>
                <a:lnTo>
                  <a:pt x="1900827" y="627782"/>
                </a:lnTo>
                <a:lnTo>
                  <a:pt x="1861929" y="603136"/>
                </a:lnTo>
                <a:lnTo>
                  <a:pt x="1822733" y="578923"/>
                </a:lnTo>
                <a:lnTo>
                  <a:pt x="1783241" y="555146"/>
                </a:lnTo>
                <a:lnTo>
                  <a:pt x="1743457" y="531809"/>
                </a:lnTo>
                <a:lnTo>
                  <a:pt x="1703385" y="508913"/>
                </a:lnTo>
                <a:lnTo>
                  <a:pt x="1663027" y="486464"/>
                </a:lnTo>
                <a:lnTo>
                  <a:pt x="1622388" y="464464"/>
                </a:lnTo>
                <a:lnTo>
                  <a:pt x="1581470" y="442917"/>
                </a:lnTo>
                <a:lnTo>
                  <a:pt x="1540277" y="421825"/>
                </a:lnTo>
                <a:lnTo>
                  <a:pt x="1498812" y="401194"/>
                </a:lnTo>
                <a:lnTo>
                  <a:pt x="1457079" y="381024"/>
                </a:lnTo>
                <a:lnTo>
                  <a:pt x="1415080" y="361321"/>
                </a:lnTo>
                <a:lnTo>
                  <a:pt x="1372820" y="342087"/>
                </a:lnTo>
                <a:lnTo>
                  <a:pt x="1330302" y="323326"/>
                </a:lnTo>
                <a:lnTo>
                  <a:pt x="1287528" y="305042"/>
                </a:lnTo>
                <a:lnTo>
                  <a:pt x="1244503" y="287236"/>
                </a:lnTo>
                <a:lnTo>
                  <a:pt x="1201230" y="269914"/>
                </a:lnTo>
                <a:lnTo>
                  <a:pt x="1157712" y="253077"/>
                </a:lnTo>
                <a:lnTo>
                  <a:pt x="1113952" y="236731"/>
                </a:lnTo>
                <a:lnTo>
                  <a:pt x="1069954" y="220877"/>
                </a:lnTo>
                <a:lnTo>
                  <a:pt x="1025721" y="205519"/>
                </a:lnTo>
                <a:lnTo>
                  <a:pt x="981257" y="190661"/>
                </a:lnTo>
                <a:lnTo>
                  <a:pt x="936565" y="176306"/>
                </a:lnTo>
                <a:lnTo>
                  <a:pt x="891648" y="162458"/>
                </a:lnTo>
                <a:lnTo>
                  <a:pt x="846509" y="149119"/>
                </a:lnTo>
                <a:lnTo>
                  <a:pt x="801153" y="136293"/>
                </a:lnTo>
                <a:lnTo>
                  <a:pt x="755582" y="123983"/>
                </a:lnTo>
                <a:lnTo>
                  <a:pt x="709800" y="112194"/>
                </a:lnTo>
                <a:lnTo>
                  <a:pt x="663810" y="100927"/>
                </a:lnTo>
                <a:lnTo>
                  <a:pt x="617615" y="90187"/>
                </a:lnTo>
                <a:lnTo>
                  <a:pt x="571219" y="79976"/>
                </a:lnTo>
                <a:lnTo>
                  <a:pt x="524625" y="70299"/>
                </a:lnTo>
                <a:lnTo>
                  <a:pt x="477837" y="61159"/>
                </a:lnTo>
                <a:lnTo>
                  <a:pt x="430858" y="52558"/>
                </a:lnTo>
                <a:lnTo>
                  <a:pt x="383691" y="44500"/>
                </a:lnTo>
                <a:lnTo>
                  <a:pt x="336339" y="36989"/>
                </a:lnTo>
                <a:lnTo>
                  <a:pt x="288807" y="30028"/>
                </a:lnTo>
                <a:lnTo>
                  <a:pt x="241097" y="23621"/>
                </a:lnTo>
                <a:lnTo>
                  <a:pt x="193213" y="17770"/>
                </a:lnTo>
                <a:lnTo>
                  <a:pt x="145157" y="12479"/>
                </a:lnTo>
                <a:lnTo>
                  <a:pt x="96934" y="7751"/>
                </a:lnTo>
                <a:lnTo>
                  <a:pt x="48547" y="3590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782396" y="2488152"/>
            <a:ext cx="2080260" cy="918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2250">
              <a:lnSpc>
                <a:spcPct val="1221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Distribution Enhancement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46918" y="5472684"/>
            <a:ext cx="3746500" cy="3697604"/>
          </a:xfrm>
          <a:custGeom>
            <a:avLst/>
            <a:gdLst/>
            <a:ahLst/>
            <a:cxnLst/>
            <a:rect l="l" t="t" r="r" b="b"/>
            <a:pathLst>
              <a:path w="3746500" h="3697604">
                <a:moveTo>
                  <a:pt x="3745992" y="0"/>
                </a:moveTo>
                <a:lnTo>
                  <a:pt x="0" y="0"/>
                </a:lnTo>
                <a:lnTo>
                  <a:pt x="4192" y="48306"/>
                </a:lnTo>
                <a:lnTo>
                  <a:pt x="8950" y="96447"/>
                </a:lnTo>
                <a:lnTo>
                  <a:pt x="14271" y="144422"/>
                </a:lnTo>
                <a:lnTo>
                  <a:pt x="20150" y="192225"/>
                </a:lnTo>
                <a:lnTo>
                  <a:pt x="26585" y="239854"/>
                </a:lnTo>
                <a:lnTo>
                  <a:pt x="33572" y="287306"/>
                </a:lnTo>
                <a:lnTo>
                  <a:pt x="41108" y="334576"/>
                </a:lnTo>
                <a:lnTo>
                  <a:pt x="49189" y="381662"/>
                </a:lnTo>
                <a:lnTo>
                  <a:pt x="57812" y="428561"/>
                </a:lnTo>
                <a:lnTo>
                  <a:pt x="66974" y="475269"/>
                </a:lnTo>
                <a:lnTo>
                  <a:pt x="76672" y="521782"/>
                </a:lnTo>
                <a:lnTo>
                  <a:pt x="86902" y="568098"/>
                </a:lnTo>
                <a:lnTo>
                  <a:pt x="97660" y="614213"/>
                </a:lnTo>
                <a:lnTo>
                  <a:pt x="108944" y="660123"/>
                </a:lnTo>
                <a:lnTo>
                  <a:pt x="120749" y="705826"/>
                </a:lnTo>
                <a:lnTo>
                  <a:pt x="133074" y="751317"/>
                </a:lnTo>
                <a:lnTo>
                  <a:pt x="145913" y="796595"/>
                </a:lnTo>
                <a:lnTo>
                  <a:pt x="159265" y="841654"/>
                </a:lnTo>
                <a:lnTo>
                  <a:pt x="173126" y="886493"/>
                </a:lnTo>
                <a:lnTo>
                  <a:pt x="187491" y="931107"/>
                </a:lnTo>
                <a:lnTo>
                  <a:pt x="202359" y="975493"/>
                </a:lnTo>
                <a:lnTo>
                  <a:pt x="217725" y="1019648"/>
                </a:lnTo>
                <a:lnTo>
                  <a:pt x="233586" y="1063569"/>
                </a:lnTo>
                <a:lnTo>
                  <a:pt x="249940" y="1107252"/>
                </a:lnTo>
                <a:lnTo>
                  <a:pt x="266782" y="1150693"/>
                </a:lnTo>
                <a:lnTo>
                  <a:pt x="284109" y="1193891"/>
                </a:lnTo>
                <a:lnTo>
                  <a:pt x="301918" y="1236840"/>
                </a:lnTo>
                <a:lnTo>
                  <a:pt x="320205" y="1279538"/>
                </a:lnTo>
                <a:lnTo>
                  <a:pt x="338968" y="1321982"/>
                </a:lnTo>
                <a:lnTo>
                  <a:pt x="358203" y="1364168"/>
                </a:lnTo>
                <a:lnTo>
                  <a:pt x="377905" y="1406092"/>
                </a:lnTo>
                <a:lnTo>
                  <a:pt x="398074" y="1447752"/>
                </a:lnTo>
                <a:lnTo>
                  <a:pt x="418703" y="1489144"/>
                </a:lnTo>
                <a:lnTo>
                  <a:pt x="439792" y="1530265"/>
                </a:lnTo>
                <a:lnTo>
                  <a:pt x="461335" y="1571112"/>
                </a:lnTo>
                <a:lnTo>
                  <a:pt x="483330" y="1611680"/>
                </a:lnTo>
                <a:lnTo>
                  <a:pt x="505774" y="1651967"/>
                </a:lnTo>
                <a:lnTo>
                  <a:pt x="528662" y="1691969"/>
                </a:lnTo>
                <a:lnTo>
                  <a:pt x="551992" y="1731684"/>
                </a:lnTo>
                <a:lnTo>
                  <a:pt x="575761" y="1771107"/>
                </a:lnTo>
                <a:lnTo>
                  <a:pt x="599964" y="1810235"/>
                </a:lnTo>
                <a:lnTo>
                  <a:pt x="624600" y="1849065"/>
                </a:lnTo>
                <a:lnTo>
                  <a:pt x="649663" y="1887594"/>
                </a:lnTo>
                <a:lnTo>
                  <a:pt x="675152" y="1925819"/>
                </a:lnTo>
                <a:lnTo>
                  <a:pt x="701062" y="1963735"/>
                </a:lnTo>
                <a:lnTo>
                  <a:pt x="727390" y="2001340"/>
                </a:lnTo>
                <a:lnTo>
                  <a:pt x="754133" y="2038630"/>
                </a:lnTo>
                <a:lnTo>
                  <a:pt x="781288" y="2075602"/>
                </a:lnTo>
                <a:lnTo>
                  <a:pt x="808851" y="2112252"/>
                </a:lnTo>
                <a:lnTo>
                  <a:pt x="836819" y="2148578"/>
                </a:lnTo>
                <a:lnTo>
                  <a:pt x="865188" y="2184575"/>
                </a:lnTo>
                <a:lnTo>
                  <a:pt x="893956" y="2220242"/>
                </a:lnTo>
                <a:lnTo>
                  <a:pt x="923118" y="2255573"/>
                </a:lnTo>
                <a:lnTo>
                  <a:pt x="952672" y="2290566"/>
                </a:lnTo>
                <a:lnTo>
                  <a:pt x="982614" y="2325218"/>
                </a:lnTo>
                <a:lnTo>
                  <a:pt x="1012941" y="2359525"/>
                </a:lnTo>
                <a:lnTo>
                  <a:pt x="1043649" y="2393483"/>
                </a:lnTo>
                <a:lnTo>
                  <a:pt x="1074736" y="2427090"/>
                </a:lnTo>
                <a:lnTo>
                  <a:pt x="1106197" y="2460342"/>
                </a:lnTo>
                <a:lnTo>
                  <a:pt x="1138029" y="2493236"/>
                </a:lnTo>
                <a:lnTo>
                  <a:pt x="1170230" y="2525769"/>
                </a:lnTo>
                <a:lnTo>
                  <a:pt x="1202795" y="2557936"/>
                </a:lnTo>
                <a:lnTo>
                  <a:pt x="1235721" y="2589735"/>
                </a:lnTo>
                <a:lnTo>
                  <a:pt x="1269006" y="2621163"/>
                </a:lnTo>
                <a:lnTo>
                  <a:pt x="1302645" y="2652215"/>
                </a:lnTo>
                <a:lnTo>
                  <a:pt x="1336636" y="2682889"/>
                </a:lnTo>
                <a:lnTo>
                  <a:pt x="1370974" y="2713182"/>
                </a:lnTo>
                <a:lnTo>
                  <a:pt x="1405657" y="2743090"/>
                </a:lnTo>
                <a:lnTo>
                  <a:pt x="1440682" y="2772609"/>
                </a:lnTo>
                <a:lnTo>
                  <a:pt x="1476044" y="2801736"/>
                </a:lnTo>
                <a:lnTo>
                  <a:pt x="1511741" y="2830469"/>
                </a:lnTo>
                <a:lnTo>
                  <a:pt x="1547769" y="2858803"/>
                </a:lnTo>
                <a:lnTo>
                  <a:pt x="1584125" y="2886736"/>
                </a:lnTo>
                <a:lnTo>
                  <a:pt x="1620806" y="2914263"/>
                </a:lnTo>
                <a:lnTo>
                  <a:pt x="1657807" y="2941382"/>
                </a:lnTo>
                <a:lnTo>
                  <a:pt x="1695127" y="2968089"/>
                </a:lnTo>
                <a:lnTo>
                  <a:pt x="1732761" y="2994381"/>
                </a:lnTo>
                <a:lnTo>
                  <a:pt x="1770706" y="3020255"/>
                </a:lnTo>
                <a:lnTo>
                  <a:pt x="1808959" y="3045706"/>
                </a:lnTo>
                <a:lnTo>
                  <a:pt x="1847516" y="3070733"/>
                </a:lnTo>
                <a:lnTo>
                  <a:pt x="1886375" y="3095331"/>
                </a:lnTo>
                <a:lnTo>
                  <a:pt x="1925531" y="3119498"/>
                </a:lnTo>
                <a:lnTo>
                  <a:pt x="1964982" y="3143229"/>
                </a:lnTo>
                <a:lnTo>
                  <a:pt x="2004724" y="3166521"/>
                </a:lnTo>
                <a:lnTo>
                  <a:pt x="2044753" y="3189372"/>
                </a:lnTo>
                <a:lnTo>
                  <a:pt x="2085067" y="3211778"/>
                </a:lnTo>
                <a:lnTo>
                  <a:pt x="2125662" y="3233735"/>
                </a:lnTo>
                <a:lnTo>
                  <a:pt x="2166534" y="3255240"/>
                </a:lnTo>
                <a:lnTo>
                  <a:pt x="2207681" y="3276290"/>
                </a:lnTo>
                <a:lnTo>
                  <a:pt x="2249099" y="3296881"/>
                </a:lnTo>
                <a:lnTo>
                  <a:pt x="2290784" y="3317010"/>
                </a:lnTo>
                <a:lnTo>
                  <a:pt x="2332734" y="3336674"/>
                </a:lnTo>
                <a:lnTo>
                  <a:pt x="2374944" y="3355870"/>
                </a:lnTo>
                <a:lnTo>
                  <a:pt x="2417412" y="3374593"/>
                </a:lnTo>
                <a:lnTo>
                  <a:pt x="2460135" y="3392841"/>
                </a:lnTo>
                <a:lnTo>
                  <a:pt x="2503108" y="3410610"/>
                </a:lnTo>
                <a:lnTo>
                  <a:pt x="2546329" y="3427898"/>
                </a:lnTo>
                <a:lnTo>
                  <a:pt x="2589794" y="3444700"/>
                </a:lnTo>
                <a:lnTo>
                  <a:pt x="2633500" y="3461013"/>
                </a:lnTo>
                <a:lnTo>
                  <a:pt x="2677443" y="3476834"/>
                </a:lnTo>
                <a:lnTo>
                  <a:pt x="2721621" y="3492160"/>
                </a:lnTo>
                <a:lnTo>
                  <a:pt x="2766029" y="3506987"/>
                </a:lnTo>
                <a:lnTo>
                  <a:pt x="2810665" y="3521313"/>
                </a:lnTo>
                <a:lnTo>
                  <a:pt x="2855525" y="3535132"/>
                </a:lnTo>
                <a:lnTo>
                  <a:pt x="2900606" y="3548443"/>
                </a:lnTo>
                <a:lnTo>
                  <a:pt x="2945904" y="3561242"/>
                </a:lnTo>
                <a:lnTo>
                  <a:pt x="2991416" y="3573525"/>
                </a:lnTo>
                <a:lnTo>
                  <a:pt x="3037139" y="3585289"/>
                </a:lnTo>
                <a:lnTo>
                  <a:pt x="3083069" y="3596532"/>
                </a:lnTo>
                <a:lnTo>
                  <a:pt x="3129203" y="3607248"/>
                </a:lnTo>
                <a:lnTo>
                  <a:pt x="3175538" y="3617436"/>
                </a:lnTo>
                <a:lnTo>
                  <a:pt x="3222070" y="3627092"/>
                </a:lnTo>
                <a:lnTo>
                  <a:pt x="3268797" y="3636212"/>
                </a:lnTo>
                <a:lnTo>
                  <a:pt x="3315713" y="3644794"/>
                </a:lnTo>
                <a:lnTo>
                  <a:pt x="3362818" y="3652833"/>
                </a:lnTo>
                <a:lnTo>
                  <a:pt x="3410106" y="3660326"/>
                </a:lnTo>
                <a:lnTo>
                  <a:pt x="3457574" y="3667271"/>
                </a:lnTo>
                <a:lnTo>
                  <a:pt x="3505220" y="3673663"/>
                </a:lnTo>
                <a:lnTo>
                  <a:pt x="3553040" y="3679500"/>
                </a:lnTo>
                <a:lnTo>
                  <a:pt x="3601031" y="3684777"/>
                </a:lnTo>
                <a:lnTo>
                  <a:pt x="3649188" y="3689493"/>
                </a:lnTo>
                <a:lnTo>
                  <a:pt x="3697510" y="3693643"/>
                </a:lnTo>
                <a:lnTo>
                  <a:pt x="3745992" y="3697224"/>
                </a:lnTo>
                <a:lnTo>
                  <a:pt x="374599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679918" y="7109519"/>
            <a:ext cx="2421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Market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Creation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527535" y="3201924"/>
            <a:ext cx="4328160" cy="4326890"/>
            <a:chOff x="11527535" y="3201924"/>
            <a:chExt cx="4328160" cy="4326890"/>
          </a:xfrm>
        </p:grpSpPr>
        <p:sp>
          <p:nvSpPr>
            <p:cNvPr id="14" name="object 14"/>
            <p:cNvSpPr/>
            <p:nvPr/>
          </p:nvSpPr>
          <p:spPr>
            <a:xfrm>
              <a:off x="11757662" y="3267455"/>
              <a:ext cx="3868420" cy="3866515"/>
            </a:xfrm>
            <a:custGeom>
              <a:avLst/>
              <a:gdLst/>
              <a:ahLst/>
              <a:cxnLst/>
              <a:rect l="l" t="t" r="r" b="b"/>
              <a:pathLst>
                <a:path w="3868419" h="3866515">
                  <a:moveTo>
                    <a:pt x="1933955" y="0"/>
                  </a:moveTo>
                  <a:lnTo>
                    <a:pt x="1885547" y="593"/>
                  </a:lnTo>
                  <a:lnTo>
                    <a:pt x="1837432" y="2365"/>
                  </a:lnTo>
                  <a:lnTo>
                    <a:pt x="1789622" y="5302"/>
                  </a:lnTo>
                  <a:lnTo>
                    <a:pt x="1742133" y="9389"/>
                  </a:lnTo>
                  <a:lnTo>
                    <a:pt x="1694977" y="14613"/>
                  </a:lnTo>
                  <a:lnTo>
                    <a:pt x="1648169" y="20960"/>
                  </a:lnTo>
                  <a:lnTo>
                    <a:pt x="1601723" y="28416"/>
                  </a:lnTo>
                  <a:lnTo>
                    <a:pt x="1555653" y="36968"/>
                  </a:lnTo>
                  <a:lnTo>
                    <a:pt x="1509972" y="46600"/>
                  </a:lnTo>
                  <a:lnTo>
                    <a:pt x="1464694" y="57301"/>
                  </a:lnTo>
                  <a:lnTo>
                    <a:pt x="1419833" y="69055"/>
                  </a:lnTo>
                  <a:lnTo>
                    <a:pt x="1375403" y="81849"/>
                  </a:lnTo>
                  <a:lnTo>
                    <a:pt x="1331418" y="95669"/>
                  </a:lnTo>
                  <a:lnTo>
                    <a:pt x="1287891" y="110501"/>
                  </a:lnTo>
                  <a:lnTo>
                    <a:pt x="1244837" y="126332"/>
                  </a:lnTo>
                  <a:lnTo>
                    <a:pt x="1202269" y="143147"/>
                  </a:lnTo>
                  <a:lnTo>
                    <a:pt x="1160202" y="160932"/>
                  </a:lnTo>
                  <a:lnTo>
                    <a:pt x="1118648" y="179675"/>
                  </a:lnTo>
                  <a:lnTo>
                    <a:pt x="1077622" y="199361"/>
                  </a:lnTo>
                  <a:lnTo>
                    <a:pt x="1037138" y="219975"/>
                  </a:lnTo>
                  <a:lnTo>
                    <a:pt x="997210" y="241505"/>
                  </a:lnTo>
                  <a:lnTo>
                    <a:pt x="957850" y="263937"/>
                  </a:lnTo>
                  <a:lnTo>
                    <a:pt x="919075" y="287256"/>
                  </a:lnTo>
                  <a:lnTo>
                    <a:pt x="880896" y="311448"/>
                  </a:lnTo>
                  <a:lnTo>
                    <a:pt x="843328" y="336501"/>
                  </a:lnTo>
                  <a:lnTo>
                    <a:pt x="806385" y="362400"/>
                  </a:lnTo>
                  <a:lnTo>
                    <a:pt x="770081" y="389131"/>
                  </a:lnTo>
                  <a:lnTo>
                    <a:pt x="734429" y="416680"/>
                  </a:lnTo>
                  <a:lnTo>
                    <a:pt x="699443" y="445034"/>
                  </a:lnTo>
                  <a:lnTo>
                    <a:pt x="665138" y="474178"/>
                  </a:lnTo>
                  <a:lnTo>
                    <a:pt x="631527" y="504100"/>
                  </a:lnTo>
                  <a:lnTo>
                    <a:pt x="598623" y="534784"/>
                  </a:lnTo>
                  <a:lnTo>
                    <a:pt x="566442" y="566218"/>
                  </a:lnTo>
                  <a:lnTo>
                    <a:pt x="534996" y="598387"/>
                  </a:lnTo>
                  <a:lnTo>
                    <a:pt x="504299" y="631277"/>
                  </a:lnTo>
                  <a:lnTo>
                    <a:pt x="474366" y="664875"/>
                  </a:lnTo>
                  <a:lnTo>
                    <a:pt x="445210" y="699167"/>
                  </a:lnTo>
                  <a:lnTo>
                    <a:pt x="416845" y="734139"/>
                  </a:lnTo>
                  <a:lnTo>
                    <a:pt x="389285" y="769776"/>
                  </a:lnTo>
                  <a:lnTo>
                    <a:pt x="362543" y="806066"/>
                  </a:lnTo>
                  <a:lnTo>
                    <a:pt x="336634" y="842995"/>
                  </a:lnTo>
                  <a:lnTo>
                    <a:pt x="311572" y="880548"/>
                  </a:lnTo>
                  <a:lnTo>
                    <a:pt x="287369" y="918712"/>
                  </a:lnTo>
                  <a:lnTo>
                    <a:pt x="264041" y="957472"/>
                  </a:lnTo>
                  <a:lnTo>
                    <a:pt x="241601" y="996816"/>
                  </a:lnTo>
                  <a:lnTo>
                    <a:pt x="220062" y="1036729"/>
                  </a:lnTo>
                  <a:lnTo>
                    <a:pt x="199439" y="1077197"/>
                  </a:lnTo>
                  <a:lnTo>
                    <a:pt x="179746" y="1118207"/>
                  </a:lnTo>
                  <a:lnTo>
                    <a:pt x="160996" y="1159744"/>
                  </a:lnTo>
                  <a:lnTo>
                    <a:pt x="143203" y="1201795"/>
                  </a:lnTo>
                  <a:lnTo>
                    <a:pt x="126382" y="1244346"/>
                  </a:lnTo>
                  <a:lnTo>
                    <a:pt x="110545" y="1287383"/>
                  </a:lnTo>
                  <a:lnTo>
                    <a:pt x="95707" y="1330893"/>
                  </a:lnTo>
                  <a:lnTo>
                    <a:pt x="81881" y="1374861"/>
                  </a:lnTo>
                  <a:lnTo>
                    <a:pt x="69082" y="1419273"/>
                  </a:lnTo>
                  <a:lnTo>
                    <a:pt x="57323" y="1464116"/>
                  </a:lnTo>
                  <a:lnTo>
                    <a:pt x="46619" y="1509376"/>
                  </a:lnTo>
                  <a:lnTo>
                    <a:pt x="36982" y="1555040"/>
                  </a:lnTo>
                  <a:lnTo>
                    <a:pt x="28428" y="1601092"/>
                  </a:lnTo>
                  <a:lnTo>
                    <a:pt x="20969" y="1647520"/>
                  </a:lnTo>
                  <a:lnTo>
                    <a:pt x="14619" y="1694309"/>
                  </a:lnTo>
                  <a:lnTo>
                    <a:pt x="9393" y="1741446"/>
                  </a:lnTo>
                  <a:lnTo>
                    <a:pt x="5304" y="1788917"/>
                  </a:lnTo>
                  <a:lnTo>
                    <a:pt x="2366" y="1836707"/>
                  </a:lnTo>
                  <a:lnTo>
                    <a:pt x="594" y="1884804"/>
                  </a:lnTo>
                  <a:lnTo>
                    <a:pt x="0" y="1933194"/>
                  </a:lnTo>
                  <a:lnTo>
                    <a:pt x="594" y="1981583"/>
                  </a:lnTo>
                  <a:lnTo>
                    <a:pt x="2366" y="2029680"/>
                  </a:lnTo>
                  <a:lnTo>
                    <a:pt x="5304" y="2077470"/>
                  </a:lnTo>
                  <a:lnTo>
                    <a:pt x="9393" y="2124941"/>
                  </a:lnTo>
                  <a:lnTo>
                    <a:pt x="14619" y="2172078"/>
                  </a:lnTo>
                  <a:lnTo>
                    <a:pt x="20969" y="2218867"/>
                  </a:lnTo>
                  <a:lnTo>
                    <a:pt x="28428" y="2265295"/>
                  </a:lnTo>
                  <a:lnTo>
                    <a:pt x="36982" y="2311347"/>
                  </a:lnTo>
                  <a:lnTo>
                    <a:pt x="46619" y="2357011"/>
                  </a:lnTo>
                  <a:lnTo>
                    <a:pt x="57323" y="2402271"/>
                  </a:lnTo>
                  <a:lnTo>
                    <a:pt x="69082" y="2447114"/>
                  </a:lnTo>
                  <a:lnTo>
                    <a:pt x="81881" y="2491526"/>
                  </a:lnTo>
                  <a:lnTo>
                    <a:pt x="95707" y="2535494"/>
                  </a:lnTo>
                  <a:lnTo>
                    <a:pt x="110545" y="2579004"/>
                  </a:lnTo>
                  <a:lnTo>
                    <a:pt x="126382" y="2622041"/>
                  </a:lnTo>
                  <a:lnTo>
                    <a:pt x="143203" y="2664592"/>
                  </a:lnTo>
                  <a:lnTo>
                    <a:pt x="160996" y="2706643"/>
                  </a:lnTo>
                  <a:lnTo>
                    <a:pt x="179746" y="2748180"/>
                  </a:lnTo>
                  <a:lnTo>
                    <a:pt x="199439" y="2789190"/>
                  </a:lnTo>
                  <a:lnTo>
                    <a:pt x="220062" y="2829658"/>
                  </a:lnTo>
                  <a:lnTo>
                    <a:pt x="241601" y="2869571"/>
                  </a:lnTo>
                  <a:lnTo>
                    <a:pt x="264041" y="2908915"/>
                  </a:lnTo>
                  <a:lnTo>
                    <a:pt x="287369" y="2947675"/>
                  </a:lnTo>
                  <a:lnTo>
                    <a:pt x="311572" y="2985839"/>
                  </a:lnTo>
                  <a:lnTo>
                    <a:pt x="336634" y="3023392"/>
                  </a:lnTo>
                  <a:lnTo>
                    <a:pt x="362543" y="3060321"/>
                  </a:lnTo>
                  <a:lnTo>
                    <a:pt x="389285" y="3096611"/>
                  </a:lnTo>
                  <a:lnTo>
                    <a:pt x="416845" y="3132248"/>
                  </a:lnTo>
                  <a:lnTo>
                    <a:pt x="445210" y="3167220"/>
                  </a:lnTo>
                  <a:lnTo>
                    <a:pt x="474366" y="3201512"/>
                  </a:lnTo>
                  <a:lnTo>
                    <a:pt x="504299" y="3235110"/>
                  </a:lnTo>
                  <a:lnTo>
                    <a:pt x="534996" y="3268000"/>
                  </a:lnTo>
                  <a:lnTo>
                    <a:pt x="566442" y="3300169"/>
                  </a:lnTo>
                  <a:lnTo>
                    <a:pt x="598623" y="3331603"/>
                  </a:lnTo>
                  <a:lnTo>
                    <a:pt x="631527" y="3362287"/>
                  </a:lnTo>
                  <a:lnTo>
                    <a:pt x="665138" y="3392209"/>
                  </a:lnTo>
                  <a:lnTo>
                    <a:pt x="699443" y="3421353"/>
                  </a:lnTo>
                  <a:lnTo>
                    <a:pt x="734429" y="3449707"/>
                  </a:lnTo>
                  <a:lnTo>
                    <a:pt x="770081" y="3477256"/>
                  </a:lnTo>
                  <a:lnTo>
                    <a:pt x="806385" y="3503987"/>
                  </a:lnTo>
                  <a:lnTo>
                    <a:pt x="843328" y="3529886"/>
                  </a:lnTo>
                  <a:lnTo>
                    <a:pt x="880896" y="3554939"/>
                  </a:lnTo>
                  <a:lnTo>
                    <a:pt x="919075" y="3579131"/>
                  </a:lnTo>
                  <a:lnTo>
                    <a:pt x="957850" y="3602450"/>
                  </a:lnTo>
                  <a:lnTo>
                    <a:pt x="997210" y="3624882"/>
                  </a:lnTo>
                  <a:lnTo>
                    <a:pt x="1037138" y="3646412"/>
                  </a:lnTo>
                  <a:lnTo>
                    <a:pt x="1077622" y="3667026"/>
                  </a:lnTo>
                  <a:lnTo>
                    <a:pt x="1118648" y="3686712"/>
                  </a:lnTo>
                  <a:lnTo>
                    <a:pt x="1160202" y="3705455"/>
                  </a:lnTo>
                  <a:lnTo>
                    <a:pt x="1202269" y="3723240"/>
                  </a:lnTo>
                  <a:lnTo>
                    <a:pt x="1244837" y="3740055"/>
                  </a:lnTo>
                  <a:lnTo>
                    <a:pt x="1287891" y="3755886"/>
                  </a:lnTo>
                  <a:lnTo>
                    <a:pt x="1331418" y="3770718"/>
                  </a:lnTo>
                  <a:lnTo>
                    <a:pt x="1375403" y="3784538"/>
                  </a:lnTo>
                  <a:lnTo>
                    <a:pt x="1419833" y="3797332"/>
                  </a:lnTo>
                  <a:lnTo>
                    <a:pt x="1464694" y="3809086"/>
                  </a:lnTo>
                  <a:lnTo>
                    <a:pt x="1509972" y="3819787"/>
                  </a:lnTo>
                  <a:lnTo>
                    <a:pt x="1555653" y="3829419"/>
                  </a:lnTo>
                  <a:lnTo>
                    <a:pt x="1601723" y="3837971"/>
                  </a:lnTo>
                  <a:lnTo>
                    <a:pt x="1648169" y="3845427"/>
                  </a:lnTo>
                  <a:lnTo>
                    <a:pt x="1694977" y="3851774"/>
                  </a:lnTo>
                  <a:lnTo>
                    <a:pt x="1742133" y="3856998"/>
                  </a:lnTo>
                  <a:lnTo>
                    <a:pt x="1789622" y="3861085"/>
                  </a:lnTo>
                  <a:lnTo>
                    <a:pt x="1837432" y="3864022"/>
                  </a:lnTo>
                  <a:lnTo>
                    <a:pt x="1885547" y="3865794"/>
                  </a:lnTo>
                  <a:lnTo>
                    <a:pt x="1933955" y="3866388"/>
                  </a:lnTo>
                  <a:lnTo>
                    <a:pt x="1982364" y="3865794"/>
                  </a:lnTo>
                  <a:lnTo>
                    <a:pt x="2030479" y="3864022"/>
                  </a:lnTo>
                  <a:lnTo>
                    <a:pt x="2078289" y="3861085"/>
                  </a:lnTo>
                  <a:lnTo>
                    <a:pt x="2125778" y="3856998"/>
                  </a:lnTo>
                  <a:lnTo>
                    <a:pt x="2172934" y="3851774"/>
                  </a:lnTo>
                  <a:lnTo>
                    <a:pt x="2219742" y="3845427"/>
                  </a:lnTo>
                  <a:lnTo>
                    <a:pt x="2266188" y="3837971"/>
                  </a:lnTo>
                  <a:lnTo>
                    <a:pt x="2312258" y="3829419"/>
                  </a:lnTo>
                  <a:lnTo>
                    <a:pt x="2357939" y="3819787"/>
                  </a:lnTo>
                  <a:lnTo>
                    <a:pt x="2403217" y="3809086"/>
                  </a:lnTo>
                  <a:lnTo>
                    <a:pt x="2448078" y="3797332"/>
                  </a:lnTo>
                  <a:lnTo>
                    <a:pt x="2492508" y="3784538"/>
                  </a:lnTo>
                  <a:lnTo>
                    <a:pt x="2536493" y="3770718"/>
                  </a:lnTo>
                  <a:lnTo>
                    <a:pt x="2580020" y="3755886"/>
                  </a:lnTo>
                  <a:lnTo>
                    <a:pt x="2623074" y="3740055"/>
                  </a:lnTo>
                  <a:lnTo>
                    <a:pt x="2665642" y="3723240"/>
                  </a:lnTo>
                  <a:lnTo>
                    <a:pt x="2707709" y="3705455"/>
                  </a:lnTo>
                  <a:lnTo>
                    <a:pt x="2749263" y="3686712"/>
                  </a:lnTo>
                  <a:lnTo>
                    <a:pt x="2790289" y="3667026"/>
                  </a:lnTo>
                  <a:lnTo>
                    <a:pt x="2830773" y="3646412"/>
                  </a:lnTo>
                  <a:lnTo>
                    <a:pt x="2870701" y="3624882"/>
                  </a:lnTo>
                  <a:lnTo>
                    <a:pt x="2910061" y="3602450"/>
                  </a:lnTo>
                  <a:lnTo>
                    <a:pt x="2948836" y="3579131"/>
                  </a:lnTo>
                  <a:lnTo>
                    <a:pt x="2987015" y="3554939"/>
                  </a:lnTo>
                  <a:lnTo>
                    <a:pt x="3024583" y="3529886"/>
                  </a:lnTo>
                  <a:lnTo>
                    <a:pt x="3061526" y="3503987"/>
                  </a:lnTo>
                  <a:lnTo>
                    <a:pt x="3097830" y="3477256"/>
                  </a:lnTo>
                  <a:lnTo>
                    <a:pt x="3133482" y="3449707"/>
                  </a:lnTo>
                  <a:lnTo>
                    <a:pt x="3168468" y="3421353"/>
                  </a:lnTo>
                  <a:lnTo>
                    <a:pt x="3202773" y="3392209"/>
                  </a:lnTo>
                  <a:lnTo>
                    <a:pt x="3236384" y="3362287"/>
                  </a:lnTo>
                  <a:lnTo>
                    <a:pt x="3269288" y="3331603"/>
                  </a:lnTo>
                  <a:lnTo>
                    <a:pt x="3301469" y="3300169"/>
                  </a:lnTo>
                  <a:lnTo>
                    <a:pt x="3332915" y="3268000"/>
                  </a:lnTo>
                  <a:lnTo>
                    <a:pt x="3363612" y="3235110"/>
                  </a:lnTo>
                  <a:lnTo>
                    <a:pt x="3393545" y="3201512"/>
                  </a:lnTo>
                  <a:lnTo>
                    <a:pt x="3422701" y="3167220"/>
                  </a:lnTo>
                  <a:lnTo>
                    <a:pt x="3451066" y="3132248"/>
                  </a:lnTo>
                  <a:lnTo>
                    <a:pt x="3478626" y="3096611"/>
                  </a:lnTo>
                  <a:lnTo>
                    <a:pt x="3505368" y="3060321"/>
                  </a:lnTo>
                  <a:lnTo>
                    <a:pt x="3531277" y="3023392"/>
                  </a:lnTo>
                  <a:lnTo>
                    <a:pt x="3556339" y="2985839"/>
                  </a:lnTo>
                  <a:lnTo>
                    <a:pt x="3580542" y="2947675"/>
                  </a:lnTo>
                  <a:lnTo>
                    <a:pt x="3603870" y="2908915"/>
                  </a:lnTo>
                  <a:lnTo>
                    <a:pt x="3626310" y="2869571"/>
                  </a:lnTo>
                  <a:lnTo>
                    <a:pt x="3647849" y="2829658"/>
                  </a:lnTo>
                  <a:lnTo>
                    <a:pt x="3668472" y="2789190"/>
                  </a:lnTo>
                  <a:lnTo>
                    <a:pt x="3688165" y="2748180"/>
                  </a:lnTo>
                  <a:lnTo>
                    <a:pt x="3706915" y="2706643"/>
                  </a:lnTo>
                  <a:lnTo>
                    <a:pt x="3724708" y="2664592"/>
                  </a:lnTo>
                  <a:lnTo>
                    <a:pt x="3741529" y="2622041"/>
                  </a:lnTo>
                  <a:lnTo>
                    <a:pt x="3757366" y="2579004"/>
                  </a:lnTo>
                  <a:lnTo>
                    <a:pt x="3772204" y="2535494"/>
                  </a:lnTo>
                  <a:lnTo>
                    <a:pt x="3786030" y="2491526"/>
                  </a:lnTo>
                  <a:lnTo>
                    <a:pt x="3798829" y="2447114"/>
                  </a:lnTo>
                  <a:lnTo>
                    <a:pt x="3810588" y="2402271"/>
                  </a:lnTo>
                  <a:lnTo>
                    <a:pt x="3821292" y="2357011"/>
                  </a:lnTo>
                  <a:lnTo>
                    <a:pt x="3830929" y="2311347"/>
                  </a:lnTo>
                  <a:lnTo>
                    <a:pt x="3839483" y="2265295"/>
                  </a:lnTo>
                  <a:lnTo>
                    <a:pt x="3846942" y="2218867"/>
                  </a:lnTo>
                  <a:lnTo>
                    <a:pt x="3853292" y="2172078"/>
                  </a:lnTo>
                  <a:lnTo>
                    <a:pt x="3858518" y="2124941"/>
                  </a:lnTo>
                  <a:lnTo>
                    <a:pt x="3862607" y="2077470"/>
                  </a:lnTo>
                  <a:lnTo>
                    <a:pt x="3865545" y="2029680"/>
                  </a:lnTo>
                  <a:lnTo>
                    <a:pt x="3867317" y="1981583"/>
                  </a:lnTo>
                  <a:lnTo>
                    <a:pt x="3867911" y="1933194"/>
                  </a:lnTo>
                  <a:lnTo>
                    <a:pt x="3867317" y="1884804"/>
                  </a:lnTo>
                  <a:lnTo>
                    <a:pt x="3865545" y="1836707"/>
                  </a:lnTo>
                  <a:lnTo>
                    <a:pt x="3862607" y="1788917"/>
                  </a:lnTo>
                  <a:lnTo>
                    <a:pt x="3858518" y="1741446"/>
                  </a:lnTo>
                  <a:lnTo>
                    <a:pt x="3853292" y="1694309"/>
                  </a:lnTo>
                  <a:lnTo>
                    <a:pt x="3846942" y="1647520"/>
                  </a:lnTo>
                  <a:lnTo>
                    <a:pt x="3839483" y="1601092"/>
                  </a:lnTo>
                  <a:lnTo>
                    <a:pt x="3830929" y="1555040"/>
                  </a:lnTo>
                  <a:lnTo>
                    <a:pt x="3821292" y="1509376"/>
                  </a:lnTo>
                  <a:lnTo>
                    <a:pt x="3810588" y="1464116"/>
                  </a:lnTo>
                  <a:lnTo>
                    <a:pt x="3798829" y="1419273"/>
                  </a:lnTo>
                  <a:lnTo>
                    <a:pt x="3786030" y="1374861"/>
                  </a:lnTo>
                  <a:lnTo>
                    <a:pt x="3772204" y="1330893"/>
                  </a:lnTo>
                  <a:lnTo>
                    <a:pt x="3757366" y="1287383"/>
                  </a:lnTo>
                  <a:lnTo>
                    <a:pt x="3741529" y="1244346"/>
                  </a:lnTo>
                  <a:lnTo>
                    <a:pt x="3724708" y="1201795"/>
                  </a:lnTo>
                  <a:lnTo>
                    <a:pt x="3706915" y="1159744"/>
                  </a:lnTo>
                  <a:lnTo>
                    <a:pt x="3688165" y="1118207"/>
                  </a:lnTo>
                  <a:lnTo>
                    <a:pt x="3668472" y="1077197"/>
                  </a:lnTo>
                  <a:lnTo>
                    <a:pt x="3647849" y="1036729"/>
                  </a:lnTo>
                  <a:lnTo>
                    <a:pt x="3626310" y="996816"/>
                  </a:lnTo>
                  <a:lnTo>
                    <a:pt x="3603870" y="957472"/>
                  </a:lnTo>
                  <a:lnTo>
                    <a:pt x="3580542" y="918712"/>
                  </a:lnTo>
                  <a:lnTo>
                    <a:pt x="3556339" y="880548"/>
                  </a:lnTo>
                  <a:lnTo>
                    <a:pt x="3531277" y="842995"/>
                  </a:lnTo>
                  <a:lnTo>
                    <a:pt x="3505368" y="806066"/>
                  </a:lnTo>
                  <a:lnTo>
                    <a:pt x="3478626" y="769776"/>
                  </a:lnTo>
                  <a:lnTo>
                    <a:pt x="3451066" y="734139"/>
                  </a:lnTo>
                  <a:lnTo>
                    <a:pt x="3422701" y="699167"/>
                  </a:lnTo>
                  <a:lnTo>
                    <a:pt x="3393545" y="664875"/>
                  </a:lnTo>
                  <a:lnTo>
                    <a:pt x="3363612" y="631277"/>
                  </a:lnTo>
                  <a:lnTo>
                    <a:pt x="3332915" y="598387"/>
                  </a:lnTo>
                  <a:lnTo>
                    <a:pt x="3301469" y="566218"/>
                  </a:lnTo>
                  <a:lnTo>
                    <a:pt x="3269288" y="534784"/>
                  </a:lnTo>
                  <a:lnTo>
                    <a:pt x="3236384" y="504100"/>
                  </a:lnTo>
                  <a:lnTo>
                    <a:pt x="3202773" y="474178"/>
                  </a:lnTo>
                  <a:lnTo>
                    <a:pt x="3168468" y="445034"/>
                  </a:lnTo>
                  <a:lnTo>
                    <a:pt x="3133482" y="416680"/>
                  </a:lnTo>
                  <a:lnTo>
                    <a:pt x="3097830" y="389131"/>
                  </a:lnTo>
                  <a:lnTo>
                    <a:pt x="3061526" y="362400"/>
                  </a:lnTo>
                  <a:lnTo>
                    <a:pt x="3024583" y="336501"/>
                  </a:lnTo>
                  <a:lnTo>
                    <a:pt x="2987015" y="311448"/>
                  </a:lnTo>
                  <a:lnTo>
                    <a:pt x="2948836" y="287256"/>
                  </a:lnTo>
                  <a:lnTo>
                    <a:pt x="2910061" y="263937"/>
                  </a:lnTo>
                  <a:lnTo>
                    <a:pt x="2870701" y="241505"/>
                  </a:lnTo>
                  <a:lnTo>
                    <a:pt x="2830773" y="219975"/>
                  </a:lnTo>
                  <a:lnTo>
                    <a:pt x="2790289" y="199361"/>
                  </a:lnTo>
                  <a:lnTo>
                    <a:pt x="2749263" y="179675"/>
                  </a:lnTo>
                  <a:lnTo>
                    <a:pt x="2707709" y="160932"/>
                  </a:lnTo>
                  <a:lnTo>
                    <a:pt x="2665642" y="143147"/>
                  </a:lnTo>
                  <a:lnTo>
                    <a:pt x="2623074" y="126332"/>
                  </a:lnTo>
                  <a:lnTo>
                    <a:pt x="2580020" y="110501"/>
                  </a:lnTo>
                  <a:lnTo>
                    <a:pt x="2536493" y="95669"/>
                  </a:lnTo>
                  <a:lnTo>
                    <a:pt x="2492508" y="81849"/>
                  </a:lnTo>
                  <a:lnTo>
                    <a:pt x="2448078" y="69055"/>
                  </a:lnTo>
                  <a:lnTo>
                    <a:pt x="2403217" y="57301"/>
                  </a:lnTo>
                  <a:lnTo>
                    <a:pt x="2357939" y="46600"/>
                  </a:lnTo>
                  <a:lnTo>
                    <a:pt x="2312258" y="36968"/>
                  </a:lnTo>
                  <a:lnTo>
                    <a:pt x="2266188" y="28416"/>
                  </a:lnTo>
                  <a:lnTo>
                    <a:pt x="2219742" y="20960"/>
                  </a:lnTo>
                  <a:lnTo>
                    <a:pt x="2172934" y="14613"/>
                  </a:lnTo>
                  <a:lnTo>
                    <a:pt x="2125778" y="9389"/>
                  </a:lnTo>
                  <a:lnTo>
                    <a:pt x="2078289" y="5302"/>
                  </a:lnTo>
                  <a:lnTo>
                    <a:pt x="2030479" y="2365"/>
                  </a:lnTo>
                  <a:lnTo>
                    <a:pt x="1982364" y="593"/>
                  </a:lnTo>
                  <a:lnTo>
                    <a:pt x="1933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27535" y="3201924"/>
              <a:ext cx="4328158" cy="43266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757662" y="3267455"/>
              <a:ext cx="3868420" cy="3866515"/>
            </a:xfrm>
            <a:custGeom>
              <a:avLst/>
              <a:gdLst/>
              <a:ahLst/>
              <a:cxnLst/>
              <a:rect l="l" t="t" r="r" b="b"/>
              <a:pathLst>
                <a:path w="3868419" h="3866515">
                  <a:moveTo>
                    <a:pt x="1933955" y="0"/>
                  </a:moveTo>
                  <a:lnTo>
                    <a:pt x="1885547" y="593"/>
                  </a:lnTo>
                  <a:lnTo>
                    <a:pt x="1837432" y="2365"/>
                  </a:lnTo>
                  <a:lnTo>
                    <a:pt x="1789622" y="5302"/>
                  </a:lnTo>
                  <a:lnTo>
                    <a:pt x="1742133" y="9389"/>
                  </a:lnTo>
                  <a:lnTo>
                    <a:pt x="1694977" y="14613"/>
                  </a:lnTo>
                  <a:lnTo>
                    <a:pt x="1648169" y="20960"/>
                  </a:lnTo>
                  <a:lnTo>
                    <a:pt x="1601723" y="28416"/>
                  </a:lnTo>
                  <a:lnTo>
                    <a:pt x="1555653" y="36968"/>
                  </a:lnTo>
                  <a:lnTo>
                    <a:pt x="1509972" y="46600"/>
                  </a:lnTo>
                  <a:lnTo>
                    <a:pt x="1464694" y="57301"/>
                  </a:lnTo>
                  <a:lnTo>
                    <a:pt x="1419833" y="69055"/>
                  </a:lnTo>
                  <a:lnTo>
                    <a:pt x="1375403" y="81849"/>
                  </a:lnTo>
                  <a:lnTo>
                    <a:pt x="1331418" y="95669"/>
                  </a:lnTo>
                  <a:lnTo>
                    <a:pt x="1287891" y="110501"/>
                  </a:lnTo>
                  <a:lnTo>
                    <a:pt x="1244837" y="126332"/>
                  </a:lnTo>
                  <a:lnTo>
                    <a:pt x="1202269" y="143147"/>
                  </a:lnTo>
                  <a:lnTo>
                    <a:pt x="1160202" y="160932"/>
                  </a:lnTo>
                  <a:lnTo>
                    <a:pt x="1118648" y="179675"/>
                  </a:lnTo>
                  <a:lnTo>
                    <a:pt x="1077622" y="199361"/>
                  </a:lnTo>
                  <a:lnTo>
                    <a:pt x="1037138" y="219975"/>
                  </a:lnTo>
                  <a:lnTo>
                    <a:pt x="997210" y="241505"/>
                  </a:lnTo>
                  <a:lnTo>
                    <a:pt x="957850" y="263937"/>
                  </a:lnTo>
                  <a:lnTo>
                    <a:pt x="919075" y="287256"/>
                  </a:lnTo>
                  <a:lnTo>
                    <a:pt x="880896" y="311448"/>
                  </a:lnTo>
                  <a:lnTo>
                    <a:pt x="843328" y="336501"/>
                  </a:lnTo>
                  <a:lnTo>
                    <a:pt x="806385" y="362400"/>
                  </a:lnTo>
                  <a:lnTo>
                    <a:pt x="770081" y="389131"/>
                  </a:lnTo>
                  <a:lnTo>
                    <a:pt x="734429" y="416680"/>
                  </a:lnTo>
                  <a:lnTo>
                    <a:pt x="699443" y="445034"/>
                  </a:lnTo>
                  <a:lnTo>
                    <a:pt x="665138" y="474178"/>
                  </a:lnTo>
                  <a:lnTo>
                    <a:pt x="631527" y="504100"/>
                  </a:lnTo>
                  <a:lnTo>
                    <a:pt x="598623" y="534784"/>
                  </a:lnTo>
                  <a:lnTo>
                    <a:pt x="566442" y="566218"/>
                  </a:lnTo>
                  <a:lnTo>
                    <a:pt x="534996" y="598387"/>
                  </a:lnTo>
                  <a:lnTo>
                    <a:pt x="504299" y="631277"/>
                  </a:lnTo>
                  <a:lnTo>
                    <a:pt x="474366" y="664875"/>
                  </a:lnTo>
                  <a:lnTo>
                    <a:pt x="445210" y="699167"/>
                  </a:lnTo>
                  <a:lnTo>
                    <a:pt x="416845" y="734139"/>
                  </a:lnTo>
                  <a:lnTo>
                    <a:pt x="389285" y="769776"/>
                  </a:lnTo>
                  <a:lnTo>
                    <a:pt x="362543" y="806066"/>
                  </a:lnTo>
                  <a:lnTo>
                    <a:pt x="336634" y="842995"/>
                  </a:lnTo>
                  <a:lnTo>
                    <a:pt x="311572" y="880548"/>
                  </a:lnTo>
                  <a:lnTo>
                    <a:pt x="287369" y="918712"/>
                  </a:lnTo>
                  <a:lnTo>
                    <a:pt x="264041" y="957472"/>
                  </a:lnTo>
                  <a:lnTo>
                    <a:pt x="241601" y="996816"/>
                  </a:lnTo>
                  <a:lnTo>
                    <a:pt x="220062" y="1036729"/>
                  </a:lnTo>
                  <a:lnTo>
                    <a:pt x="199439" y="1077197"/>
                  </a:lnTo>
                  <a:lnTo>
                    <a:pt x="179746" y="1118207"/>
                  </a:lnTo>
                  <a:lnTo>
                    <a:pt x="160996" y="1159744"/>
                  </a:lnTo>
                  <a:lnTo>
                    <a:pt x="143203" y="1201795"/>
                  </a:lnTo>
                  <a:lnTo>
                    <a:pt x="126382" y="1244346"/>
                  </a:lnTo>
                  <a:lnTo>
                    <a:pt x="110545" y="1287383"/>
                  </a:lnTo>
                  <a:lnTo>
                    <a:pt x="95707" y="1330893"/>
                  </a:lnTo>
                  <a:lnTo>
                    <a:pt x="81881" y="1374861"/>
                  </a:lnTo>
                  <a:lnTo>
                    <a:pt x="69082" y="1419273"/>
                  </a:lnTo>
                  <a:lnTo>
                    <a:pt x="57323" y="1464116"/>
                  </a:lnTo>
                  <a:lnTo>
                    <a:pt x="46619" y="1509376"/>
                  </a:lnTo>
                  <a:lnTo>
                    <a:pt x="36982" y="1555040"/>
                  </a:lnTo>
                  <a:lnTo>
                    <a:pt x="28428" y="1601092"/>
                  </a:lnTo>
                  <a:lnTo>
                    <a:pt x="20969" y="1647520"/>
                  </a:lnTo>
                  <a:lnTo>
                    <a:pt x="14619" y="1694309"/>
                  </a:lnTo>
                  <a:lnTo>
                    <a:pt x="9393" y="1741446"/>
                  </a:lnTo>
                  <a:lnTo>
                    <a:pt x="5304" y="1788917"/>
                  </a:lnTo>
                  <a:lnTo>
                    <a:pt x="2366" y="1836707"/>
                  </a:lnTo>
                  <a:lnTo>
                    <a:pt x="594" y="1884804"/>
                  </a:lnTo>
                  <a:lnTo>
                    <a:pt x="0" y="1933194"/>
                  </a:lnTo>
                  <a:lnTo>
                    <a:pt x="594" y="1981583"/>
                  </a:lnTo>
                  <a:lnTo>
                    <a:pt x="2366" y="2029680"/>
                  </a:lnTo>
                  <a:lnTo>
                    <a:pt x="5304" y="2077470"/>
                  </a:lnTo>
                  <a:lnTo>
                    <a:pt x="9393" y="2124941"/>
                  </a:lnTo>
                  <a:lnTo>
                    <a:pt x="14619" y="2172078"/>
                  </a:lnTo>
                  <a:lnTo>
                    <a:pt x="20969" y="2218867"/>
                  </a:lnTo>
                  <a:lnTo>
                    <a:pt x="28428" y="2265295"/>
                  </a:lnTo>
                  <a:lnTo>
                    <a:pt x="36982" y="2311347"/>
                  </a:lnTo>
                  <a:lnTo>
                    <a:pt x="46619" y="2357011"/>
                  </a:lnTo>
                  <a:lnTo>
                    <a:pt x="57323" y="2402271"/>
                  </a:lnTo>
                  <a:lnTo>
                    <a:pt x="69082" y="2447114"/>
                  </a:lnTo>
                  <a:lnTo>
                    <a:pt x="81881" y="2491526"/>
                  </a:lnTo>
                  <a:lnTo>
                    <a:pt x="95707" y="2535494"/>
                  </a:lnTo>
                  <a:lnTo>
                    <a:pt x="110545" y="2579004"/>
                  </a:lnTo>
                  <a:lnTo>
                    <a:pt x="126382" y="2622041"/>
                  </a:lnTo>
                  <a:lnTo>
                    <a:pt x="143203" y="2664592"/>
                  </a:lnTo>
                  <a:lnTo>
                    <a:pt x="160996" y="2706643"/>
                  </a:lnTo>
                  <a:lnTo>
                    <a:pt x="179746" y="2748180"/>
                  </a:lnTo>
                  <a:lnTo>
                    <a:pt x="199439" y="2789190"/>
                  </a:lnTo>
                  <a:lnTo>
                    <a:pt x="220062" y="2829658"/>
                  </a:lnTo>
                  <a:lnTo>
                    <a:pt x="241601" y="2869571"/>
                  </a:lnTo>
                  <a:lnTo>
                    <a:pt x="264041" y="2908915"/>
                  </a:lnTo>
                  <a:lnTo>
                    <a:pt x="287369" y="2947675"/>
                  </a:lnTo>
                  <a:lnTo>
                    <a:pt x="311572" y="2985839"/>
                  </a:lnTo>
                  <a:lnTo>
                    <a:pt x="336634" y="3023392"/>
                  </a:lnTo>
                  <a:lnTo>
                    <a:pt x="362543" y="3060321"/>
                  </a:lnTo>
                  <a:lnTo>
                    <a:pt x="389285" y="3096611"/>
                  </a:lnTo>
                  <a:lnTo>
                    <a:pt x="416845" y="3132248"/>
                  </a:lnTo>
                  <a:lnTo>
                    <a:pt x="445210" y="3167220"/>
                  </a:lnTo>
                  <a:lnTo>
                    <a:pt x="474366" y="3201512"/>
                  </a:lnTo>
                  <a:lnTo>
                    <a:pt x="504299" y="3235110"/>
                  </a:lnTo>
                  <a:lnTo>
                    <a:pt x="534996" y="3268000"/>
                  </a:lnTo>
                  <a:lnTo>
                    <a:pt x="566442" y="3300169"/>
                  </a:lnTo>
                  <a:lnTo>
                    <a:pt x="598623" y="3331603"/>
                  </a:lnTo>
                  <a:lnTo>
                    <a:pt x="631527" y="3362287"/>
                  </a:lnTo>
                  <a:lnTo>
                    <a:pt x="665138" y="3392209"/>
                  </a:lnTo>
                  <a:lnTo>
                    <a:pt x="699443" y="3421353"/>
                  </a:lnTo>
                  <a:lnTo>
                    <a:pt x="734429" y="3449707"/>
                  </a:lnTo>
                  <a:lnTo>
                    <a:pt x="770081" y="3477256"/>
                  </a:lnTo>
                  <a:lnTo>
                    <a:pt x="806385" y="3503987"/>
                  </a:lnTo>
                  <a:lnTo>
                    <a:pt x="843328" y="3529886"/>
                  </a:lnTo>
                  <a:lnTo>
                    <a:pt x="880896" y="3554939"/>
                  </a:lnTo>
                  <a:lnTo>
                    <a:pt x="919075" y="3579131"/>
                  </a:lnTo>
                  <a:lnTo>
                    <a:pt x="957850" y="3602450"/>
                  </a:lnTo>
                  <a:lnTo>
                    <a:pt x="997210" y="3624882"/>
                  </a:lnTo>
                  <a:lnTo>
                    <a:pt x="1037138" y="3646412"/>
                  </a:lnTo>
                  <a:lnTo>
                    <a:pt x="1077622" y="3667026"/>
                  </a:lnTo>
                  <a:lnTo>
                    <a:pt x="1118648" y="3686712"/>
                  </a:lnTo>
                  <a:lnTo>
                    <a:pt x="1160202" y="3705455"/>
                  </a:lnTo>
                  <a:lnTo>
                    <a:pt x="1202269" y="3723240"/>
                  </a:lnTo>
                  <a:lnTo>
                    <a:pt x="1244837" y="3740055"/>
                  </a:lnTo>
                  <a:lnTo>
                    <a:pt x="1287891" y="3755886"/>
                  </a:lnTo>
                  <a:lnTo>
                    <a:pt x="1331418" y="3770718"/>
                  </a:lnTo>
                  <a:lnTo>
                    <a:pt x="1375403" y="3784538"/>
                  </a:lnTo>
                  <a:lnTo>
                    <a:pt x="1419833" y="3797332"/>
                  </a:lnTo>
                  <a:lnTo>
                    <a:pt x="1464694" y="3809086"/>
                  </a:lnTo>
                  <a:lnTo>
                    <a:pt x="1509972" y="3819787"/>
                  </a:lnTo>
                  <a:lnTo>
                    <a:pt x="1555653" y="3829419"/>
                  </a:lnTo>
                  <a:lnTo>
                    <a:pt x="1601723" y="3837971"/>
                  </a:lnTo>
                  <a:lnTo>
                    <a:pt x="1648169" y="3845427"/>
                  </a:lnTo>
                  <a:lnTo>
                    <a:pt x="1694977" y="3851774"/>
                  </a:lnTo>
                  <a:lnTo>
                    <a:pt x="1742133" y="3856998"/>
                  </a:lnTo>
                  <a:lnTo>
                    <a:pt x="1789622" y="3861085"/>
                  </a:lnTo>
                  <a:lnTo>
                    <a:pt x="1837432" y="3864022"/>
                  </a:lnTo>
                  <a:lnTo>
                    <a:pt x="1885547" y="3865794"/>
                  </a:lnTo>
                  <a:lnTo>
                    <a:pt x="1933955" y="3866388"/>
                  </a:lnTo>
                  <a:lnTo>
                    <a:pt x="1982364" y="3865794"/>
                  </a:lnTo>
                  <a:lnTo>
                    <a:pt x="2030479" y="3864022"/>
                  </a:lnTo>
                  <a:lnTo>
                    <a:pt x="2078289" y="3861085"/>
                  </a:lnTo>
                  <a:lnTo>
                    <a:pt x="2125778" y="3856998"/>
                  </a:lnTo>
                  <a:lnTo>
                    <a:pt x="2172934" y="3851774"/>
                  </a:lnTo>
                  <a:lnTo>
                    <a:pt x="2219742" y="3845427"/>
                  </a:lnTo>
                  <a:lnTo>
                    <a:pt x="2266188" y="3837971"/>
                  </a:lnTo>
                  <a:lnTo>
                    <a:pt x="2312258" y="3829419"/>
                  </a:lnTo>
                  <a:lnTo>
                    <a:pt x="2357939" y="3819787"/>
                  </a:lnTo>
                  <a:lnTo>
                    <a:pt x="2403217" y="3809086"/>
                  </a:lnTo>
                  <a:lnTo>
                    <a:pt x="2448078" y="3797332"/>
                  </a:lnTo>
                  <a:lnTo>
                    <a:pt x="2492508" y="3784538"/>
                  </a:lnTo>
                  <a:lnTo>
                    <a:pt x="2536493" y="3770718"/>
                  </a:lnTo>
                  <a:lnTo>
                    <a:pt x="2580020" y="3755886"/>
                  </a:lnTo>
                  <a:lnTo>
                    <a:pt x="2623074" y="3740055"/>
                  </a:lnTo>
                  <a:lnTo>
                    <a:pt x="2665642" y="3723240"/>
                  </a:lnTo>
                  <a:lnTo>
                    <a:pt x="2707709" y="3705455"/>
                  </a:lnTo>
                  <a:lnTo>
                    <a:pt x="2749263" y="3686712"/>
                  </a:lnTo>
                  <a:lnTo>
                    <a:pt x="2790289" y="3667026"/>
                  </a:lnTo>
                  <a:lnTo>
                    <a:pt x="2830773" y="3646412"/>
                  </a:lnTo>
                  <a:lnTo>
                    <a:pt x="2870701" y="3624882"/>
                  </a:lnTo>
                  <a:lnTo>
                    <a:pt x="2910061" y="3602450"/>
                  </a:lnTo>
                  <a:lnTo>
                    <a:pt x="2948836" y="3579131"/>
                  </a:lnTo>
                  <a:lnTo>
                    <a:pt x="2987015" y="3554939"/>
                  </a:lnTo>
                  <a:lnTo>
                    <a:pt x="3024583" y="3529886"/>
                  </a:lnTo>
                  <a:lnTo>
                    <a:pt x="3061526" y="3503987"/>
                  </a:lnTo>
                  <a:lnTo>
                    <a:pt x="3097830" y="3477256"/>
                  </a:lnTo>
                  <a:lnTo>
                    <a:pt x="3133482" y="3449707"/>
                  </a:lnTo>
                  <a:lnTo>
                    <a:pt x="3168468" y="3421353"/>
                  </a:lnTo>
                  <a:lnTo>
                    <a:pt x="3202773" y="3392209"/>
                  </a:lnTo>
                  <a:lnTo>
                    <a:pt x="3236384" y="3362287"/>
                  </a:lnTo>
                  <a:lnTo>
                    <a:pt x="3269288" y="3331603"/>
                  </a:lnTo>
                  <a:lnTo>
                    <a:pt x="3301469" y="3300169"/>
                  </a:lnTo>
                  <a:lnTo>
                    <a:pt x="3332915" y="3268000"/>
                  </a:lnTo>
                  <a:lnTo>
                    <a:pt x="3363612" y="3235110"/>
                  </a:lnTo>
                  <a:lnTo>
                    <a:pt x="3393545" y="3201512"/>
                  </a:lnTo>
                  <a:lnTo>
                    <a:pt x="3422701" y="3167220"/>
                  </a:lnTo>
                  <a:lnTo>
                    <a:pt x="3451066" y="3132248"/>
                  </a:lnTo>
                  <a:lnTo>
                    <a:pt x="3478626" y="3096611"/>
                  </a:lnTo>
                  <a:lnTo>
                    <a:pt x="3505368" y="3060321"/>
                  </a:lnTo>
                  <a:lnTo>
                    <a:pt x="3531277" y="3023392"/>
                  </a:lnTo>
                  <a:lnTo>
                    <a:pt x="3556339" y="2985839"/>
                  </a:lnTo>
                  <a:lnTo>
                    <a:pt x="3580542" y="2947675"/>
                  </a:lnTo>
                  <a:lnTo>
                    <a:pt x="3603870" y="2908915"/>
                  </a:lnTo>
                  <a:lnTo>
                    <a:pt x="3626310" y="2869571"/>
                  </a:lnTo>
                  <a:lnTo>
                    <a:pt x="3647849" y="2829658"/>
                  </a:lnTo>
                  <a:lnTo>
                    <a:pt x="3668472" y="2789190"/>
                  </a:lnTo>
                  <a:lnTo>
                    <a:pt x="3688165" y="2748180"/>
                  </a:lnTo>
                  <a:lnTo>
                    <a:pt x="3706915" y="2706643"/>
                  </a:lnTo>
                  <a:lnTo>
                    <a:pt x="3724708" y="2664592"/>
                  </a:lnTo>
                  <a:lnTo>
                    <a:pt x="3741529" y="2622041"/>
                  </a:lnTo>
                  <a:lnTo>
                    <a:pt x="3757366" y="2579004"/>
                  </a:lnTo>
                  <a:lnTo>
                    <a:pt x="3772204" y="2535494"/>
                  </a:lnTo>
                  <a:lnTo>
                    <a:pt x="3786030" y="2491526"/>
                  </a:lnTo>
                  <a:lnTo>
                    <a:pt x="3798829" y="2447114"/>
                  </a:lnTo>
                  <a:lnTo>
                    <a:pt x="3810588" y="2402271"/>
                  </a:lnTo>
                  <a:lnTo>
                    <a:pt x="3821292" y="2357011"/>
                  </a:lnTo>
                  <a:lnTo>
                    <a:pt x="3830929" y="2311347"/>
                  </a:lnTo>
                  <a:lnTo>
                    <a:pt x="3839483" y="2265295"/>
                  </a:lnTo>
                  <a:lnTo>
                    <a:pt x="3846942" y="2218867"/>
                  </a:lnTo>
                  <a:lnTo>
                    <a:pt x="3853292" y="2172078"/>
                  </a:lnTo>
                  <a:lnTo>
                    <a:pt x="3858518" y="2124941"/>
                  </a:lnTo>
                  <a:lnTo>
                    <a:pt x="3862607" y="2077470"/>
                  </a:lnTo>
                  <a:lnTo>
                    <a:pt x="3865545" y="2029680"/>
                  </a:lnTo>
                  <a:lnTo>
                    <a:pt x="3867317" y="1981583"/>
                  </a:lnTo>
                  <a:lnTo>
                    <a:pt x="3867911" y="1933194"/>
                  </a:lnTo>
                  <a:lnTo>
                    <a:pt x="3867317" y="1884804"/>
                  </a:lnTo>
                  <a:lnTo>
                    <a:pt x="3865545" y="1836707"/>
                  </a:lnTo>
                  <a:lnTo>
                    <a:pt x="3862607" y="1788917"/>
                  </a:lnTo>
                  <a:lnTo>
                    <a:pt x="3858518" y="1741446"/>
                  </a:lnTo>
                  <a:lnTo>
                    <a:pt x="3853292" y="1694309"/>
                  </a:lnTo>
                  <a:lnTo>
                    <a:pt x="3846942" y="1647520"/>
                  </a:lnTo>
                  <a:lnTo>
                    <a:pt x="3839483" y="1601092"/>
                  </a:lnTo>
                  <a:lnTo>
                    <a:pt x="3830929" y="1555040"/>
                  </a:lnTo>
                  <a:lnTo>
                    <a:pt x="3821292" y="1509376"/>
                  </a:lnTo>
                  <a:lnTo>
                    <a:pt x="3810588" y="1464116"/>
                  </a:lnTo>
                  <a:lnTo>
                    <a:pt x="3798829" y="1419273"/>
                  </a:lnTo>
                  <a:lnTo>
                    <a:pt x="3786030" y="1374861"/>
                  </a:lnTo>
                  <a:lnTo>
                    <a:pt x="3772204" y="1330893"/>
                  </a:lnTo>
                  <a:lnTo>
                    <a:pt x="3757366" y="1287383"/>
                  </a:lnTo>
                  <a:lnTo>
                    <a:pt x="3741529" y="1244346"/>
                  </a:lnTo>
                  <a:lnTo>
                    <a:pt x="3724708" y="1201795"/>
                  </a:lnTo>
                  <a:lnTo>
                    <a:pt x="3706915" y="1159744"/>
                  </a:lnTo>
                  <a:lnTo>
                    <a:pt x="3688165" y="1118207"/>
                  </a:lnTo>
                  <a:lnTo>
                    <a:pt x="3668472" y="1077197"/>
                  </a:lnTo>
                  <a:lnTo>
                    <a:pt x="3647849" y="1036729"/>
                  </a:lnTo>
                  <a:lnTo>
                    <a:pt x="3626310" y="996816"/>
                  </a:lnTo>
                  <a:lnTo>
                    <a:pt x="3603870" y="957472"/>
                  </a:lnTo>
                  <a:lnTo>
                    <a:pt x="3580542" y="918712"/>
                  </a:lnTo>
                  <a:lnTo>
                    <a:pt x="3556339" y="880548"/>
                  </a:lnTo>
                  <a:lnTo>
                    <a:pt x="3531277" y="842995"/>
                  </a:lnTo>
                  <a:lnTo>
                    <a:pt x="3505368" y="806066"/>
                  </a:lnTo>
                  <a:lnTo>
                    <a:pt x="3478626" y="769776"/>
                  </a:lnTo>
                  <a:lnTo>
                    <a:pt x="3451066" y="734139"/>
                  </a:lnTo>
                  <a:lnTo>
                    <a:pt x="3422701" y="699167"/>
                  </a:lnTo>
                  <a:lnTo>
                    <a:pt x="3393545" y="664875"/>
                  </a:lnTo>
                  <a:lnTo>
                    <a:pt x="3363612" y="631277"/>
                  </a:lnTo>
                  <a:lnTo>
                    <a:pt x="3332915" y="598387"/>
                  </a:lnTo>
                  <a:lnTo>
                    <a:pt x="3301469" y="566218"/>
                  </a:lnTo>
                  <a:lnTo>
                    <a:pt x="3269288" y="534784"/>
                  </a:lnTo>
                  <a:lnTo>
                    <a:pt x="3236384" y="504100"/>
                  </a:lnTo>
                  <a:lnTo>
                    <a:pt x="3202773" y="474178"/>
                  </a:lnTo>
                  <a:lnTo>
                    <a:pt x="3168468" y="445034"/>
                  </a:lnTo>
                  <a:lnTo>
                    <a:pt x="3133482" y="416680"/>
                  </a:lnTo>
                  <a:lnTo>
                    <a:pt x="3097830" y="389131"/>
                  </a:lnTo>
                  <a:lnTo>
                    <a:pt x="3061526" y="362400"/>
                  </a:lnTo>
                  <a:lnTo>
                    <a:pt x="3024583" y="336501"/>
                  </a:lnTo>
                  <a:lnTo>
                    <a:pt x="2987015" y="311448"/>
                  </a:lnTo>
                  <a:lnTo>
                    <a:pt x="2948836" y="287256"/>
                  </a:lnTo>
                  <a:lnTo>
                    <a:pt x="2910061" y="263937"/>
                  </a:lnTo>
                  <a:lnTo>
                    <a:pt x="2870701" y="241505"/>
                  </a:lnTo>
                  <a:lnTo>
                    <a:pt x="2830773" y="219975"/>
                  </a:lnTo>
                  <a:lnTo>
                    <a:pt x="2790289" y="199361"/>
                  </a:lnTo>
                  <a:lnTo>
                    <a:pt x="2749263" y="179675"/>
                  </a:lnTo>
                  <a:lnTo>
                    <a:pt x="2707709" y="160932"/>
                  </a:lnTo>
                  <a:lnTo>
                    <a:pt x="2665642" y="143147"/>
                  </a:lnTo>
                  <a:lnTo>
                    <a:pt x="2623074" y="126332"/>
                  </a:lnTo>
                  <a:lnTo>
                    <a:pt x="2580020" y="110501"/>
                  </a:lnTo>
                  <a:lnTo>
                    <a:pt x="2536493" y="95669"/>
                  </a:lnTo>
                  <a:lnTo>
                    <a:pt x="2492508" y="81849"/>
                  </a:lnTo>
                  <a:lnTo>
                    <a:pt x="2448078" y="69055"/>
                  </a:lnTo>
                  <a:lnTo>
                    <a:pt x="2403217" y="57301"/>
                  </a:lnTo>
                  <a:lnTo>
                    <a:pt x="2357939" y="46600"/>
                  </a:lnTo>
                  <a:lnTo>
                    <a:pt x="2312258" y="36968"/>
                  </a:lnTo>
                  <a:lnTo>
                    <a:pt x="2266188" y="28416"/>
                  </a:lnTo>
                  <a:lnTo>
                    <a:pt x="2219742" y="20960"/>
                  </a:lnTo>
                  <a:lnTo>
                    <a:pt x="2172934" y="14613"/>
                  </a:lnTo>
                  <a:lnTo>
                    <a:pt x="2125778" y="9389"/>
                  </a:lnTo>
                  <a:lnTo>
                    <a:pt x="2078289" y="5302"/>
                  </a:lnTo>
                  <a:lnTo>
                    <a:pt x="2030479" y="2365"/>
                  </a:lnTo>
                  <a:lnTo>
                    <a:pt x="1982364" y="593"/>
                  </a:lnTo>
                  <a:lnTo>
                    <a:pt x="1933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74652" y="4469891"/>
              <a:ext cx="3218687" cy="12877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63908"/>
          </a:xfrm>
          <a:prstGeom prst="rect">
            <a:avLst/>
          </a:prstGeom>
        </p:spPr>
        <p:txBody>
          <a:bodyPr vert="horz" wrap="square" lIns="0" tIns="55372" rIns="0" bIns="0" rtlCol="0">
            <a:spAutoFit/>
          </a:bodyPr>
          <a:lstStyle/>
          <a:p>
            <a:pPr marL="948055" algn="l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Safe</a:t>
            </a:r>
            <a:r>
              <a:rPr sz="7200" spc="-30" dirty="0"/>
              <a:t> </a:t>
            </a:r>
            <a:r>
              <a:rPr sz="7200" spc="-10" dirty="0"/>
              <a:t>Harbour</a:t>
            </a:r>
            <a:endParaRPr sz="7200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88902" y="2447690"/>
            <a:ext cx="9818370" cy="6713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just">
              <a:lnSpc>
                <a:spcPct val="150000"/>
              </a:lnSpc>
              <a:spcBef>
                <a:spcPts val="105"/>
              </a:spcBef>
            </a:pPr>
            <a:r>
              <a:rPr sz="1950" dirty="0">
                <a:latin typeface="Century Gothic"/>
                <a:cs typeface="Century Gothic"/>
              </a:rPr>
              <a:t>Except</a:t>
            </a:r>
            <a:r>
              <a:rPr sz="1950" spc="26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for</a:t>
            </a:r>
            <a:r>
              <a:rPr sz="1950" spc="254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the</a:t>
            </a:r>
            <a:r>
              <a:rPr sz="1950" spc="26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historical</a:t>
            </a:r>
            <a:r>
              <a:rPr sz="1950" spc="26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information</a:t>
            </a:r>
            <a:r>
              <a:rPr sz="1950" spc="26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contained</a:t>
            </a:r>
            <a:r>
              <a:rPr sz="1950" spc="26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herein,</a:t>
            </a:r>
            <a:r>
              <a:rPr sz="1950" spc="254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statements</a:t>
            </a:r>
            <a:r>
              <a:rPr sz="1950" spc="254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in</a:t>
            </a:r>
            <a:r>
              <a:rPr sz="1950" spc="260" dirty="0">
                <a:latin typeface="Century Gothic"/>
                <a:cs typeface="Century Gothic"/>
              </a:rPr>
              <a:t>  </a:t>
            </a:r>
            <a:r>
              <a:rPr sz="1950" spc="-20" dirty="0">
                <a:latin typeface="Century Gothic"/>
                <a:cs typeface="Century Gothic"/>
              </a:rPr>
              <a:t>this </a:t>
            </a:r>
            <a:r>
              <a:rPr sz="1950" dirty="0">
                <a:latin typeface="Century Gothic"/>
                <a:cs typeface="Century Gothic"/>
              </a:rPr>
              <a:t>presentation</a:t>
            </a:r>
            <a:r>
              <a:rPr sz="1950" spc="44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and</a:t>
            </a:r>
            <a:r>
              <a:rPr sz="1950" spc="459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the</a:t>
            </a:r>
            <a:r>
              <a:rPr sz="1950" spc="45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subsequent</a:t>
            </a:r>
            <a:r>
              <a:rPr sz="1950" spc="459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discussions,</a:t>
            </a:r>
            <a:r>
              <a:rPr sz="1950" spc="45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which</a:t>
            </a:r>
            <a:r>
              <a:rPr sz="1950" spc="45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include</a:t>
            </a:r>
            <a:r>
              <a:rPr sz="1950" spc="459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words</a:t>
            </a:r>
            <a:r>
              <a:rPr sz="1950" spc="459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or</a:t>
            </a:r>
            <a:r>
              <a:rPr sz="1950" spc="450" dirty="0">
                <a:latin typeface="Century Gothic"/>
                <a:cs typeface="Century Gothic"/>
              </a:rPr>
              <a:t> </a:t>
            </a:r>
            <a:r>
              <a:rPr sz="1950" spc="-10" dirty="0">
                <a:latin typeface="Century Gothic"/>
                <a:cs typeface="Century Gothic"/>
              </a:rPr>
              <a:t>phrases </a:t>
            </a:r>
            <a:r>
              <a:rPr sz="1950" dirty="0">
                <a:latin typeface="Century Gothic"/>
                <a:cs typeface="Century Gothic"/>
              </a:rPr>
              <a:t>such</a:t>
            </a:r>
            <a:r>
              <a:rPr sz="1950" spc="3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as</a:t>
            </a:r>
            <a:r>
              <a:rPr sz="1950" spc="3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"will",</a:t>
            </a:r>
            <a:r>
              <a:rPr sz="1950" spc="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"aim",</a:t>
            </a:r>
            <a:r>
              <a:rPr sz="1950" spc="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"will</a:t>
            </a:r>
            <a:r>
              <a:rPr sz="1950" spc="2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likely</a:t>
            </a:r>
            <a:r>
              <a:rPr sz="1950" spc="2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result",</a:t>
            </a:r>
            <a:r>
              <a:rPr sz="1950" spc="2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"would",</a:t>
            </a:r>
            <a:r>
              <a:rPr sz="1950" spc="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"believe",</a:t>
            </a:r>
            <a:r>
              <a:rPr sz="1950" spc="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"may",</a:t>
            </a:r>
            <a:r>
              <a:rPr sz="1950" spc="1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"expect",</a:t>
            </a:r>
            <a:r>
              <a:rPr sz="1950" spc="25" dirty="0">
                <a:latin typeface="Century Gothic"/>
                <a:cs typeface="Century Gothic"/>
              </a:rPr>
              <a:t>  </a:t>
            </a:r>
            <a:r>
              <a:rPr sz="1950" spc="-10" dirty="0">
                <a:latin typeface="Century Gothic"/>
                <a:cs typeface="Century Gothic"/>
              </a:rPr>
              <a:t>"will </a:t>
            </a:r>
            <a:r>
              <a:rPr sz="1950" dirty="0">
                <a:latin typeface="Century Gothic"/>
                <a:cs typeface="Century Gothic"/>
              </a:rPr>
              <a:t>continue",</a:t>
            </a:r>
            <a:r>
              <a:rPr sz="1950" spc="19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"anticipate",</a:t>
            </a:r>
            <a:r>
              <a:rPr sz="1950" spc="20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"estimate",</a:t>
            </a:r>
            <a:r>
              <a:rPr sz="1950" spc="204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"intend",</a:t>
            </a:r>
            <a:r>
              <a:rPr sz="1950" spc="20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"plan",</a:t>
            </a:r>
            <a:r>
              <a:rPr sz="1950" spc="19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"contemplate",</a:t>
            </a:r>
            <a:r>
              <a:rPr sz="1950" spc="20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seek</a:t>
            </a:r>
            <a:r>
              <a:rPr sz="1950" spc="204" dirty="0">
                <a:latin typeface="Century Gothic"/>
                <a:cs typeface="Century Gothic"/>
              </a:rPr>
              <a:t>  </a:t>
            </a:r>
            <a:r>
              <a:rPr sz="1950" spc="-20" dirty="0">
                <a:latin typeface="Century Gothic"/>
                <a:cs typeface="Century Gothic"/>
              </a:rPr>
              <a:t>to", </a:t>
            </a:r>
            <a:r>
              <a:rPr sz="1950" dirty="0">
                <a:latin typeface="Century Gothic"/>
                <a:cs typeface="Century Gothic"/>
              </a:rPr>
              <a:t>"future",</a:t>
            </a:r>
            <a:r>
              <a:rPr sz="1950" spc="1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"objective",</a:t>
            </a:r>
            <a:r>
              <a:rPr sz="1950" spc="2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"goal",</a:t>
            </a:r>
            <a:r>
              <a:rPr sz="1950" spc="2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"likely",</a:t>
            </a:r>
            <a:r>
              <a:rPr sz="1950" spc="2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"project",</a:t>
            </a:r>
            <a:r>
              <a:rPr sz="1950" spc="2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"should",</a:t>
            </a:r>
            <a:r>
              <a:rPr sz="1950" spc="3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"potential",</a:t>
            </a:r>
            <a:r>
              <a:rPr sz="1950" spc="3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"will</a:t>
            </a:r>
            <a:r>
              <a:rPr sz="1950" spc="5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pursue",</a:t>
            </a:r>
            <a:r>
              <a:rPr sz="1950" spc="30" dirty="0">
                <a:latin typeface="Century Gothic"/>
                <a:cs typeface="Century Gothic"/>
              </a:rPr>
              <a:t> </a:t>
            </a:r>
            <a:r>
              <a:rPr sz="1950" spc="-25" dirty="0">
                <a:latin typeface="Century Gothic"/>
                <a:cs typeface="Century Gothic"/>
              </a:rPr>
              <a:t>and </a:t>
            </a:r>
            <a:r>
              <a:rPr sz="1950" dirty="0">
                <a:latin typeface="Century Gothic"/>
                <a:cs typeface="Century Gothic"/>
              </a:rPr>
              <a:t>similar</a:t>
            </a:r>
            <a:r>
              <a:rPr sz="1950" spc="170" dirty="0">
                <a:latin typeface="Century Gothic"/>
                <a:cs typeface="Century Gothic"/>
              </a:rPr>
              <a:t>   </a:t>
            </a:r>
            <a:r>
              <a:rPr sz="1950" dirty="0">
                <a:latin typeface="Century Gothic"/>
                <a:cs typeface="Century Gothic"/>
              </a:rPr>
              <a:t>expressions</a:t>
            </a:r>
            <a:r>
              <a:rPr sz="1950" spc="170" dirty="0">
                <a:latin typeface="Century Gothic"/>
                <a:cs typeface="Century Gothic"/>
              </a:rPr>
              <a:t>   </a:t>
            </a:r>
            <a:r>
              <a:rPr sz="1950" dirty="0">
                <a:latin typeface="Century Gothic"/>
                <a:cs typeface="Century Gothic"/>
              </a:rPr>
              <a:t>of</a:t>
            </a:r>
            <a:r>
              <a:rPr sz="1950" spc="170" dirty="0">
                <a:latin typeface="Century Gothic"/>
                <a:cs typeface="Century Gothic"/>
              </a:rPr>
              <a:t>   </a:t>
            </a:r>
            <a:r>
              <a:rPr sz="1950" dirty="0">
                <a:latin typeface="Century Gothic"/>
                <a:cs typeface="Century Gothic"/>
              </a:rPr>
              <a:t>such</a:t>
            </a:r>
            <a:r>
              <a:rPr sz="1950" spc="170" dirty="0">
                <a:latin typeface="Century Gothic"/>
                <a:cs typeface="Century Gothic"/>
              </a:rPr>
              <a:t>   </a:t>
            </a:r>
            <a:r>
              <a:rPr sz="1950" dirty="0">
                <a:latin typeface="Century Gothic"/>
                <a:cs typeface="Century Gothic"/>
              </a:rPr>
              <a:t>expressions</a:t>
            </a:r>
            <a:r>
              <a:rPr sz="1950" spc="170" dirty="0">
                <a:latin typeface="Century Gothic"/>
                <a:cs typeface="Century Gothic"/>
              </a:rPr>
              <a:t>   </a:t>
            </a:r>
            <a:r>
              <a:rPr sz="1950" dirty="0">
                <a:latin typeface="Century Gothic"/>
                <a:cs typeface="Century Gothic"/>
              </a:rPr>
              <a:t>may</a:t>
            </a:r>
            <a:r>
              <a:rPr sz="1950" spc="170" dirty="0">
                <a:latin typeface="Century Gothic"/>
                <a:cs typeface="Century Gothic"/>
              </a:rPr>
              <a:t>   </a:t>
            </a:r>
            <a:r>
              <a:rPr sz="1950" dirty="0">
                <a:latin typeface="Century Gothic"/>
                <a:cs typeface="Century Gothic"/>
              </a:rPr>
              <a:t>constitute</a:t>
            </a:r>
            <a:r>
              <a:rPr sz="1950" spc="175" dirty="0">
                <a:latin typeface="Century Gothic"/>
                <a:cs typeface="Century Gothic"/>
              </a:rPr>
              <a:t>   </a:t>
            </a:r>
            <a:r>
              <a:rPr sz="1950" spc="-10" dirty="0">
                <a:latin typeface="Century Gothic"/>
                <a:cs typeface="Century Gothic"/>
              </a:rPr>
              <a:t>"forward-looking </a:t>
            </a:r>
            <a:r>
              <a:rPr sz="1950" dirty="0">
                <a:latin typeface="Century Gothic"/>
                <a:cs typeface="Century Gothic"/>
              </a:rPr>
              <a:t>statements“.</a:t>
            </a:r>
            <a:r>
              <a:rPr sz="1950" spc="21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These</a:t>
            </a:r>
            <a:r>
              <a:rPr sz="1950" spc="2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forward</a:t>
            </a:r>
            <a:r>
              <a:rPr sz="1950" spc="22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looking</a:t>
            </a:r>
            <a:r>
              <a:rPr sz="1950" spc="22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statements</a:t>
            </a:r>
            <a:r>
              <a:rPr sz="1950" spc="21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involve</a:t>
            </a:r>
            <a:r>
              <a:rPr sz="1950" spc="21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a</a:t>
            </a:r>
            <a:r>
              <a:rPr sz="1950" spc="2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number</a:t>
            </a:r>
            <a:r>
              <a:rPr sz="1950" spc="22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of</a:t>
            </a:r>
            <a:r>
              <a:rPr sz="1950" spc="220" dirty="0">
                <a:latin typeface="Century Gothic"/>
                <a:cs typeface="Century Gothic"/>
              </a:rPr>
              <a:t>  </a:t>
            </a:r>
            <a:r>
              <a:rPr sz="1950" spc="-10" dirty="0">
                <a:latin typeface="Century Gothic"/>
                <a:cs typeface="Century Gothic"/>
              </a:rPr>
              <a:t>risks, </a:t>
            </a:r>
            <a:r>
              <a:rPr sz="1950" dirty="0">
                <a:latin typeface="Century Gothic"/>
                <a:cs typeface="Century Gothic"/>
              </a:rPr>
              <a:t>uncertainties</a:t>
            </a:r>
            <a:r>
              <a:rPr sz="1950" spc="2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and</a:t>
            </a:r>
            <a:r>
              <a:rPr sz="1950" spc="5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other</a:t>
            </a:r>
            <a:r>
              <a:rPr sz="1950" spc="5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factors</a:t>
            </a:r>
            <a:r>
              <a:rPr sz="1950" spc="4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that</a:t>
            </a:r>
            <a:r>
              <a:rPr sz="1950" spc="5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could</a:t>
            </a:r>
            <a:r>
              <a:rPr sz="1950" spc="5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cause</a:t>
            </a:r>
            <a:r>
              <a:rPr sz="1950" spc="3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actual</a:t>
            </a:r>
            <a:r>
              <a:rPr sz="1950" spc="6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results</a:t>
            </a:r>
            <a:r>
              <a:rPr sz="1950" spc="4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to</a:t>
            </a:r>
            <a:r>
              <a:rPr sz="1950" spc="4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differ</a:t>
            </a:r>
            <a:r>
              <a:rPr sz="1950" spc="40" dirty="0">
                <a:latin typeface="Century Gothic"/>
                <a:cs typeface="Century Gothic"/>
              </a:rPr>
              <a:t> </a:t>
            </a:r>
            <a:r>
              <a:rPr sz="1950" spc="-10" dirty="0">
                <a:latin typeface="Century Gothic"/>
                <a:cs typeface="Century Gothic"/>
              </a:rPr>
              <a:t>materially </a:t>
            </a:r>
            <a:r>
              <a:rPr sz="1950" dirty="0">
                <a:latin typeface="Century Gothic"/>
                <a:cs typeface="Century Gothic"/>
              </a:rPr>
              <a:t>from</a:t>
            </a:r>
            <a:r>
              <a:rPr sz="1950" spc="21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those</a:t>
            </a:r>
            <a:r>
              <a:rPr sz="1950" spc="21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suggested</a:t>
            </a:r>
            <a:r>
              <a:rPr sz="1950" spc="2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by</a:t>
            </a:r>
            <a:r>
              <a:rPr sz="1950" spc="21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the</a:t>
            </a:r>
            <a:r>
              <a:rPr sz="1950" spc="220" dirty="0">
                <a:latin typeface="Century Gothic"/>
                <a:cs typeface="Century Gothic"/>
              </a:rPr>
              <a:t>  </a:t>
            </a:r>
            <a:r>
              <a:rPr sz="1950" spc="-10" dirty="0">
                <a:latin typeface="Century Gothic"/>
                <a:cs typeface="Century Gothic"/>
              </a:rPr>
              <a:t>forward-</a:t>
            </a:r>
            <a:r>
              <a:rPr sz="1950" dirty="0">
                <a:latin typeface="Century Gothic"/>
                <a:cs typeface="Century Gothic"/>
              </a:rPr>
              <a:t>looking</a:t>
            </a:r>
            <a:r>
              <a:rPr sz="1950" spc="22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statements.</a:t>
            </a:r>
            <a:r>
              <a:rPr sz="1950" spc="21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These</a:t>
            </a:r>
            <a:r>
              <a:rPr sz="1950" spc="2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risks</a:t>
            </a:r>
            <a:r>
              <a:rPr sz="1950" spc="220" dirty="0">
                <a:latin typeface="Century Gothic"/>
                <a:cs typeface="Century Gothic"/>
              </a:rPr>
              <a:t>  </a:t>
            </a:r>
            <a:r>
              <a:rPr sz="1950" spc="-25" dirty="0">
                <a:latin typeface="Century Gothic"/>
                <a:cs typeface="Century Gothic"/>
              </a:rPr>
              <a:t>and </a:t>
            </a:r>
            <a:r>
              <a:rPr sz="1950" dirty="0">
                <a:latin typeface="Century Gothic"/>
                <a:cs typeface="Century Gothic"/>
              </a:rPr>
              <a:t>uncertainties</a:t>
            </a:r>
            <a:r>
              <a:rPr sz="1950" spc="14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include,</a:t>
            </a:r>
            <a:r>
              <a:rPr sz="1950" spc="15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but</a:t>
            </a:r>
            <a:r>
              <a:rPr sz="1950" spc="18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are</a:t>
            </a:r>
            <a:r>
              <a:rPr sz="1950" spc="18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not</a:t>
            </a:r>
            <a:r>
              <a:rPr sz="1950" spc="18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limited</a:t>
            </a:r>
            <a:r>
              <a:rPr sz="1950" spc="17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to</a:t>
            </a:r>
            <a:r>
              <a:rPr sz="1950" spc="17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our</a:t>
            </a:r>
            <a:r>
              <a:rPr sz="1950" spc="17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ability</a:t>
            </a:r>
            <a:r>
              <a:rPr sz="1950" spc="17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to</a:t>
            </a:r>
            <a:r>
              <a:rPr sz="1950" spc="18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successfully</a:t>
            </a:r>
            <a:r>
              <a:rPr sz="1950" spc="170" dirty="0">
                <a:latin typeface="Century Gothic"/>
                <a:cs typeface="Century Gothic"/>
              </a:rPr>
              <a:t> </a:t>
            </a:r>
            <a:r>
              <a:rPr sz="1950" spc="-10" dirty="0">
                <a:latin typeface="Century Gothic"/>
                <a:cs typeface="Century Gothic"/>
              </a:rPr>
              <a:t>implement </a:t>
            </a:r>
            <a:r>
              <a:rPr sz="1950" dirty="0">
                <a:latin typeface="Century Gothic"/>
                <a:cs typeface="Century Gothic"/>
              </a:rPr>
              <a:t>our</a:t>
            </a:r>
            <a:r>
              <a:rPr sz="1950" spc="25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strategy,</a:t>
            </a:r>
            <a:r>
              <a:rPr sz="1950" spc="24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our</a:t>
            </a:r>
            <a:r>
              <a:rPr sz="1950" spc="24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growth</a:t>
            </a:r>
            <a:r>
              <a:rPr sz="1950" spc="24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and</a:t>
            </a:r>
            <a:r>
              <a:rPr sz="1950" spc="254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expansion</a:t>
            </a:r>
            <a:r>
              <a:rPr sz="1950" spc="25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plans,</a:t>
            </a:r>
            <a:r>
              <a:rPr sz="1950" spc="23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obtain</a:t>
            </a:r>
            <a:r>
              <a:rPr sz="1950" spc="24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regulatory</a:t>
            </a:r>
            <a:r>
              <a:rPr sz="1950" spc="25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approvals,</a:t>
            </a:r>
            <a:r>
              <a:rPr sz="1950" spc="235" dirty="0">
                <a:latin typeface="Century Gothic"/>
                <a:cs typeface="Century Gothic"/>
              </a:rPr>
              <a:t> </a:t>
            </a:r>
            <a:r>
              <a:rPr sz="1950" spc="-25" dirty="0">
                <a:latin typeface="Century Gothic"/>
                <a:cs typeface="Century Gothic"/>
              </a:rPr>
              <a:t>our </a:t>
            </a:r>
            <a:r>
              <a:rPr sz="1950" dirty="0">
                <a:latin typeface="Century Gothic"/>
                <a:cs typeface="Century Gothic"/>
              </a:rPr>
              <a:t>provisioning</a:t>
            </a:r>
            <a:r>
              <a:rPr sz="1950" spc="35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policies,</a:t>
            </a:r>
            <a:r>
              <a:rPr sz="1950" spc="35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technological</a:t>
            </a:r>
            <a:r>
              <a:rPr sz="1950" spc="38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changes,</a:t>
            </a:r>
            <a:r>
              <a:rPr sz="1950" spc="35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investment</a:t>
            </a:r>
            <a:r>
              <a:rPr sz="1950" spc="38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and</a:t>
            </a:r>
            <a:r>
              <a:rPr sz="1950" spc="37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business</a:t>
            </a:r>
            <a:r>
              <a:rPr sz="1950" spc="365" dirty="0">
                <a:latin typeface="Century Gothic"/>
                <a:cs typeface="Century Gothic"/>
              </a:rPr>
              <a:t> </a:t>
            </a:r>
            <a:r>
              <a:rPr sz="1950" spc="-10" dirty="0">
                <a:latin typeface="Century Gothic"/>
                <a:cs typeface="Century Gothic"/>
              </a:rPr>
              <a:t>income, </a:t>
            </a:r>
            <a:r>
              <a:rPr sz="1950" dirty="0">
                <a:latin typeface="Century Gothic"/>
                <a:cs typeface="Century Gothic"/>
              </a:rPr>
              <a:t>cash</a:t>
            </a:r>
            <a:r>
              <a:rPr sz="1950" spc="49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flow</a:t>
            </a:r>
            <a:r>
              <a:rPr sz="1950" spc="484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projections,</a:t>
            </a:r>
            <a:r>
              <a:rPr sz="1950" spc="484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our</a:t>
            </a:r>
            <a:r>
              <a:rPr sz="1950" spc="-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exposure</a:t>
            </a:r>
            <a:r>
              <a:rPr sz="1950" spc="49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to</a:t>
            </a:r>
            <a:r>
              <a:rPr sz="1950" spc="49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market</a:t>
            </a:r>
            <a:r>
              <a:rPr sz="1950" spc="-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risks</a:t>
            </a:r>
            <a:r>
              <a:rPr sz="1950" spc="-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as</a:t>
            </a:r>
            <a:r>
              <a:rPr sz="1950" spc="49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well</a:t>
            </a:r>
            <a:r>
              <a:rPr sz="1950" spc="-15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as</a:t>
            </a:r>
            <a:r>
              <a:rPr sz="1950" spc="49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other</a:t>
            </a:r>
            <a:r>
              <a:rPr sz="1950" spc="-2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risks.</a:t>
            </a:r>
            <a:r>
              <a:rPr sz="1950" spc="490" dirty="0">
                <a:latin typeface="Century Gothic"/>
                <a:cs typeface="Century Gothic"/>
              </a:rPr>
              <a:t> </a:t>
            </a:r>
            <a:r>
              <a:rPr sz="1950" spc="-25" dirty="0">
                <a:latin typeface="Century Gothic"/>
                <a:cs typeface="Century Gothic"/>
              </a:rPr>
              <a:t>The </a:t>
            </a:r>
            <a:r>
              <a:rPr sz="1950" dirty="0">
                <a:latin typeface="Century Gothic"/>
                <a:cs typeface="Century Gothic"/>
              </a:rPr>
              <a:t>Company</a:t>
            </a:r>
            <a:r>
              <a:rPr sz="1950" spc="24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does</a:t>
            </a:r>
            <a:r>
              <a:rPr sz="1950" spc="254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not</a:t>
            </a:r>
            <a:r>
              <a:rPr sz="1950" spc="254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undertake</a:t>
            </a:r>
            <a:r>
              <a:rPr sz="1950" spc="26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any</a:t>
            </a:r>
            <a:r>
              <a:rPr sz="1950" spc="25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obligation</a:t>
            </a:r>
            <a:r>
              <a:rPr sz="1950" spc="260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to</a:t>
            </a:r>
            <a:r>
              <a:rPr sz="1950" spc="254" dirty="0">
                <a:latin typeface="Century Gothic"/>
                <a:cs typeface="Century Gothic"/>
              </a:rPr>
              <a:t>  </a:t>
            </a:r>
            <a:r>
              <a:rPr sz="1950" dirty="0">
                <a:latin typeface="Century Gothic"/>
                <a:cs typeface="Century Gothic"/>
              </a:rPr>
              <a:t>update</a:t>
            </a:r>
            <a:r>
              <a:rPr sz="1950" spc="260" dirty="0">
                <a:latin typeface="Century Gothic"/>
                <a:cs typeface="Century Gothic"/>
              </a:rPr>
              <a:t>  </a:t>
            </a:r>
            <a:r>
              <a:rPr sz="1950" spc="-10" dirty="0">
                <a:latin typeface="Century Gothic"/>
                <a:cs typeface="Century Gothic"/>
              </a:rPr>
              <a:t>forward-looking </a:t>
            </a:r>
            <a:r>
              <a:rPr sz="1950" dirty="0">
                <a:latin typeface="Century Gothic"/>
                <a:cs typeface="Century Gothic"/>
              </a:rPr>
              <a:t>statements</a:t>
            </a:r>
            <a:r>
              <a:rPr sz="1950" spc="-6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to</a:t>
            </a:r>
            <a:r>
              <a:rPr sz="1950" spc="-1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reflect</a:t>
            </a:r>
            <a:r>
              <a:rPr sz="1950" spc="-4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events</a:t>
            </a:r>
            <a:r>
              <a:rPr sz="1950" spc="-4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or</a:t>
            </a:r>
            <a:r>
              <a:rPr sz="1950" spc="-2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circumstances</a:t>
            </a:r>
            <a:r>
              <a:rPr sz="1950" spc="-3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after</a:t>
            </a:r>
            <a:r>
              <a:rPr sz="1950" spc="-35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the</a:t>
            </a:r>
            <a:r>
              <a:rPr sz="1950" spc="-20" dirty="0">
                <a:latin typeface="Century Gothic"/>
                <a:cs typeface="Century Gothic"/>
              </a:rPr>
              <a:t> </a:t>
            </a:r>
            <a:r>
              <a:rPr sz="1950" dirty="0">
                <a:latin typeface="Century Gothic"/>
                <a:cs typeface="Century Gothic"/>
              </a:rPr>
              <a:t>date</a:t>
            </a:r>
            <a:r>
              <a:rPr sz="1950" spc="-30" dirty="0">
                <a:latin typeface="Century Gothic"/>
                <a:cs typeface="Century Gothic"/>
              </a:rPr>
              <a:t> </a:t>
            </a:r>
            <a:r>
              <a:rPr sz="1950" spc="-10" dirty="0">
                <a:latin typeface="Century Gothic"/>
                <a:cs typeface="Century Gothic"/>
              </a:rPr>
              <a:t>thereof.</a:t>
            </a:r>
            <a:endParaRPr sz="195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0961" y="2257805"/>
            <a:ext cx="10459720" cy="7543800"/>
          </a:xfrm>
          <a:custGeom>
            <a:avLst/>
            <a:gdLst/>
            <a:ahLst/>
            <a:cxnLst/>
            <a:rect l="l" t="t" r="r" b="b"/>
            <a:pathLst>
              <a:path w="10459720" h="7543800">
                <a:moveTo>
                  <a:pt x="0" y="0"/>
                </a:moveTo>
                <a:lnTo>
                  <a:pt x="10459212" y="0"/>
                </a:lnTo>
                <a:lnTo>
                  <a:pt x="10459212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ln w="28956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06312" y="1523"/>
            <a:ext cx="5384279" cy="102854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2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880" y="2703576"/>
            <a:ext cx="3217545" cy="5486400"/>
            <a:chOff x="7421880" y="2703576"/>
            <a:chExt cx="3217545" cy="548640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1880" y="2703576"/>
              <a:ext cx="3217162" cy="5486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53884" y="2734062"/>
              <a:ext cx="3138170" cy="5407660"/>
            </a:xfrm>
            <a:custGeom>
              <a:avLst/>
              <a:gdLst/>
              <a:ahLst/>
              <a:cxnLst/>
              <a:rect l="l" t="t" r="r" b="b"/>
              <a:pathLst>
                <a:path w="3138170" h="5407659">
                  <a:moveTo>
                    <a:pt x="2931541" y="0"/>
                  </a:moveTo>
                  <a:lnTo>
                    <a:pt x="206375" y="0"/>
                  </a:lnTo>
                  <a:lnTo>
                    <a:pt x="159057" y="5450"/>
                  </a:lnTo>
                  <a:lnTo>
                    <a:pt x="115619" y="20975"/>
                  </a:lnTo>
                  <a:lnTo>
                    <a:pt x="77301" y="45336"/>
                  </a:lnTo>
                  <a:lnTo>
                    <a:pt x="45340" y="77295"/>
                  </a:lnTo>
                  <a:lnTo>
                    <a:pt x="20977" y="115614"/>
                  </a:lnTo>
                  <a:lnTo>
                    <a:pt x="5450" y="159053"/>
                  </a:lnTo>
                  <a:lnTo>
                    <a:pt x="0" y="206375"/>
                  </a:lnTo>
                  <a:lnTo>
                    <a:pt x="0" y="5200764"/>
                  </a:lnTo>
                  <a:lnTo>
                    <a:pt x="5450" y="5248086"/>
                  </a:lnTo>
                  <a:lnTo>
                    <a:pt x="20977" y="5291527"/>
                  </a:lnTo>
                  <a:lnTo>
                    <a:pt x="45340" y="5329848"/>
                  </a:lnTo>
                  <a:lnTo>
                    <a:pt x="77301" y="5361810"/>
                  </a:lnTo>
                  <a:lnTo>
                    <a:pt x="115619" y="5386174"/>
                  </a:lnTo>
                  <a:lnTo>
                    <a:pt x="159057" y="5401701"/>
                  </a:lnTo>
                  <a:lnTo>
                    <a:pt x="206375" y="5407152"/>
                  </a:lnTo>
                  <a:lnTo>
                    <a:pt x="2931541" y="5407152"/>
                  </a:lnTo>
                  <a:lnTo>
                    <a:pt x="2978858" y="5401701"/>
                  </a:lnTo>
                  <a:lnTo>
                    <a:pt x="3022296" y="5386174"/>
                  </a:lnTo>
                  <a:lnTo>
                    <a:pt x="3060614" y="5361810"/>
                  </a:lnTo>
                  <a:lnTo>
                    <a:pt x="3092575" y="5329848"/>
                  </a:lnTo>
                  <a:lnTo>
                    <a:pt x="3116938" y="5291527"/>
                  </a:lnTo>
                  <a:lnTo>
                    <a:pt x="3132465" y="5248086"/>
                  </a:lnTo>
                  <a:lnTo>
                    <a:pt x="3137916" y="5200764"/>
                  </a:lnTo>
                  <a:lnTo>
                    <a:pt x="3137916" y="206375"/>
                  </a:lnTo>
                  <a:lnTo>
                    <a:pt x="3132465" y="159053"/>
                  </a:lnTo>
                  <a:lnTo>
                    <a:pt x="3116938" y="115614"/>
                  </a:lnTo>
                  <a:lnTo>
                    <a:pt x="3092575" y="77295"/>
                  </a:lnTo>
                  <a:lnTo>
                    <a:pt x="3060614" y="45336"/>
                  </a:lnTo>
                  <a:lnTo>
                    <a:pt x="3022296" y="20975"/>
                  </a:lnTo>
                  <a:lnTo>
                    <a:pt x="2978858" y="5450"/>
                  </a:lnTo>
                  <a:lnTo>
                    <a:pt x="293154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3811254" y="3333750"/>
            <a:ext cx="1524000" cy="5649595"/>
          </a:xfrm>
          <a:custGeom>
            <a:avLst/>
            <a:gdLst/>
            <a:ahLst/>
            <a:cxnLst/>
            <a:rect l="l" t="t" r="r" b="b"/>
            <a:pathLst>
              <a:path w="1524000" h="5649595">
                <a:moveTo>
                  <a:pt x="1169301" y="0"/>
                </a:moveTo>
                <a:lnTo>
                  <a:pt x="43675" y="0"/>
                </a:lnTo>
                <a:lnTo>
                  <a:pt x="28600" y="3994"/>
                </a:lnTo>
                <a:lnTo>
                  <a:pt x="16287" y="14889"/>
                </a:lnTo>
                <a:lnTo>
                  <a:pt x="7985" y="31048"/>
                </a:lnTo>
                <a:lnTo>
                  <a:pt x="4940" y="50838"/>
                </a:lnTo>
                <a:lnTo>
                  <a:pt x="7985" y="70627"/>
                </a:lnTo>
                <a:lnTo>
                  <a:pt x="16287" y="86787"/>
                </a:lnTo>
                <a:lnTo>
                  <a:pt x="28600" y="97681"/>
                </a:lnTo>
                <a:lnTo>
                  <a:pt x="43675" y="101676"/>
                </a:lnTo>
                <a:lnTo>
                  <a:pt x="1169301" y="101676"/>
                </a:lnTo>
                <a:lnTo>
                  <a:pt x="1210302" y="105624"/>
                </a:lnTo>
                <a:lnTo>
                  <a:pt x="1249436" y="117092"/>
                </a:lnTo>
                <a:lnTo>
                  <a:pt x="1286271" y="135517"/>
                </a:lnTo>
                <a:lnTo>
                  <a:pt x="1320381" y="160335"/>
                </a:lnTo>
                <a:lnTo>
                  <a:pt x="1351335" y="190984"/>
                </a:lnTo>
                <a:lnTo>
                  <a:pt x="1378704" y="226900"/>
                </a:lnTo>
                <a:lnTo>
                  <a:pt x="1402059" y="267520"/>
                </a:lnTo>
                <a:lnTo>
                  <a:pt x="1420971" y="312281"/>
                </a:lnTo>
                <a:lnTo>
                  <a:pt x="1435011" y="360618"/>
                </a:lnTo>
                <a:lnTo>
                  <a:pt x="1443750" y="411970"/>
                </a:lnTo>
                <a:lnTo>
                  <a:pt x="1446758" y="465772"/>
                </a:lnTo>
                <a:lnTo>
                  <a:pt x="1446758" y="5183708"/>
                </a:lnTo>
                <a:lnTo>
                  <a:pt x="1443750" y="5237510"/>
                </a:lnTo>
                <a:lnTo>
                  <a:pt x="1435011" y="5288860"/>
                </a:lnTo>
                <a:lnTo>
                  <a:pt x="1420971" y="5337197"/>
                </a:lnTo>
                <a:lnTo>
                  <a:pt x="1402059" y="5381956"/>
                </a:lnTo>
                <a:lnTo>
                  <a:pt x="1378704" y="5422574"/>
                </a:lnTo>
                <a:lnTo>
                  <a:pt x="1351335" y="5458488"/>
                </a:lnTo>
                <a:lnTo>
                  <a:pt x="1320381" y="5489136"/>
                </a:lnTo>
                <a:lnTo>
                  <a:pt x="1286271" y="5513953"/>
                </a:lnTo>
                <a:lnTo>
                  <a:pt x="1249436" y="5532376"/>
                </a:lnTo>
                <a:lnTo>
                  <a:pt x="1210302" y="5543844"/>
                </a:lnTo>
                <a:lnTo>
                  <a:pt x="1169301" y="5547791"/>
                </a:lnTo>
                <a:lnTo>
                  <a:pt x="38734" y="5547791"/>
                </a:lnTo>
                <a:lnTo>
                  <a:pt x="23654" y="5551786"/>
                </a:lnTo>
                <a:lnTo>
                  <a:pt x="11342" y="5562680"/>
                </a:lnTo>
                <a:lnTo>
                  <a:pt x="3043" y="5578840"/>
                </a:lnTo>
                <a:lnTo>
                  <a:pt x="0" y="5598629"/>
                </a:lnTo>
                <a:lnTo>
                  <a:pt x="3043" y="5618419"/>
                </a:lnTo>
                <a:lnTo>
                  <a:pt x="11342" y="5634578"/>
                </a:lnTo>
                <a:lnTo>
                  <a:pt x="23654" y="5645473"/>
                </a:lnTo>
                <a:lnTo>
                  <a:pt x="38734" y="5649468"/>
                </a:lnTo>
                <a:lnTo>
                  <a:pt x="1169301" y="5649468"/>
                </a:lnTo>
                <a:lnTo>
                  <a:pt x="1210666" y="5646278"/>
                </a:lnTo>
                <a:lnTo>
                  <a:pt x="1250627" y="5637065"/>
                </a:lnTo>
                <a:lnTo>
                  <a:pt x="1288918" y="5622180"/>
                </a:lnTo>
                <a:lnTo>
                  <a:pt x="1325274" y="5601969"/>
                </a:lnTo>
                <a:lnTo>
                  <a:pt x="1359430" y="5576783"/>
                </a:lnTo>
                <a:lnTo>
                  <a:pt x="1391120" y="5546969"/>
                </a:lnTo>
                <a:lnTo>
                  <a:pt x="1420079" y="5512876"/>
                </a:lnTo>
                <a:lnTo>
                  <a:pt x="1446040" y="5474853"/>
                </a:lnTo>
                <a:lnTo>
                  <a:pt x="1468739" y="5433248"/>
                </a:lnTo>
                <a:lnTo>
                  <a:pt x="1487909" y="5388411"/>
                </a:lnTo>
                <a:lnTo>
                  <a:pt x="1503286" y="5340690"/>
                </a:lnTo>
                <a:lnTo>
                  <a:pt x="1514604" y="5290433"/>
                </a:lnTo>
                <a:lnTo>
                  <a:pt x="1521597" y="5237989"/>
                </a:lnTo>
                <a:lnTo>
                  <a:pt x="1523999" y="5183708"/>
                </a:lnTo>
                <a:lnTo>
                  <a:pt x="1523999" y="465505"/>
                </a:lnTo>
                <a:lnTo>
                  <a:pt x="1521575" y="411246"/>
                </a:lnTo>
                <a:lnTo>
                  <a:pt x="1514564" y="358826"/>
                </a:lnTo>
                <a:lnTo>
                  <a:pt x="1503233" y="308594"/>
                </a:lnTo>
                <a:lnTo>
                  <a:pt x="1487846" y="260897"/>
                </a:lnTo>
                <a:lnTo>
                  <a:pt x="1468669" y="216084"/>
                </a:lnTo>
                <a:lnTo>
                  <a:pt x="1445968" y="174503"/>
                </a:lnTo>
                <a:lnTo>
                  <a:pt x="1420007" y="136502"/>
                </a:lnTo>
                <a:lnTo>
                  <a:pt x="1391052" y="102430"/>
                </a:lnTo>
                <a:lnTo>
                  <a:pt x="1359368" y="72635"/>
                </a:lnTo>
                <a:lnTo>
                  <a:pt x="1325221" y="47465"/>
                </a:lnTo>
                <a:lnTo>
                  <a:pt x="1288875" y="27268"/>
                </a:lnTo>
                <a:lnTo>
                  <a:pt x="1250597" y="12393"/>
                </a:lnTo>
                <a:lnTo>
                  <a:pt x="1210650" y="3187"/>
                </a:lnTo>
                <a:lnTo>
                  <a:pt x="116930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703" y="5372100"/>
            <a:ext cx="89916" cy="898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703" y="4637532"/>
            <a:ext cx="89916" cy="8989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703" y="4268723"/>
            <a:ext cx="89916" cy="9141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703" y="3901440"/>
            <a:ext cx="89916" cy="9141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703" y="5004815"/>
            <a:ext cx="89916" cy="9141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3810" y="3206495"/>
            <a:ext cx="92964" cy="883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001" y="3206495"/>
            <a:ext cx="92964" cy="883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7369" y="3534360"/>
            <a:ext cx="89560" cy="912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1106" y="3206495"/>
            <a:ext cx="91440" cy="8839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3933" y="3243149"/>
            <a:ext cx="92767" cy="9124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07" y="6158484"/>
            <a:ext cx="88392" cy="9143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389" y="7996585"/>
            <a:ext cx="88036" cy="9274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07" y="7260335"/>
            <a:ext cx="88392" cy="9296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07" y="6524243"/>
            <a:ext cx="88392" cy="9296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07" y="6893052"/>
            <a:ext cx="88392" cy="9296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07" y="7629145"/>
            <a:ext cx="88392" cy="9143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419" y="8287631"/>
            <a:ext cx="92849" cy="9131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010" y="8327135"/>
            <a:ext cx="92976" cy="8839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294" y="8327135"/>
            <a:ext cx="92964" cy="8839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579" y="8327135"/>
            <a:ext cx="91439" cy="88392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9118093" y="6149340"/>
            <a:ext cx="1760220" cy="2278380"/>
            <a:chOff x="9118093" y="6149340"/>
            <a:chExt cx="1760220" cy="2278380"/>
          </a:xfrm>
        </p:grpSpPr>
        <p:sp>
          <p:nvSpPr>
            <p:cNvPr id="27" name="object 27"/>
            <p:cNvSpPr/>
            <p:nvPr/>
          </p:nvSpPr>
          <p:spPr>
            <a:xfrm>
              <a:off x="9127999" y="6159246"/>
              <a:ext cx="1740535" cy="2258695"/>
            </a:xfrm>
            <a:custGeom>
              <a:avLst/>
              <a:gdLst/>
              <a:ahLst/>
              <a:cxnLst/>
              <a:rect l="l" t="t" r="r" b="b"/>
              <a:pathLst>
                <a:path w="1740534" h="2258695">
                  <a:moveTo>
                    <a:pt x="1695907" y="0"/>
                  </a:moveTo>
                  <a:lnTo>
                    <a:pt x="1678631" y="3490"/>
                  </a:lnTo>
                  <a:lnTo>
                    <a:pt x="1664522" y="13009"/>
                  </a:lnTo>
                  <a:lnTo>
                    <a:pt x="1655009" y="27126"/>
                  </a:lnTo>
                  <a:lnTo>
                    <a:pt x="1651520" y="44411"/>
                  </a:lnTo>
                  <a:lnTo>
                    <a:pt x="1651520" y="1851634"/>
                  </a:lnTo>
                  <a:lnTo>
                    <a:pt x="1648074" y="1898640"/>
                  </a:lnTo>
                  <a:lnTo>
                    <a:pt x="1638063" y="1943504"/>
                  </a:lnTo>
                  <a:lnTo>
                    <a:pt x="1621979" y="1985735"/>
                  </a:lnTo>
                  <a:lnTo>
                    <a:pt x="1600313" y="2024841"/>
                  </a:lnTo>
                  <a:lnTo>
                    <a:pt x="1573557" y="2060329"/>
                  </a:lnTo>
                  <a:lnTo>
                    <a:pt x="1542203" y="2091707"/>
                  </a:lnTo>
                  <a:lnTo>
                    <a:pt x="1506743" y="2118483"/>
                  </a:lnTo>
                  <a:lnTo>
                    <a:pt x="1467667" y="2140166"/>
                  </a:lnTo>
                  <a:lnTo>
                    <a:pt x="1425467" y="2156263"/>
                  </a:lnTo>
                  <a:lnTo>
                    <a:pt x="1380636" y="2166282"/>
                  </a:lnTo>
                  <a:lnTo>
                    <a:pt x="1333665" y="2169731"/>
                  </a:lnTo>
                  <a:lnTo>
                    <a:pt x="44386" y="2169731"/>
                  </a:lnTo>
                  <a:lnTo>
                    <a:pt x="27110" y="2173222"/>
                  </a:lnTo>
                  <a:lnTo>
                    <a:pt x="13001" y="2182742"/>
                  </a:lnTo>
                  <a:lnTo>
                    <a:pt x="3488" y="2196863"/>
                  </a:lnTo>
                  <a:lnTo>
                    <a:pt x="0" y="2214156"/>
                  </a:lnTo>
                  <a:lnTo>
                    <a:pt x="3488" y="2231441"/>
                  </a:lnTo>
                  <a:lnTo>
                    <a:pt x="13001" y="2245558"/>
                  </a:lnTo>
                  <a:lnTo>
                    <a:pt x="27110" y="2255077"/>
                  </a:lnTo>
                  <a:lnTo>
                    <a:pt x="44386" y="2258568"/>
                  </a:lnTo>
                  <a:lnTo>
                    <a:pt x="1333893" y="2258568"/>
                  </a:lnTo>
                  <a:lnTo>
                    <a:pt x="1381295" y="2255800"/>
                  </a:lnTo>
                  <a:lnTo>
                    <a:pt x="1427090" y="2247768"/>
                  </a:lnTo>
                  <a:lnTo>
                    <a:pt x="1470972" y="2234775"/>
                  </a:lnTo>
                  <a:lnTo>
                    <a:pt x="1512639" y="2217126"/>
                  </a:lnTo>
                  <a:lnTo>
                    <a:pt x="1551784" y="2195126"/>
                  </a:lnTo>
                  <a:lnTo>
                    <a:pt x="1588104" y="2169080"/>
                  </a:lnTo>
                  <a:lnTo>
                    <a:pt x="1621294" y="2139292"/>
                  </a:lnTo>
                  <a:lnTo>
                    <a:pt x="1651050" y="2106069"/>
                  </a:lnTo>
                  <a:lnTo>
                    <a:pt x="1677067" y="2069713"/>
                  </a:lnTo>
                  <a:lnTo>
                    <a:pt x="1699040" y="2030531"/>
                  </a:lnTo>
                  <a:lnTo>
                    <a:pt x="1716665" y="1988828"/>
                  </a:lnTo>
                  <a:lnTo>
                    <a:pt x="1729638" y="1944907"/>
                  </a:lnTo>
                  <a:lnTo>
                    <a:pt x="1737653" y="1899074"/>
                  </a:lnTo>
                  <a:lnTo>
                    <a:pt x="1740408" y="1851634"/>
                  </a:lnTo>
                  <a:lnTo>
                    <a:pt x="1740408" y="44411"/>
                  </a:lnTo>
                  <a:lnTo>
                    <a:pt x="1736919" y="27126"/>
                  </a:lnTo>
                  <a:lnTo>
                    <a:pt x="1727406" y="13009"/>
                  </a:lnTo>
                  <a:lnTo>
                    <a:pt x="1713297" y="3490"/>
                  </a:lnTo>
                  <a:lnTo>
                    <a:pt x="169602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127999" y="6159246"/>
              <a:ext cx="1740535" cy="2258695"/>
            </a:xfrm>
            <a:custGeom>
              <a:avLst/>
              <a:gdLst/>
              <a:ahLst/>
              <a:cxnLst/>
              <a:rect l="l" t="t" r="r" b="b"/>
              <a:pathLst>
                <a:path w="1740534" h="2258695">
                  <a:moveTo>
                    <a:pt x="1695907" y="0"/>
                  </a:moveTo>
                  <a:lnTo>
                    <a:pt x="1678631" y="3490"/>
                  </a:lnTo>
                  <a:lnTo>
                    <a:pt x="1664522" y="13009"/>
                  </a:lnTo>
                  <a:lnTo>
                    <a:pt x="1655009" y="27126"/>
                  </a:lnTo>
                  <a:lnTo>
                    <a:pt x="1651520" y="44411"/>
                  </a:lnTo>
                  <a:lnTo>
                    <a:pt x="1651520" y="1851634"/>
                  </a:lnTo>
                  <a:lnTo>
                    <a:pt x="1648074" y="1898640"/>
                  </a:lnTo>
                  <a:lnTo>
                    <a:pt x="1638063" y="1943504"/>
                  </a:lnTo>
                  <a:lnTo>
                    <a:pt x="1621979" y="1985735"/>
                  </a:lnTo>
                  <a:lnTo>
                    <a:pt x="1600313" y="2024841"/>
                  </a:lnTo>
                  <a:lnTo>
                    <a:pt x="1573557" y="2060329"/>
                  </a:lnTo>
                  <a:lnTo>
                    <a:pt x="1542203" y="2091707"/>
                  </a:lnTo>
                  <a:lnTo>
                    <a:pt x="1506743" y="2118483"/>
                  </a:lnTo>
                  <a:lnTo>
                    <a:pt x="1467667" y="2140166"/>
                  </a:lnTo>
                  <a:lnTo>
                    <a:pt x="1425467" y="2156263"/>
                  </a:lnTo>
                  <a:lnTo>
                    <a:pt x="1380636" y="2166282"/>
                  </a:lnTo>
                  <a:lnTo>
                    <a:pt x="1333665" y="2169731"/>
                  </a:lnTo>
                  <a:lnTo>
                    <a:pt x="44386" y="2169731"/>
                  </a:lnTo>
                  <a:lnTo>
                    <a:pt x="27110" y="2173222"/>
                  </a:lnTo>
                  <a:lnTo>
                    <a:pt x="13001" y="2182742"/>
                  </a:lnTo>
                  <a:lnTo>
                    <a:pt x="3488" y="2196863"/>
                  </a:lnTo>
                  <a:lnTo>
                    <a:pt x="0" y="2214156"/>
                  </a:lnTo>
                  <a:lnTo>
                    <a:pt x="3488" y="2231441"/>
                  </a:lnTo>
                  <a:lnTo>
                    <a:pt x="13001" y="2245558"/>
                  </a:lnTo>
                  <a:lnTo>
                    <a:pt x="27110" y="2255077"/>
                  </a:lnTo>
                  <a:lnTo>
                    <a:pt x="44386" y="2258568"/>
                  </a:lnTo>
                  <a:lnTo>
                    <a:pt x="1333893" y="2258568"/>
                  </a:lnTo>
                  <a:lnTo>
                    <a:pt x="1381295" y="2255800"/>
                  </a:lnTo>
                  <a:lnTo>
                    <a:pt x="1427090" y="2247768"/>
                  </a:lnTo>
                  <a:lnTo>
                    <a:pt x="1470972" y="2234775"/>
                  </a:lnTo>
                  <a:lnTo>
                    <a:pt x="1512639" y="2217126"/>
                  </a:lnTo>
                  <a:lnTo>
                    <a:pt x="1551784" y="2195126"/>
                  </a:lnTo>
                  <a:lnTo>
                    <a:pt x="1588104" y="2169080"/>
                  </a:lnTo>
                  <a:lnTo>
                    <a:pt x="1621294" y="2139292"/>
                  </a:lnTo>
                  <a:lnTo>
                    <a:pt x="1651050" y="2106069"/>
                  </a:lnTo>
                  <a:lnTo>
                    <a:pt x="1677067" y="2069713"/>
                  </a:lnTo>
                  <a:lnTo>
                    <a:pt x="1699040" y="2030531"/>
                  </a:lnTo>
                  <a:lnTo>
                    <a:pt x="1716665" y="1988828"/>
                  </a:lnTo>
                  <a:lnTo>
                    <a:pt x="1729638" y="1944907"/>
                  </a:lnTo>
                  <a:lnTo>
                    <a:pt x="1737653" y="1899074"/>
                  </a:lnTo>
                  <a:lnTo>
                    <a:pt x="1740408" y="1851634"/>
                  </a:lnTo>
                  <a:lnTo>
                    <a:pt x="1740408" y="44411"/>
                  </a:lnTo>
                  <a:lnTo>
                    <a:pt x="1736919" y="27126"/>
                  </a:lnTo>
                  <a:lnTo>
                    <a:pt x="1727406" y="13009"/>
                  </a:lnTo>
                  <a:lnTo>
                    <a:pt x="1713297" y="3490"/>
                  </a:lnTo>
                  <a:lnTo>
                    <a:pt x="1696021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813557" y="3054856"/>
            <a:ext cx="1746885" cy="2257425"/>
          </a:xfrm>
          <a:custGeom>
            <a:avLst/>
            <a:gdLst/>
            <a:ahLst/>
            <a:cxnLst/>
            <a:rect l="l" t="t" r="r" b="b"/>
            <a:pathLst>
              <a:path w="1746884" h="2257425">
                <a:moveTo>
                  <a:pt x="1340040" y="0"/>
                </a:moveTo>
                <a:lnTo>
                  <a:pt x="44386" y="0"/>
                </a:lnTo>
                <a:lnTo>
                  <a:pt x="27110" y="3488"/>
                </a:lnTo>
                <a:lnTo>
                  <a:pt x="13001" y="13001"/>
                </a:lnTo>
                <a:lnTo>
                  <a:pt x="3488" y="27110"/>
                </a:lnTo>
                <a:lnTo>
                  <a:pt x="0" y="44386"/>
                </a:lnTo>
                <a:lnTo>
                  <a:pt x="3488" y="61669"/>
                </a:lnTo>
                <a:lnTo>
                  <a:pt x="13001" y="75782"/>
                </a:lnTo>
                <a:lnTo>
                  <a:pt x="27110" y="85296"/>
                </a:lnTo>
                <a:lnTo>
                  <a:pt x="44386" y="88785"/>
                </a:lnTo>
                <a:lnTo>
                  <a:pt x="1339811" y="88785"/>
                </a:lnTo>
                <a:lnTo>
                  <a:pt x="1386790" y="92232"/>
                </a:lnTo>
                <a:lnTo>
                  <a:pt x="1431628" y="102245"/>
                </a:lnTo>
                <a:lnTo>
                  <a:pt x="1473834" y="118332"/>
                </a:lnTo>
                <a:lnTo>
                  <a:pt x="1512916" y="140001"/>
                </a:lnTo>
                <a:lnTo>
                  <a:pt x="1548382" y="166761"/>
                </a:lnTo>
                <a:lnTo>
                  <a:pt x="1579742" y="198121"/>
                </a:lnTo>
                <a:lnTo>
                  <a:pt x="1606502" y="233587"/>
                </a:lnTo>
                <a:lnTo>
                  <a:pt x="1628171" y="272669"/>
                </a:lnTo>
                <a:lnTo>
                  <a:pt x="1644258" y="314875"/>
                </a:lnTo>
                <a:lnTo>
                  <a:pt x="1654271" y="359713"/>
                </a:lnTo>
                <a:lnTo>
                  <a:pt x="1657718" y="406692"/>
                </a:lnTo>
                <a:lnTo>
                  <a:pt x="1657718" y="2212657"/>
                </a:lnTo>
                <a:lnTo>
                  <a:pt x="1661206" y="2229933"/>
                </a:lnTo>
                <a:lnTo>
                  <a:pt x="1670719" y="2244042"/>
                </a:lnTo>
                <a:lnTo>
                  <a:pt x="1684828" y="2253555"/>
                </a:lnTo>
                <a:lnTo>
                  <a:pt x="1702104" y="2257044"/>
                </a:lnTo>
                <a:lnTo>
                  <a:pt x="1719388" y="2253555"/>
                </a:lnTo>
                <a:lnTo>
                  <a:pt x="1733500" y="2244042"/>
                </a:lnTo>
                <a:lnTo>
                  <a:pt x="1743015" y="2229933"/>
                </a:lnTo>
                <a:lnTo>
                  <a:pt x="1746504" y="2212657"/>
                </a:lnTo>
                <a:lnTo>
                  <a:pt x="1746504" y="406463"/>
                </a:lnTo>
                <a:lnTo>
                  <a:pt x="1743721" y="359083"/>
                </a:lnTo>
                <a:lnTo>
                  <a:pt x="1735683" y="313309"/>
                </a:lnTo>
                <a:lnTo>
                  <a:pt x="1722696" y="269447"/>
                </a:lnTo>
                <a:lnTo>
                  <a:pt x="1705062" y="227799"/>
                </a:lnTo>
                <a:lnTo>
                  <a:pt x="1683085" y="188669"/>
                </a:lnTo>
                <a:lnTo>
                  <a:pt x="1657070" y="152363"/>
                </a:lnTo>
                <a:lnTo>
                  <a:pt x="1627320" y="119183"/>
                </a:lnTo>
                <a:lnTo>
                  <a:pt x="1594140" y="89433"/>
                </a:lnTo>
                <a:lnTo>
                  <a:pt x="1557834" y="63418"/>
                </a:lnTo>
                <a:lnTo>
                  <a:pt x="1518704" y="41441"/>
                </a:lnTo>
                <a:lnTo>
                  <a:pt x="1477056" y="23807"/>
                </a:lnTo>
                <a:lnTo>
                  <a:pt x="1433194" y="10820"/>
                </a:lnTo>
                <a:lnTo>
                  <a:pt x="1387420" y="2782"/>
                </a:lnTo>
                <a:lnTo>
                  <a:pt x="134004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096" y="5219700"/>
            <a:ext cx="89916" cy="8989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096" y="4117847"/>
            <a:ext cx="89916" cy="9141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096" y="4852415"/>
            <a:ext cx="89916" cy="9141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096" y="4485132"/>
            <a:ext cx="89916" cy="9141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096" y="3752088"/>
            <a:ext cx="89916" cy="8989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829" y="3054095"/>
            <a:ext cx="92963" cy="8839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641" y="3054095"/>
            <a:ext cx="91439" cy="8839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761" y="3384980"/>
            <a:ext cx="89598" cy="9278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333" y="3092310"/>
            <a:ext cx="92684" cy="9116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401" y="3054095"/>
            <a:ext cx="91439" cy="88392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11521440" y="3427476"/>
            <a:ext cx="3700779" cy="5428615"/>
            <a:chOff x="11521440" y="3427476"/>
            <a:chExt cx="3700779" cy="5428615"/>
          </a:xfrm>
        </p:grpSpPr>
        <p:pic>
          <p:nvPicPr>
            <p:cNvPr id="41" name="object 41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1440" y="3427476"/>
              <a:ext cx="3700271" cy="54284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53444" y="3448812"/>
              <a:ext cx="3642359" cy="537819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1652504" y="3532630"/>
              <a:ext cx="3423285" cy="5171440"/>
            </a:xfrm>
            <a:custGeom>
              <a:avLst/>
              <a:gdLst/>
              <a:ahLst/>
              <a:cxnLst/>
              <a:rect l="l" t="t" r="r" b="b"/>
              <a:pathLst>
                <a:path w="3423284" h="5171440">
                  <a:moveTo>
                    <a:pt x="3223450" y="0"/>
                  </a:moveTo>
                  <a:lnTo>
                    <a:pt x="199453" y="0"/>
                  </a:lnTo>
                  <a:lnTo>
                    <a:pt x="153719" y="5267"/>
                  </a:lnTo>
                  <a:lnTo>
                    <a:pt x="111736" y="20271"/>
                  </a:lnTo>
                  <a:lnTo>
                    <a:pt x="74703" y="43816"/>
                  </a:lnTo>
                  <a:lnTo>
                    <a:pt x="43816" y="74703"/>
                  </a:lnTo>
                  <a:lnTo>
                    <a:pt x="20271" y="111736"/>
                  </a:lnTo>
                  <a:lnTo>
                    <a:pt x="5267" y="153719"/>
                  </a:lnTo>
                  <a:lnTo>
                    <a:pt x="0" y="199453"/>
                  </a:lnTo>
                  <a:lnTo>
                    <a:pt x="0" y="4971478"/>
                  </a:lnTo>
                  <a:lnTo>
                    <a:pt x="5267" y="5017212"/>
                  </a:lnTo>
                  <a:lnTo>
                    <a:pt x="20271" y="5059195"/>
                  </a:lnTo>
                  <a:lnTo>
                    <a:pt x="43816" y="5096228"/>
                  </a:lnTo>
                  <a:lnTo>
                    <a:pt x="74703" y="5127115"/>
                  </a:lnTo>
                  <a:lnTo>
                    <a:pt x="111736" y="5150660"/>
                  </a:lnTo>
                  <a:lnTo>
                    <a:pt x="153719" y="5165664"/>
                  </a:lnTo>
                  <a:lnTo>
                    <a:pt x="199453" y="5170932"/>
                  </a:lnTo>
                  <a:lnTo>
                    <a:pt x="3223450" y="5170932"/>
                  </a:lnTo>
                  <a:lnTo>
                    <a:pt x="3269184" y="5165664"/>
                  </a:lnTo>
                  <a:lnTo>
                    <a:pt x="3311167" y="5150660"/>
                  </a:lnTo>
                  <a:lnTo>
                    <a:pt x="3348200" y="5127115"/>
                  </a:lnTo>
                  <a:lnTo>
                    <a:pt x="3379087" y="5096228"/>
                  </a:lnTo>
                  <a:lnTo>
                    <a:pt x="3402632" y="5059195"/>
                  </a:lnTo>
                  <a:lnTo>
                    <a:pt x="3417636" y="5017212"/>
                  </a:lnTo>
                  <a:lnTo>
                    <a:pt x="3422904" y="4971478"/>
                  </a:lnTo>
                  <a:lnTo>
                    <a:pt x="3422904" y="199453"/>
                  </a:lnTo>
                  <a:lnTo>
                    <a:pt x="3417636" y="153719"/>
                  </a:lnTo>
                  <a:lnTo>
                    <a:pt x="3402632" y="111736"/>
                  </a:lnTo>
                  <a:lnTo>
                    <a:pt x="3379087" y="74703"/>
                  </a:lnTo>
                  <a:lnTo>
                    <a:pt x="3348200" y="43816"/>
                  </a:lnTo>
                  <a:lnTo>
                    <a:pt x="3311167" y="20271"/>
                  </a:lnTo>
                  <a:lnTo>
                    <a:pt x="3269184" y="5267"/>
                  </a:lnTo>
                  <a:lnTo>
                    <a:pt x="3223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3141994" y="4522111"/>
            <a:ext cx="5492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5" dirty="0">
                <a:solidFill>
                  <a:srgbClr val="006FC0"/>
                </a:solidFill>
                <a:latin typeface="Century Gothic"/>
                <a:cs typeface="Century Gothic"/>
              </a:rPr>
              <a:t>ESG</a:t>
            </a:r>
            <a:endParaRPr sz="2200">
              <a:latin typeface="Century Gothic"/>
              <a:cs typeface="Century Gothic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455407" y="2714244"/>
            <a:ext cx="3138170" cy="5469890"/>
            <a:chOff x="7455407" y="2714244"/>
            <a:chExt cx="3138170" cy="5469890"/>
          </a:xfrm>
        </p:grpSpPr>
        <p:pic>
          <p:nvPicPr>
            <p:cNvPr id="46" name="object 46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5407" y="2714244"/>
              <a:ext cx="3137915" cy="546963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542275" y="2798067"/>
              <a:ext cx="2931160" cy="5262880"/>
            </a:xfrm>
            <a:custGeom>
              <a:avLst/>
              <a:gdLst/>
              <a:ahLst/>
              <a:cxnLst/>
              <a:rect l="l" t="t" r="r" b="b"/>
              <a:pathLst>
                <a:path w="2931159" h="5262880">
                  <a:moveTo>
                    <a:pt x="2759887" y="0"/>
                  </a:moveTo>
                  <a:lnTo>
                    <a:pt x="170764" y="0"/>
                  </a:lnTo>
                  <a:lnTo>
                    <a:pt x="125368" y="6099"/>
                  </a:lnTo>
                  <a:lnTo>
                    <a:pt x="84576" y="23314"/>
                  </a:lnTo>
                  <a:lnTo>
                    <a:pt x="50015" y="50015"/>
                  </a:lnTo>
                  <a:lnTo>
                    <a:pt x="23314" y="84576"/>
                  </a:lnTo>
                  <a:lnTo>
                    <a:pt x="6099" y="125368"/>
                  </a:lnTo>
                  <a:lnTo>
                    <a:pt x="0" y="170764"/>
                  </a:lnTo>
                  <a:lnTo>
                    <a:pt x="0" y="5091595"/>
                  </a:lnTo>
                  <a:lnTo>
                    <a:pt x="6099" y="5136996"/>
                  </a:lnTo>
                  <a:lnTo>
                    <a:pt x="23314" y="5177791"/>
                  </a:lnTo>
                  <a:lnTo>
                    <a:pt x="50015" y="5212354"/>
                  </a:lnTo>
                  <a:lnTo>
                    <a:pt x="84576" y="5239057"/>
                  </a:lnTo>
                  <a:lnTo>
                    <a:pt x="125368" y="5256272"/>
                  </a:lnTo>
                  <a:lnTo>
                    <a:pt x="170764" y="5262372"/>
                  </a:lnTo>
                  <a:lnTo>
                    <a:pt x="2759887" y="5262372"/>
                  </a:lnTo>
                  <a:lnTo>
                    <a:pt x="2805283" y="5256272"/>
                  </a:lnTo>
                  <a:lnTo>
                    <a:pt x="2846075" y="5239057"/>
                  </a:lnTo>
                  <a:lnTo>
                    <a:pt x="2880636" y="5212354"/>
                  </a:lnTo>
                  <a:lnTo>
                    <a:pt x="2907337" y="5177791"/>
                  </a:lnTo>
                  <a:lnTo>
                    <a:pt x="2924552" y="5136996"/>
                  </a:lnTo>
                  <a:lnTo>
                    <a:pt x="2930652" y="5091595"/>
                  </a:lnTo>
                  <a:lnTo>
                    <a:pt x="2930652" y="170764"/>
                  </a:lnTo>
                  <a:lnTo>
                    <a:pt x="2924552" y="125368"/>
                  </a:lnTo>
                  <a:lnTo>
                    <a:pt x="2907337" y="84576"/>
                  </a:lnTo>
                  <a:lnTo>
                    <a:pt x="2880636" y="50015"/>
                  </a:lnTo>
                  <a:lnTo>
                    <a:pt x="2846075" y="23314"/>
                  </a:lnTo>
                  <a:lnTo>
                    <a:pt x="2805283" y="6099"/>
                  </a:lnTo>
                  <a:lnTo>
                    <a:pt x="2759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3214116" y="3275076"/>
            <a:ext cx="3150235" cy="5299075"/>
            <a:chOff x="3214116" y="3275076"/>
            <a:chExt cx="3150235" cy="5299075"/>
          </a:xfrm>
        </p:grpSpPr>
        <p:pic>
          <p:nvPicPr>
            <p:cNvPr id="49" name="object 49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4116" y="3275076"/>
              <a:ext cx="3150107" cy="529894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119" y="3285743"/>
              <a:ext cx="3110471" cy="525475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334512" y="3369560"/>
              <a:ext cx="2901950" cy="5047615"/>
            </a:xfrm>
            <a:custGeom>
              <a:avLst/>
              <a:gdLst/>
              <a:ahLst/>
              <a:cxnLst/>
              <a:rect l="l" t="t" r="r" b="b"/>
              <a:pathLst>
                <a:path w="2901950" h="5047615">
                  <a:moveTo>
                    <a:pt x="2732608" y="0"/>
                  </a:moveTo>
                  <a:lnTo>
                    <a:pt x="169087" y="0"/>
                  </a:lnTo>
                  <a:lnTo>
                    <a:pt x="124138" y="6040"/>
                  </a:lnTo>
                  <a:lnTo>
                    <a:pt x="83746" y="23085"/>
                  </a:lnTo>
                  <a:lnTo>
                    <a:pt x="49525" y="49525"/>
                  </a:lnTo>
                  <a:lnTo>
                    <a:pt x="23085" y="83746"/>
                  </a:lnTo>
                  <a:lnTo>
                    <a:pt x="6040" y="124138"/>
                  </a:lnTo>
                  <a:lnTo>
                    <a:pt x="0" y="169087"/>
                  </a:lnTo>
                  <a:lnTo>
                    <a:pt x="0" y="4878412"/>
                  </a:lnTo>
                  <a:lnTo>
                    <a:pt x="6040" y="4923361"/>
                  </a:lnTo>
                  <a:lnTo>
                    <a:pt x="23085" y="4963750"/>
                  </a:lnTo>
                  <a:lnTo>
                    <a:pt x="49525" y="4997969"/>
                  </a:lnTo>
                  <a:lnTo>
                    <a:pt x="83746" y="5024405"/>
                  </a:lnTo>
                  <a:lnTo>
                    <a:pt x="124138" y="5041448"/>
                  </a:lnTo>
                  <a:lnTo>
                    <a:pt x="169087" y="5047487"/>
                  </a:lnTo>
                  <a:lnTo>
                    <a:pt x="2732608" y="5047487"/>
                  </a:lnTo>
                  <a:lnTo>
                    <a:pt x="2777557" y="5041448"/>
                  </a:lnTo>
                  <a:lnTo>
                    <a:pt x="2817949" y="5024405"/>
                  </a:lnTo>
                  <a:lnTo>
                    <a:pt x="2852170" y="4997969"/>
                  </a:lnTo>
                  <a:lnTo>
                    <a:pt x="2878610" y="4963750"/>
                  </a:lnTo>
                  <a:lnTo>
                    <a:pt x="2895655" y="4923361"/>
                  </a:lnTo>
                  <a:lnTo>
                    <a:pt x="2901696" y="4878412"/>
                  </a:lnTo>
                  <a:lnTo>
                    <a:pt x="2901696" y="169087"/>
                  </a:lnTo>
                  <a:lnTo>
                    <a:pt x="2895655" y="124138"/>
                  </a:lnTo>
                  <a:lnTo>
                    <a:pt x="2878610" y="83746"/>
                  </a:lnTo>
                  <a:lnTo>
                    <a:pt x="2852170" y="49525"/>
                  </a:lnTo>
                  <a:lnTo>
                    <a:pt x="2817949" y="23085"/>
                  </a:lnTo>
                  <a:lnTo>
                    <a:pt x="2777557" y="6040"/>
                  </a:lnTo>
                  <a:lnTo>
                    <a:pt x="2732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8267522" y="4038395"/>
            <a:ext cx="139192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6845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MARKET CREATION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950832" y="4602872"/>
            <a:ext cx="178688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INNOVATION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387309" y="5106979"/>
            <a:ext cx="2419350" cy="2953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69240" indent="-342900" algn="just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1600" dirty="0">
                <a:latin typeface="Century Gothic"/>
                <a:cs typeface="Century Gothic"/>
              </a:rPr>
              <a:t>Solid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new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product pipeline</a:t>
            </a:r>
            <a:endParaRPr sz="1600">
              <a:latin typeface="Century Gothic"/>
              <a:cs typeface="Century Gothic"/>
            </a:endParaRPr>
          </a:p>
          <a:p>
            <a:pPr marL="355600" indent="-342900" algn="just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5600" algn="l"/>
              </a:tabLst>
            </a:pPr>
            <a:r>
              <a:rPr sz="1600" dirty="0">
                <a:latin typeface="Century Gothic"/>
                <a:cs typeface="Century Gothic"/>
              </a:rPr>
              <a:t>Complete</a:t>
            </a:r>
            <a:r>
              <a:rPr sz="1600" spc="-9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product</a:t>
            </a:r>
            <a:endParaRPr sz="1600">
              <a:latin typeface="Century Gothic"/>
              <a:cs typeface="Century Gothic"/>
            </a:endParaRPr>
          </a:p>
          <a:p>
            <a:pPr marL="355600" marR="422275" algn="just">
              <a:lnSpc>
                <a:spcPct val="150000"/>
              </a:lnSpc>
              <a:spcBef>
                <a:spcPts val="10"/>
              </a:spcBef>
            </a:pPr>
            <a:r>
              <a:rPr sz="1600" dirty="0">
                <a:latin typeface="Century Gothic"/>
                <a:cs typeface="Century Gothic"/>
              </a:rPr>
              <a:t>portfolio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for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steel </a:t>
            </a:r>
            <a:r>
              <a:rPr sz="1600" spc="-10" dirty="0">
                <a:latin typeface="Century Gothic"/>
                <a:cs typeface="Century Gothic"/>
              </a:rPr>
              <a:t>buildings</a:t>
            </a:r>
            <a:endParaRPr sz="1600">
              <a:latin typeface="Century Gothic"/>
              <a:cs typeface="Century Gothic"/>
            </a:endParaRPr>
          </a:p>
          <a:p>
            <a:pPr marL="355600" marR="5080" indent="-342900" algn="just">
              <a:lnSpc>
                <a:spcPct val="150000"/>
              </a:lnSpc>
              <a:buFont typeface="Arial"/>
              <a:buChar char="•"/>
              <a:tabLst>
                <a:tab pos="355600" algn="l"/>
              </a:tabLst>
            </a:pPr>
            <a:r>
              <a:rPr sz="1600" dirty="0">
                <a:latin typeface="Century Gothic"/>
                <a:cs typeface="Century Gothic"/>
              </a:rPr>
              <a:t>Innovative</a:t>
            </a:r>
            <a:r>
              <a:rPr sz="1600" spc="-9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processes </a:t>
            </a:r>
            <a:r>
              <a:rPr sz="1600" dirty="0">
                <a:latin typeface="Century Gothic"/>
                <a:cs typeface="Century Gothic"/>
              </a:rPr>
              <a:t>which</a:t>
            </a:r>
            <a:r>
              <a:rPr sz="1600" spc="-2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improve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life</a:t>
            </a:r>
            <a:r>
              <a:rPr sz="1600" spc="-75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of </a:t>
            </a:r>
            <a:r>
              <a:rPr sz="1600" spc="-10" dirty="0">
                <a:latin typeface="Century Gothic"/>
                <a:cs typeface="Century Gothic"/>
              </a:rPr>
              <a:t>steel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317811"/>
          </a:xfrm>
          <a:prstGeom prst="rect">
            <a:avLst/>
          </a:prstGeom>
        </p:spPr>
        <p:txBody>
          <a:bodyPr vert="horz" wrap="square" lIns="0" tIns="207786" rIns="0" bIns="0" rtlCol="0">
            <a:spAutoFit/>
          </a:bodyPr>
          <a:lstStyle/>
          <a:p>
            <a:pPr marL="931544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APL</a:t>
            </a:r>
            <a:r>
              <a:rPr sz="7200" spc="-15" dirty="0"/>
              <a:t> </a:t>
            </a:r>
            <a:r>
              <a:rPr sz="7200" dirty="0"/>
              <a:t>Apollo</a:t>
            </a:r>
            <a:r>
              <a:rPr sz="7200" spc="-10" dirty="0"/>
              <a:t> Vision</a:t>
            </a:r>
          </a:p>
        </p:txBody>
      </p:sp>
      <p:grpSp>
        <p:nvGrpSpPr>
          <p:cNvPr id="56" name="object 56"/>
          <p:cNvGrpSpPr/>
          <p:nvPr/>
        </p:nvGrpSpPr>
        <p:grpSpPr>
          <a:xfrm>
            <a:off x="4364970" y="3516062"/>
            <a:ext cx="895985" cy="895985"/>
            <a:chOff x="4364970" y="3516062"/>
            <a:chExt cx="895985" cy="895985"/>
          </a:xfrm>
        </p:grpSpPr>
        <p:pic>
          <p:nvPicPr>
            <p:cNvPr id="57" name="object 57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212" y="3643933"/>
              <a:ext cx="115785" cy="11711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4970" y="3903153"/>
              <a:ext cx="151244" cy="12155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5009" y="3516062"/>
              <a:ext cx="123151" cy="15220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199" y="3643283"/>
              <a:ext cx="117208" cy="11625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6321" y="3903093"/>
              <a:ext cx="154343" cy="12164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487722" y="3693172"/>
              <a:ext cx="604520" cy="718820"/>
            </a:xfrm>
            <a:custGeom>
              <a:avLst/>
              <a:gdLst/>
              <a:ahLst/>
              <a:cxnLst/>
              <a:rect l="l" t="t" r="r" b="b"/>
              <a:pathLst>
                <a:path w="604520" h="718820">
                  <a:moveTo>
                    <a:pt x="352501" y="290563"/>
                  </a:moveTo>
                  <a:lnTo>
                    <a:pt x="351053" y="283451"/>
                  </a:lnTo>
                  <a:lnTo>
                    <a:pt x="347141" y="277634"/>
                  </a:lnTo>
                  <a:lnTo>
                    <a:pt x="341325" y="273723"/>
                  </a:lnTo>
                  <a:lnTo>
                    <a:pt x="334213" y="272275"/>
                  </a:lnTo>
                  <a:lnTo>
                    <a:pt x="327088" y="273723"/>
                  </a:lnTo>
                  <a:lnTo>
                    <a:pt x="321271" y="277634"/>
                  </a:lnTo>
                  <a:lnTo>
                    <a:pt x="317360" y="283451"/>
                  </a:lnTo>
                  <a:lnTo>
                    <a:pt x="315925" y="290563"/>
                  </a:lnTo>
                  <a:lnTo>
                    <a:pt x="317360" y="297688"/>
                  </a:lnTo>
                  <a:lnTo>
                    <a:pt x="321271" y="303504"/>
                  </a:lnTo>
                  <a:lnTo>
                    <a:pt x="327088" y="307416"/>
                  </a:lnTo>
                  <a:lnTo>
                    <a:pt x="334213" y="308851"/>
                  </a:lnTo>
                  <a:lnTo>
                    <a:pt x="341299" y="307390"/>
                  </a:lnTo>
                  <a:lnTo>
                    <a:pt x="347103" y="303466"/>
                  </a:lnTo>
                  <a:lnTo>
                    <a:pt x="351028" y="297662"/>
                  </a:lnTo>
                  <a:lnTo>
                    <a:pt x="352501" y="290563"/>
                  </a:lnTo>
                  <a:close/>
                </a:path>
                <a:path w="604520" h="718820">
                  <a:moveTo>
                    <a:pt x="352602" y="554609"/>
                  </a:moveTo>
                  <a:lnTo>
                    <a:pt x="352488" y="526783"/>
                  </a:lnTo>
                  <a:lnTo>
                    <a:pt x="318973" y="526986"/>
                  </a:lnTo>
                  <a:lnTo>
                    <a:pt x="318973" y="549948"/>
                  </a:lnTo>
                  <a:lnTo>
                    <a:pt x="318757" y="554609"/>
                  </a:lnTo>
                  <a:lnTo>
                    <a:pt x="322376" y="558558"/>
                  </a:lnTo>
                  <a:lnTo>
                    <a:pt x="327101" y="558787"/>
                  </a:lnTo>
                  <a:lnTo>
                    <a:pt x="344233" y="558787"/>
                  </a:lnTo>
                  <a:lnTo>
                    <a:pt x="348957" y="558520"/>
                  </a:lnTo>
                  <a:lnTo>
                    <a:pt x="352602" y="554609"/>
                  </a:lnTo>
                  <a:close/>
                </a:path>
                <a:path w="604520" h="718820">
                  <a:moveTo>
                    <a:pt x="387350" y="138938"/>
                  </a:moveTo>
                  <a:lnTo>
                    <a:pt x="381901" y="136144"/>
                  </a:lnTo>
                  <a:lnTo>
                    <a:pt x="382320" y="137160"/>
                  </a:lnTo>
                  <a:lnTo>
                    <a:pt x="387350" y="138938"/>
                  </a:lnTo>
                  <a:close/>
                </a:path>
                <a:path w="604520" h="718820">
                  <a:moveTo>
                    <a:pt x="398221" y="465836"/>
                  </a:moveTo>
                  <a:lnTo>
                    <a:pt x="273253" y="465937"/>
                  </a:lnTo>
                  <a:lnTo>
                    <a:pt x="273253" y="499364"/>
                  </a:lnTo>
                  <a:lnTo>
                    <a:pt x="398221" y="499364"/>
                  </a:lnTo>
                  <a:lnTo>
                    <a:pt x="398221" y="465836"/>
                  </a:lnTo>
                  <a:close/>
                </a:path>
                <a:path w="604520" h="718820">
                  <a:moveTo>
                    <a:pt x="445452" y="268732"/>
                  </a:moveTo>
                  <a:lnTo>
                    <a:pt x="437134" y="225005"/>
                  </a:lnTo>
                  <a:lnTo>
                    <a:pt x="413499" y="189039"/>
                  </a:lnTo>
                  <a:lnTo>
                    <a:pt x="378079" y="164477"/>
                  </a:lnTo>
                  <a:lnTo>
                    <a:pt x="334416" y="154927"/>
                  </a:lnTo>
                  <a:lnTo>
                    <a:pt x="327710" y="154927"/>
                  </a:lnTo>
                  <a:lnTo>
                    <a:pt x="288620" y="165138"/>
                  </a:lnTo>
                  <a:lnTo>
                    <a:pt x="256438" y="187540"/>
                  </a:lnTo>
                  <a:lnTo>
                    <a:pt x="233845" y="219506"/>
                  </a:lnTo>
                  <a:lnTo>
                    <a:pt x="223481" y="258394"/>
                  </a:lnTo>
                  <a:lnTo>
                    <a:pt x="223774" y="283324"/>
                  </a:lnTo>
                  <a:lnTo>
                    <a:pt x="229311" y="307365"/>
                  </a:lnTo>
                  <a:lnTo>
                    <a:pt x="239788" y="329704"/>
                  </a:lnTo>
                  <a:lnTo>
                    <a:pt x="254939" y="349542"/>
                  </a:lnTo>
                  <a:lnTo>
                    <a:pt x="271043" y="368922"/>
                  </a:lnTo>
                  <a:lnTo>
                    <a:pt x="283718" y="390474"/>
                  </a:lnTo>
                  <a:lnTo>
                    <a:pt x="292747" y="413778"/>
                  </a:lnTo>
                  <a:lnTo>
                    <a:pt x="297929" y="438391"/>
                  </a:lnTo>
                  <a:lnTo>
                    <a:pt x="320370" y="438391"/>
                  </a:lnTo>
                  <a:lnTo>
                    <a:pt x="320370" y="333146"/>
                  </a:lnTo>
                  <a:lnTo>
                    <a:pt x="304355" y="324370"/>
                  </a:lnTo>
                  <a:lnTo>
                    <a:pt x="293357" y="310642"/>
                  </a:lnTo>
                  <a:lnTo>
                    <a:pt x="288315" y="293801"/>
                  </a:lnTo>
                  <a:lnTo>
                    <a:pt x="290233" y="275691"/>
                  </a:lnTo>
                  <a:lnTo>
                    <a:pt x="299059" y="259753"/>
                  </a:lnTo>
                  <a:lnTo>
                    <a:pt x="312851" y="248793"/>
                  </a:lnTo>
                  <a:lnTo>
                    <a:pt x="329768" y="243789"/>
                  </a:lnTo>
                  <a:lnTo>
                    <a:pt x="347941" y="245694"/>
                  </a:lnTo>
                  <a:lnTo>
                    <a:pt x="363956" y="254482"/>
                  </a:lnTo>
                  <a:lnTo>
                    <a:pt x="374954" y="268211"/>
                  </a:lnTo>
                  <a:lnTo>
                    <a:pt x="379984" y="285051"/>
                  </a:lnTo>
                  <a:lnTo>
                    <a:pt x="378066" y="303149"/>
                  </a:lnTo>
                  <a:lnTo>
                    <a:pt x="373481" y="313245"/>
                  </a:lnTo>
                  <a:lnTo>
                    <a:pt x="366699" y="321830"/>
                  </a:lnTo>
                  <a:lnTo>
                    <a:pt x="358076" y="328587"/>
                  </a:lnTo>
                  <a:lnTo>
                    <a:pt x="347941" y="333146"/>
                  </a:lnTo>
                  <a:lnTo>
                    <a:pt x="348462" y="438188"/>
                  </a:lnTo>
                  <a:lnTo>
                    <a:pt x="372059" y="438188"/>
                  </a:lnTo>
                  <a:lnTo>
                    <a:pt x="377088" y="413499"/>
                  </a:lnTo>
                  <a:lnTo>
                    <a:pt x="385889" y="390029"/>
                  </a:lnTo>
                  <a:lnTo>
                    <a:pt x="398259" y="368236"/>
                  </a:lnTo>
                  <a:lnTo>
                    <a:pt x="427570" y="331114"/>
                  </a:lnTo>
                  <a:lnTo>
                    <a:pt x="437476" y="311645"/>
                  </a:lnTo>
                  <a:lnTo>
                    <a:pt x="443509" y="290664"/>
                  </a:lnTo>
                  <a:lnTo>
                    <a:pt x="445452" y="268732"/>
                  </a:lnTo>
                  <a:close/>
                </a:path>
                <a:path w="604520" h="718820">
                  <a:moveTo>
                    <a:pt x="603897" y="248920"/>
                  </a:moveTo>
                  <a:lnTo>
                    <a:pt x="601332" y="227330"/>
                  </a:lnTo>
                  <a:lnTo>
                    <a:pt x="598322" y="201930"/>
                  </a:lnTo>
                  <a:lnTo>
                    <a:pt x="591489" y="182880"/>
                  </a:lnTo>
                  <a:lnTo>
                    <a:pt x="560768" y="123190"/>
                  </a:lnTo>
                  <a:lnTo>
                    <a:pt x="538518" y="91592"/>
                  </a:lnTo>
                  <a:lnTo>
                    <a:pt x="538518" y="265430"/>
                  </a:lnTo>
                  <a:lnTo>
                    <a:pt x="538518" y="280670"/>
                  </a:lnTo>
                  <a:lnTo>
                    <a:pt x="532358" y="285750"/>
                  </a:lnTo>
                  <a:lnTo>
                    <a:pt x="526186" y="285750"/>
                  </a:lnTo>
                  <a:lnTo>
                    <a:pt x="526186" y="342900"/>
                  </a:lnTo>
                  <a:lnTo>
                    <a:pt x="523290" y="349250"/>
                  </a:lnTo>
                  <a:lnTo>
                    <a:pt x="523201" y="350520"/>
                  </a:lnTo>
                  <a:lnTo>
                    <a:pt x="523201" y="349250"/>
                  </a:lnTo>
                  <a:lnTo>
                    <a:pt x="520319" y="356870"/>
                  </a:lnTo>
                  <a:lnTo>
                    <a:pt x="512305" y="359410"/>
                  </a:lnTo>
                  <a:lnTo>
                    <a:pt x="475703" y="345440"/>
                  </a:lnTo>
                  <a:lnTo>
                    <a:pt x="468541" y="342900"/>
                  </a:lnTo>
                  <a:lnTo>
                    <a:pt x="464794" y="334010"/>
                  </a:lnTo>
                  <a:lnTo>
                    <a:pt x="469874" y="320040"/>
                  </a:lnTo>
                  <a:lnTo>
                    <a:pt x="477735" y="316230"/>
                  </a:lnTo>
                  <a:lnTo>
                    <a:pt x="485305" y="318770"/>
                  </a:lnTo>
                  <a:lnTo>
                    <a:pt x="485724" y="318770"/>
                  </a:lnTo>
                  <a:lnTo>
                    <a:pt x="486117" y="320040"/>
                  </a:lnTo>
                  <a:lnTo>
                    <a:pt x="515708" y="331470"/>
                  </a:lnTo>
                  <a:lnTo>
                    <a:pt x="522719" y="334010"/>
                  </a:lnTo>
                  <a:lnTo>
                    <a:pt x="526186" y="342900"/>
                  </a:lnTo>
                  <a:lnTo>
                    <a:pt x="526186" y="285750"/>
                  </a:lnTo>
                  <a:lnTo>
                    <a:pt x="485089" y="285750"/>
                  </a:lnTo>
                  <a:lnTo>
                    <a:pt x="478929" y="280670"/>
                  </a:lnTo>
                  <a:lnTo>
                    <a:pt x="478929" y="265430"/>
                  </a:lnTo>
                  <a:lnTo>
                    <a:pt x="485089" y="259080"/>
                  </a:lnTo>
                  <a:lnTo>
                    <a:pt x="532358" y="259080"/>
                  </a:lnTo>
                  <a:lnTo>
                    <a:pt x="538518" y="265430"/>
                  </a:lnTo>
                  <a:lnTo>
                    <a:pt x="538518" y="91592"/>
                  </a:lnTo>
                  <a:lnTo>
                    <a:pt x="528815" y="81280"/>
                  </a:lnTo>
                  <a:lnTo>
                    <a:pt x="525360" y="77609"/>
                  </a:lnTo>
                  <a:lnTo>
                    <a:pt x="525360" y="200660"/>
                  </a:lnTo>
                  <a:lnTo>
                    <a:pt x="522071" y="208280"/>
                  </a:lnTo>
                  <a:lnTo>
                    <a:pt x="515073" y="210820"/>
                  </a:lnTo>
                  <a:lnTo>
                    <a:pt x="485597" y="223520"/>
                  </a:lnTo>
                  <a:lnTo>
                    <a:pt x="478726" y="227330"/>
                  </a:lnTo>
                  <a:lnTo>
                    <a:pt x="473202" y="224688"/>
                  </a:lnTo>
                  <a:lnTo>
                    <a:pt x="473202" y="269240"/>
                  </a:lnTo>
                  <a:lnTo>
                    <a:pt x="470865" y="297180"/>
                  </a:lnTo>
                  <a:lnTo>
                    <a:pt x="463499" y="322580"/>
                  </a:lnTo>
                  <a:lnTo>
                    <a:pt x="451370" y="346710"/>
                  </a:lnTo>
                  <a:lnTo>
                    <a:pt x="434759" y="368300"/>
                  </a:lnTo>
                  <a:lnTo>
                    <a:pt x="422084" y="383540"/>
                  </a:lnTo>
                  <a:lnTo>
                    <a:pt x="411924" y="401320"/>
                  </a:lnTo>
                  <a:lnTo>
                    <a:pt x="404431" y="419100"/>
                  </a:lnTo>
                  <a:lnTo>
                    <a:pt x="399745" y="439420"/>
                  </a:lnTo>
                  <a:lnTo>
                    <a:pt x="405168" y="438150"/>
                  </a:lnTo>
                  <a:lnTo>
                    <a:pt x="412864" y="440690"/>
                  </a:lnTo>
                  <a:lnTo>
                    <a:pt x="419163" y="444500"/>
                  </a:lnTo>
                  <a:lnTo>
                    <a:pt x="423443" y="450850"/>
                  </a:lnTo>
                  <a:lnTo>
                    <a:pt x="425069" y="458470"/>
                  </a:lnTo>
                  <a:lnTo>
                    <a:pt x="425069" y="506730"/>
                  </a:lnTo>
                  <a:lnTo>
                    <a:pt x="423557" y="514350"/>
                  </a:lnTo>
                  <a:lnTo>
                    <a:pt x="419341" y="520700"/>
                  </a:lnTo>
                  <a:lnTo>
                    <a:pt x="413067" y="525780"/>
                  </a:lnTo>
                  <a:lnTo>
                    <a:pt x="405371" y="527050"/>
                  </a:lnTo>
                  <a:lnTo>
                    <a:pt x="380263" y="527050"/>
                  </a:lnTo>
                  <a:lnTo>
                    <a:pt x="380263" y="534670"/>
                  </a:lnTo>
                  <a:lnTo>
                    <a:pt x="396925" y="534670"/>
                  </a:lnTo>
                  <a:lnTo>
                    <a:pt x="403085" y="541020"/>
                  </a:lnTo>
                  <a:lnTo>
                    <a:pt x="403085" y="556260"/>
                  </a:lnTo>
                  <a:lnTo>
                    <a:pt x="396925" y="561340"/>
                  </a:lnTo>
                  <a:lnTo>
                    <a:pt x="378917" y="561340"/>
                  </a:lnTo>
                  <a:lnTo>
                    <a:pt x="374078" y="572770"/>
                  </a:lnTo>
                  <a:lnTo>
                    <a:pt x="366331" y="580390"/>
                  </a:lnTo>
                  <a:lnTo>
                    <a:pt x="356387" y="586740"/>
                  </a:lnTo>
                  <a:lnTo>
                    <a:pt x="344957" y="588010"/>
                  </a:lnTo>
                  <a:lnTo>
                    <a:pt x="327342" y="588010"/>
                  </a:lnTo>
                  <a:lnTo>
                    <a:pt x="315925" y="586740"/>
                  </a:lnTo>
                  <a:lnTo>
                    <a:pt x="305968" y="581660"/>
                  </a:lnTo>
                  <a:lnTo>
                    <a:pt x="298183" y="572770"/>
                  </a:lnTo>
                  <a:lnTo>
                    <a:pt x="293281" y="562610"/>
                  </a:lnTo>
                  <a:lnTo>
                    <a:pt x="274637" y="562610"/>
                  </a:lnTo>
                  <a:lnTo>
                    <a:pt x="268478" y="556260"/>
                  </a:lnTo>
                  <a:lnTo>
                    <a:pt x="268478" y="541020"/>
                  </a:lnTo>
                  <a:lnTo>
                    <a:pt x="274637" y="534670"/>
                  </a:lnTo>
                  <a:lnTo>
                    <a:pt x="291604" y="534670"/>
                  </a:lnTo>
                  <a:lnTo>
                    <a:pt x="291604" y="528320"/>
                  </a:lnTo>
                  <a:lnTo>
                    <a:pt x="266293" y="528320"/>
                  </a:lnTo>
                  <a:lnTo>
                    <a:pt x="258584" y="527050"/>
                  </a:lnTo>
                  <a:lnTo>
                    <a:pt x="252298" y="521970"/>
                  </a:lnTo>
                  <a:lnTo>
                    <a:pt x="248056" y="515620"/>
                  </a:lnTo>
                  <a:lnTo>
                    <a:pt x="246494" y="508000"/>
                  </a:lnTo>
                  <a:lnTo>
                    <a:pt x="246494" y="459740"/>
                  </a:lnTo>
                  <a:lnTo>
                    <a:pt x="248005" y="452120"/>
                  </a:lnTo>
                  <a:lnTo>
                    <a:pt x="252183" y="445770"/>
                  </a:lnTo>
                  <a:lnTo>
                    <a:pt x="258432" y="441960"/>
                  </a:lnTo>
                  <a:lnTo>
                    <a:pt x="266090" y="439420"/>
                  </a:lnTo>
                  <a:lnTo>
                    <a:pt x="271602" y="439420"/>
                  </a:lnTo>
                  <a:lnTo>
                    <a:pt x="267055" y="420370"/>
                  </a:lnTo>
                  <a:lnTo>
                    <a:pt x="259638" y="402590"/>
                  </a:lnTo>
                  <a:lnTo>
                    <a:pt x="249504" y="384810"/>
                  </a:lnTo>
                  <a:lnTo>
                    <a:pt x="236816" y="369570"/>
                  </a:lnTo>
                  <a:lnTo>
                    <a:pt x="229895" y="360680"/>
                  </a:lnTo>
                  <a:lnTo>
                    <a:pt x="218008" y="345440"/>
                  </a:lnTo>
                  <a:lnTo>
                    <a:pt x="206032" y="319786"/>
                  </a:lnTo>
                  <a:lnTo>
                    <a:pt x="206032" y="334010"/>
                  </a:lnTo>
                  <a:lnTo>
                    <a:pt x="203466" y="341630"/>
                  </a:lnTo>
                  <a:lnTo>
                    <a:pt x="195973" y="345440"/>
                  </a:lnTo>
                  <a:lnTo>
                    <a:pt x="195148" y="346710"/>
                  </a:lnTo>
                  <a:lnTo>
                    <a:pt x="194310" y="346710"/>
                  </a:lnTo>
                  <a:lnTo>
                    <a:pt x="164820" y="359410"/>
                  </a:lnTo>
                  <a:lnTo>
                    <a:pt x="157556" y="360680"/>
                  </a:lnTo>
                  <a:lnTo>
                    <a:pt x="149872" y="356870"/>
                  </a:lnTo>
                  <a:lnTo>
                    <a:pt x="145770" y="342900"/>
                  </a:lnTo>
                  <a:lnTo>
                    <a:pt x="148590" y="336550"/>
                  </a:lnTo>
                  <a:lnTo>
                    <a:pt x="183883" y="321310"/>
                  </a:lnTo>
                  <a:lnTo>
                    <a:pt x="190601" y="317500"/>
                  </a:lnTo>
                  <a:lnTo>
                    <a:pt x="198920" y="320040"/>
                  </a:lnTo>
                  <a:lnTo>
                    <a:pt x="206032" y="334010"/>
                  </a:lnTo>
                  <a:lnTo>
                    <a:pt x="206032" y="319786"/>
                  </a:lnTo>
                  <a:lnTo>
                    <a:pt x="204965" y="317500"/>
                  </a:lnTo>
                  <a:lnTo>
                    <a:pt x="198018" y="288290"/>
                  </a:lnTo>
                  <a:lnTo>
                    <a:pt x="197980" y="285750"/>
                  </a:lnTo>
                  <a:lnTo>
                    <a:pt x="197561" y="259080"/>
                  </a:lnTo>
                  <a:lnTo>
                    <a:pt x="197535" y="257810"/>
                  </a:lnTo>
                  <a:lnTo>
                    <a:pt x="205143" y="228600"/>
                  </a:lnTo>
                  <a:lnTo>
                    <a:pt x="210426" y="208280"/>
                  </a:lnTo>
                  <a:lnTo>
                    <a:pt x="226720" y="185420"/>
                  </a:lnTo>
                  <a:lnTo>
                    <a:pt x="233959" y="175260"/>
                  </a:lnTo>
                  <a:lnTo>
                    <a:pt x="238480" y="168910"/>
                  </a:lnTo>
                  <a:lnTo>
                    <a:pt x="274751" y="143510"/>
                  </a:lnTo>
                  <a:lnTo>
                    <a:pt x="278384" y="140970"/>
                  </a:lnTo>
                  <a:lnTo>
                    <a:pt x="326821" y="128270"/>
                  </a:lnTo>
                  <a:lnTo>
                    <a:pt x="354647" y="129540"/>
                  </a:lnTo>
                  <a:lnTo>
                    <a:pt x="381381" y="135890"/>
                  </a:lnTo>
                  <a:lnTo>
                    <a:pt x="381901" y="136144"/>
                  </a:lnTo>
                  <a:lnTo>
                    <a:pt x="378587" y="128270"/>
                  </a:lnTo>
                  <a:lnTo>
                    <a:pt x="379031" y="127000"/>
                  </a:lnTo>
                  <a:lnTo>
                    <a:pt x="381266" y="120650"/>
                  </a:lnTo>
                  <a:lnTo>
                    <a:pt x="381622" y="120650"/>
                  </a:lnTo>
                  <a:lnTo>
                    <a:pt x="393712" y="90170"/>
                  </a:lnTo>
                  <a:lnTo>
                    <a:pt x="396925" y="83820"/>
                  </a:lnTo>
                  <a:lnTo>
                    <a:pt x="405104" y="81280"/>
                  </a:lnTo>
                  <a:lnTo>
                    <a:pt x="418401" y="86360"/>
                  </a:lnTo>
                  <a:lnTo>
                    <a:pt x="421500" y="93980"/>
                  </a:lnTo>
                  <a:lnTo>
                    <a:pt x="419125" y="101600"/>
                  </a:lnTo>
                  <a:lnTo>
                    <a:pt x="407047" y="130810"/>
                  </a:lnTo>
                  <a:lnTo>
                    <a:pt x="404507" y="138430"/>
                  </a:lnTo>
                  <a:lnTo>
                    <a:pt x="396646" y="142240"/>
                  </a:lnTo>
                  <a:lnTo>
                    <a:pt x="387350" y="138938"/>
                  </a:lnTo>
                  <a:lnTo>
                    <a:pt x="406209" y="148590"/>
                  </a:lnTo>
                  <a:lnTo>
                    <a:pt x="447370" y="187960"/>
                  </a:lnTo>
                  <a:lnTo>
                    <a:pt x="470179" y="241300"/>
                  </a:lnTo>
                  <a:lnTo>
                    <a:pt x="473202" y="269240"/>
                  </a:lnTo>
                  <a:lnTo>
                    <a:pt x="473202" y="224688"/>
                  </a:lnTo>
                  <a:lnTo>
                    <a:pt x="470763" y="223520"/>
                  </a:lnTo>
                  <a:lnTo>
                    <a:pt x="467677" y="215900"/>
                  </a:lnTo>
                  <a:lnTo>
                    <a:pt x="464718" y="209550"/>
                  </a:lnTo>
                  <a:lnTo>
                    <a:pt x="467982" y="201930"/>
                  </a:lnTo>
                  <a:lnTo>
                    <a:pt x="474967" y="198120"/>
                  </a:lnTo>
                  <a:lnTo>
                    <a:pt x="504456" y="185420"/>
                  </a:lnTo>
                  <a:lnTo>
                    <a:pt x="511441" y="182880"/>
                  </a:lnTo>
                  <a:lnTo>
                    <a:pt x="519468" y="186690"/>
                  </a:lnTo>
                  <a:lnTo>
                    <a:pt x="522478" y="193040"/>
                  </a:lnTo>
                  <a:lnTo>
                    <a:pt x="525360" y="200660"/>
                  </a:lnTo>
                  <a:lnTo>
                    <a:pt x="525360" y="77609"/>
                  </a:lnTo>
                  <a:lnTo>
                    <a:pt x="516864" y="68580"/>
                  </a:lnTo>
                  <a:lnTo>
                    <a:pt x="506107" y="57150"/>
                  </a:lnTo>
                  <a:lnTo>
                    <a:pt x="483527" y="41376"/>
                  </a:lnTo>
                  <a:lnTo>
                    <a:pt x="483527" y="142240"/>
                  </a:lnTo>
                  <a:lnTo>
                    <a:pt x="478726" y="147320"/>
                  </a:lnTo>
                  <a:lnTo>
                    <a:pt x="456107" y="170180"/>
                  </a:lnTo>
                  <a:lnTo>
                    <a:pt x="450989" y="175260"/>
                  </a:lnTo>
                  <a:lnTo>
                    <a:pt x="442302" y="176530"/>
                  </a:lnTo>
                  <a:lnTo>
                    <a:pt x="431076" y="166370"/>
                  </a:lnTo>
                  <a:lnTo>
                    <a:pt x="430669" y="157480"/>
                  </a:lnTo>
                  <a:lnTo>
                    <a:pt x="436333" y="151130"/>
                  </a:lnTo>
                  <a:lnTo>
                    <a:pt x="436626" y="151130"/>
                  </a:lnTo>
                  <a:lnTo>
                    <a:pt x="445414" y="142240"/>
                  </a:lnTo>
                  <a:lnTo>
                    <a:pt x="459232" y="128270"/>
                  </a:lnTo>
                  <a:lnTo>
                    <a:pt x="464820" y="123190"/>
                  </a:lnTo>
                  <a:lnTo>
                    <a:pt x="473519" y="123190"/>
                  </a:lnTo>
                  <a:lnTo>
                    <a:pt x="483501" y="133350"/>
                  </a:lnTo>
                  <a:lnTo>
                    <a:pt x="483527" y="142240"/>
                  </a:lnTo>
                  <a:lnTo>
                    <a:pt x="483527" y="41376"/>
                  </a:lnTo>
                  <a:lnTo>
                    <a:pt x="466115" y="29210"/>
                  </a:lnTo>
                  <a:lnTo>
                    <a:pt x="427647" y="12700"/>
                  </a:lnTo>
                  <a:lnTo>
                    <a:pt x="392772" y="3810"/>
                  </a:lnTo>
                  <a:lnTo>
                    <a:pt x="363588" y="0"/>
                  </a:lnTo>
                  <a:lnTo>
                    <a:pt x="348386" y="0"/>
                  </a:lnTo>
                  <a:lnTo>
                    <a:pt x="348386" y="73660"/>
                  </a:lnTo>
                  <a:lnTo>
                    <a:pt x="348386" y="121920"/>
                  </a:lnTo>
                  <a:lnTo>
                    <a:pt x="342226" y="127000"/>
                  </a:lnTo>
                  <a:lnTo>
                    <a:pt x="327037" y="127000"/>
                  </a:lnTo>
                  <a:lnTo>
                    <a:pt x="320890" y="121920"/>
                  </a:lnTo>
                  <a:lnTo>
                    <a:pt x="320890" y="81280"/>
                  </a:lnTo>
                  <a:lnTo>
                    <a:pt x="320890" y="73660"/>
                  </a:lnTo>
                  <a:lnTo>
                    <a:pt x="327037" y="68580"/>
                  </a:lnTo>
                  <a:lnTo>
                    <a:pt x="342226" y="68580"/>
                  </a:lnTo>
                  <a:lnTo>
                    <a:pt x="348386" y="73660"/>
                  </a:lnTo>
                  <a:lnTo>
                    <a:pt x="348386" y="0"/>
                  </a:lnTo>
                  <a:lnTo>
                    <a:pt x="342138" y="0"/>
                  </a:lnTo>
                  <a:lnTo>
                    <a:pt x="294347" y="2540"/>
                  </a:lnTo>
                  <a:lnTo>
                    <a:pt x="289636" y="3365"/>
                  </a:lnTo>
                  <a:lnTo>
                    <a:pt x="289636" y="127000"/>
                  </a:lnTo>
                  <a:lnTo>
                    <a:pt x="287083" y="135890"/>
                  </a:lnTo>
                  <a:lnTo>
                    <a:pt x="273659" y="143510"/>
                  </a:lnTo>
                  <a:lnTo>
                    <a:pt x="265328" y="140970"/>
                  </a:lnTo>
                  <a:lnTo>
                    <a:pt x="261366" y="133350"/>
                  </a:lnTo>
                  <a:lnTo>
                    <a:pt x="261023" y="132080"/>
                  </a:lnTo>
                  <a:lnTo>
                    <a:pt x="260769" y="130810"/>
                  </a:lnTo>
                  <a:lnTo>
                    <a:pt x="256997" y="121920"/>
                  </a:lnTo>
                  <a:lnTo>
                    <a:pt x="248373" y="101600"/>
                  </a:lnTo>
                  <a:lnTo>
                    <a:pt x="245567" y="95250"/>
                  </a:lnTo>
                  <a:lnTo>
                    <a:pt x="248869" y="86360"/>
                  </a:lnTo>
                  <a:lnTo>
                    <a:pt x="262636" y="81280"/>
                  </a:lnTo>
                  <a:lnTo>
                    <a:pt x="270611" y="83820"/>
                  </a:lnTo>
                  <a:lnTo>
                    <a:pt x="273685" y="91440"/>
                  </a:lnTo>
                  <a:lnTo>
                    <a:pt x="286092" y="120650"/>
                  </a:lnTo>
                  <a:lnTo>
                    <a:pt x="289636" y="127000"/>
                  </a:lnTo>
                  <a:lnTo>
                    <a:pt x="289636" y="3365"/>
                  </a:lnTo>
                  <a:lnTo>
                    <a:pt x="250367" y="10160"/>
                  </a:lnTo>
                  <a:lnTo>
                    <a:pt x="238404" y="13957"/>
                  </a:lnTo>
                  <a:lnTo>
                    <a:pt x="238404" y="156210"/>
                  </a:lnTo>
                  <a:lnTo>
                    <a:pt x="238315" y="165100"/>
                  </a:lnTo>
                  <a:lnTo>
                    <a:pt x="227380" y="175260"/>
                  </a:lnTo>
                  <a:lnTo>
                    <a:pt x="218617" y="175260"/>
                  </a:lnTo>
                  <a:lnTo>
                    <a:pt x="213271" y="170180"/>
                  </a:lnTo>
                  <a:lnTo>
                    <a:pt x="204470" y="161417"/>
                  </a:lnTo>
                  <a:lnTo>
                    <a:pt x="204470" y="210820"/>
                  </a:lnTo>
                  <a:lnTo>
                    <a:pt x="199390" y="224790"/>
                  </a:lnTo>
                  <a:lnTo>
                    <a:pt x="191528" y="228600"/>
                  </a:lnTo>
                  <a:lnTo>
                    <a:pt x="190449" y="228244"/>
                  </a:lnTo>
                  <a:lnTo>
                    <a:pt x="190449" y="265430"/>
                  </a:lnTo>
                  <a:lnTo>
                    <a:pt x="190449" y="280670"/>
                  </a:lnTo>
                  <a:lnTo>
                    <a:pt x="184289" y="285750"/>
                  </a:lnTo>
                  <a:lnTo>
                    <a:pt x="137121" y="285750"/>
                  </a:lnTo>
                  <a:lnTo>
                    <a:pt x="130962" y="280670"/>
                  </a:lnTo>
                  <a:lnTo>
                    <a:pt x="130962" y="265430"/>
                  </a:lnTo>
                  <a:lnTo>
                    <a:pt x="137121" y="259080"/>
                  </a:lnTo>
                  <a:lnTo>
                    <a:pt x="184289" y="259080"/>
                  </a:lnTo>
                  <a:lnTo>
                    <a:pt x="190449" y="265430"/>
                  </a:lnTo>
                  <a:lnTo>
                    <a:pt x="190449" y="228244"/>
                  </a:lnTo>
                  <a:lnTo>
                    <a:pt x="183959" y="226060"/>
                  </a:lnTo>
                  <a:lnTo>
                    <a:pt x="183159" y="226060"/>
                  </a:lnTo>
                  <a:lnTo>
                    <a:pt x="153568" y="213360"/>
                  </a:lnTo>
                  <a:lnTo>
                    <a:pt x="146507" y="210820"/>
                  </a:lnTo>
                  <a:lnTo>
                    <a:pt x="143027" y="203200"/>
                  </a:lnTo>
                  <a:lnTo>
                    <a:pt x="146062" y="195580"/>
                  </a:lnTo>
                  <a:lnTo>
                    <a:pt x="148958" y="187960"/>
                  </a:lnTo>
                  <a:lnTo>
                    <a:pt x="156972" y="185420"/>
                  </a:lnTo>
                  <a:lnTo>
                    <a:pt x="163982" y="187960"/>
                  </a:lnTo>
                  <a:lnTo>
                    <a:pt x="193573" y="200660"/>
                  </a:lnTo>
                  <a:lnTo>
                    <a:pt x="200736" y="203200"/>
                  </a:lnTo>
                  <a:lnTo>
                    <a:pt x="204470" y="210820"/>
                  </a:lnTo>
                  <a:lnTo>
                    <a:pt x="204470" y="161417"/>
                  </a:lnTo>
                  <a:lnTo>
                    <a:pt x="185229" y="142240"/>
                  </a:lnTo>
                  <a:lnTo>
                    <a:pt x="185242" y="133350"/>
                  </a:lnTo>
                  <a:lnTo>
                    <a:pt x="190652" y="128270"/>
                  </a:lnTo>
                  <a:lnTo>
                    <a:pt x="195884" y="121920"/>
                  </a:lnTo>
                  <a:lnTo>
                    <a:pt x="204457" y="121920"/>
                  </a:lnTo>
                  <a:lnTo>
                    <a:pt x="210032" y="128270"/>
                  </a:lnTo>
                  <a:lnTo>
                    <a:pt x="233057" y="151130"/>
                  </a:lnTo>
                  <a:lnTo>
                    <a:pt x="238404" y="156210"/>
                  </a:lnTo>
                  <a:lnTo>
                    <a:pt x="238404" y="13957"/>
                  </a:lnTo>
                  <a:lnTo>
                    <a:pt x="173964" y="41910"/>
                  </a:lnTo>
                  <a:lnTo>
                    <a:pt x="141605" y="66040"/>
                  </a:lnTo>
                  <a:lnTo>
                    <a:pt x="113157" y="97790"/>
                  </a:lnTo>
                  <a:lnTo>
                    <a:pt x="88684" y="135890"/>
                  </a:lnTo>
                  <a:lnTo>
                    <a:pt x="68173" y="180340"/>
                  </a:lnTo>
                  <a:lnTo>
                    <a:pt x="51676" y="233680"/>
                  </a:lnTo>
                  <a:lnTo>
                    <a:pt x="46939" y="256540"/>
                  </a:lnTo>
                  <a:lnTo>
                    <a:pt x="47840" y="275590"/>
                  </a:lnTo>
                  <a:lnTo>
                    <a:pt x="55638" y="294640"/>
                  </a:lnTo>
                  <a:lnTo>
                    <a:pt x="60413" y="300990"/>
                  </a:lnTo>
                  <a:lnTo>
                    <a:pt x="67068" y="306070"/>
                  </a:lnTo>
                  <a:lnTo>
                    <a:pt x="74701" y="308610"/>
                  </a:lnTo>
                  <a:lnTo>
                    <a:pt x="3860" y="435610"/>
                  </a:lnTo>
                  <a:lnTo>
                    <a:pt x="0" y="441960"/>
                  </a:lnTo>
                  <a:lnTo>
                    <a:pt x="2235" y="450850"/>
                  </a:lnTo>
                  <a:lnTo>
                    <a:pt x="10972" y="455930"/>
                  </a:lnTo>
                  <a:lnTo>
                    <a:pt x="81267" y="455930"/>
                  </a:lnTo>
                  <a:lnTo>
                    <a:pt x="71894" y="567690"/>
                  </a:lnTo>
                  <a:lnTo>
                    <a:pt x="82613" y="601980"/>
                  </a:lnTo>
                  <a:lnTo>
                    <a:pt x="112928" y="624840"/>
                  </a:lnTo>
                  <a:lnTo>
                    <a:pt x="154470" y="628650"/>
                  </a:lnTo>
                  <a:lnTo>
                    <a:pt x="198882" y="607060"/>
                  </a:lnTo>
                  <a:lnTo>
                    <a:pt x="198945" y="713740"/>
                  </a:lnTo>
                  <a:lnTo>
                    <a:pt x="205066" y="718820"/>
                  </a:lnTo>
                  <a:lnTo>
                    <a:pt x="479018" y="718820"/>
                  </a:lnTo>
                  <a:lnTo>
                    <a:pt x="485178" y="713740"/>
                  </a:lnTo>
                  <a:lnTo>
                    <a:pt x="485178" y="609600"/>
                  </a:lnTo>
                  <a:lnTo>
                    <a:pt x="485343" y="607060"/>
                  </a:lnTo>
                  <a:lnTo>
                    <a:pt x="486359" y="591820"/>
                  </a:lnTo>
                  <a:lnTo>
                    <a:pt x="487222" y="588010"/>
                  </a:lnTo>
                  <a:lnTo>
                    <a:pt x="489800" y="576580"/>
                  </a:lnTo>
                  <a:lnTo>
                    <a:pt x="495439" y="560070"/>
                  </a:lnTo>
                  <a:lnTo>
                    <a:pt x="503199" y="544830"/>
                  </a:lnTo>
                  <a:lnTo>
                    <a:pt x="520052" y="516890"/>
                  </a:lnTo>
                  <a:lnTo>
                    <a:pt x="539064" y="481330"/>
                  </a:lnTo>
                  <a:lnTo>
                    <a:pt x="558431" y="439420"/>
                  </a:lnTo>
                  <a:lnTo>
                    <a:pt x="576389" y="394970"/>
                  </a:lnTo>
                  <a:lnTo>
                    <a:pt x="589991" y="350520"/>
                  </a:lnTo>
                  <a:lnTo>
                    <a:pt x="597154" y="316230"/>
                  </a:lnTo>
                  <a:lnTo>
                    <a:pt x="600913" y="297180"/>
                  </a:lnTo>
                  <a:lnTo>
                    <a:pt x="601624" y="285750"/>
                  </a:lnTo>
                  <a:lnTo>
                    <a:pt x="603275" y="259080"/>
                  </a:lnTo>
                  <a:lnTo>
                    <a:pt x="603897" y="24892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8574023" y="3155798"/>
            <a:ext cx="685800" cy="720090"/>
            <a:chOff x="8574023" y="3155798"/>
            <a:chExt cx="685800" cy="720090"/>
          </a:xfrm>
        </p:grpSpPr>
        <p:pic>
          <p:nvPicPr>
            <p:cNvPr id="64" name="object 64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4023" y="3729229"/>
              <a:ext cx="205740" cy="14630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5839" y="3544823"/>
              <a:ext cx="399287" cy="16154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788908" y="3549395"/>
              <a:ext cx="419100" cy="326390"/>
            </a:xfrm>
            <a:custGeom>
              <a:avLst/>
              <a:gdLst/>
              <a:ahLst/>
              <a:cxnLst/>
              <a:rect l="l" t="t" r="r" b="b"/>
              <a:pathLst>
                <a:path w="419100" h="326389">
                  <a:moveTo>
                    <a:pt x="256032" y="326136"/>
                  </a:moveTo>
                  <a:lnTo>
                    <a:pt x="254774" y="289344"/>
                  </a:lnTo>
                  <a:lnTo>
                    <a:pt x="251866" y="252653"/>
                  </a:lnTo>
                  <a:lnTo>
                    <a:pt x="247332" y="216141"/>
                  </a:lnTo>
                  <a:lnTo>
                    <a:pt x="241173" y="179832"/>
                  </a:lnTo>
                  <a:lnTo>
                    <a:pt x="14947" y="179832"/>
                  </a:lnTo>
                  <a:lnTo>
                    <a:pt x="8699" y="216128"/>
                  </a:lnTo>
                  <a:lnTo>
                    <a:pt x="4127" y="252641"/>
                  </a:lnTo>
                  <a:lnTo>
                    <a:pt x="1219" y="289331"/>
                  </a:lnTo>
                  <a:lnTo>
                    <a:pt x="0" y="326136"/>
                  </a:lnTo>
                  <a:lnTo>
                    <a:pt x="256032" y="326136"/>
                  </a:lnTo>
                  <a:close/>
                </a:path>
                <a:path w="419100" h="326389">
                  <a:moveTo>
                    <a:pt x="419100" y="156972"/>
                  </a:moveTo>
                  <a:lnTo>
                    <a:pt x="390728" y="117792"/>
                  </a:lnTo>
                  <a:lnTo>
                    <a:pt x="357492" y="83286"/>
                  </a:lnTo>
                  <a:lnTo>
                    <a:pt x="319963" y="53873"/>
                  </a:lnTo>
                  <a:lnTo>
                    <a:pt x="278726" y="29921"/>
                  </a:lnTo>
                  <a:lnTo>
                    <a:pt x="234353" y="11836"/>
                  </a:lnTo>
                  <a:lnTo>
                    <a:pt x="187452" y="0"/>
                  </a:lnTo>
                  <a:lnTo>
                    <a:pt x="209296" y="27216"/>
                  </a:lnTo>
                  <a:lnTo>
                    <a:pt x="228892" y="62776"/>
                  </a:lnTo>
                  <a:lnTo>
                    <a:pt x="245884" y="106197"/>
                  </a:lnTo>
                  <a:lnTo>
                    <a:pt x="259943" y="156972"/>
                  </a:lnTo>
                  <a:lnTo>
                    <a:pt x="419100" y="15697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4077" y="3729227"/>
              <a:ext cx="205752" cy="146303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587727" y="3155809"/>
              <a:ext cx="658495" cy="403225"/>
            </a:xfrm>
            <a:custGeom>
              <a:avLst/>
              <a:gdLst/>
              <a:ahLst/>
              <a:cxnLst/>
              <a:rect l="l" t="t" r="r" b="b"/>
              <a:pathLst>
                <a:path w="658495" h="403225">
                  <a:moveTo>
                    <a:pt x="144487" y="337515"/>
                  </a:moveTo>
                  <a:lnTo>
                    <a:pt x="144183" y="330530"/>
                  </a:lnTo>
                  <a:lnTo>
                    <a:pt x="135750" y="322783"/>
                  </a:lnTo>
                  <a:lnTo>
                    <a:pt x="129794" y="322503"/>
                  </a:lnTo>
                  <a:lnTo>
                    <a:pt x="125526" y="325716"/>
                  </a:lnTo>
                  <a:lnTo>
                    <a:pt x="121043" y="329819"/>
                  </a:lnTo>
                  <a:lnTo>
                    <a:pt x="120713" y="336753"/>
                  </a:lnTo>
                  <a:lnTo>
                    <a:pt x="124777" y="341274"/>
                  </a:lnTo>
                  <a:lnTo>
                    <a:pt x="128905" y="345694"/>
                  </a:lnTo>
                  <a:lnTo>
                    <a:pt x="135813" y="346024"/>
                  </a:lnTo>
                  <a:lnTo>
                    <a:pt x="140347" y="342023"/>
                  </a:lnTo>
                  <a:lnTo>
                    <a:pt x="144487" y="337515"/>
                  </a:lnTo>
                  <a:close/>
                </a:path>
                <a:path w="658495" h="403225">
                  <a:moveTo>
                    <a:pt x="153530" y="73812"/>
                  </a:moveTo>
                  <a:lnTo>
                    <a:pt x="144627" y="64820"/>
                  </a:lnTo>
                  <a:lnTo>
                    <a:pt x="137388" y="64795"/>
                  </a:lnTo>
                  <a:lnTo>
                    <a:pt x="128435" y="73736"/>
                  </a:lnTo>
                  <a:lnTo>
                    <a:pt x="128422" y="81000"/>
                  </a:lnTo>
                  <a:lnTo>
                    <a:pt x="135064" y="87693"/>
                  </a:lnTo>
                  <a:lnTo>
                    <a:pt x="137998" y="88861"/>
                  </a:lnTo>
                  <a:lnTo>
                    <a:pt x="141020" y="88785"/>
                  </a:lnTo>
                  <a:lnTo>
                    <a:pt x="144018" y="88836"/>
                  </a:lnTo>
                  <a:lnTo>
                    <a:pt x="146913" y="87668"/>
                  </a:lnTo>
                  <a:lnTo>
                    <a:pt x="153504" y="81076"/>
                  </a:lnTo>
                  <a:lnTo>
                    <a:pt x="153530" y="73812"/>
                  </a:lnTo>
                  <a:close/>
                </a:path>
                <a:path w="658495" h="403225">
                  <a:moveTo>
                    <a:pt x="170611" y="359918"/>
                  </a:moveTo>
                  <a:lnTo>
                    <a:pt x="169799" y="352742"/>
                  </a:lnTo>
                  <a:lnTo>
                    <a:pt x="159918" y="344919"/>
                  </a:lnTo>
                  <a:lnTo>
                    <a:pt x="152730" y="345732"/>
                  </a:lnTo>
                  <a:lnTo>
                    <a:pt x="144868" y="355574"/>
                  </a:lnTo>
                  <a:lnTo>
                    <a:pt x="145694" y="362737"/>
                  </a:lnTo>
                  <a:lnTo>
                    <a:pt x="150672" y="366687"/>
                  </a:lnTo>
                  <a:lnTo>
                    <a:pt x="152679" y="368325"/>
                  </a:lnTo>
                  <a:lnTo>
                    <a:pt x="155194" y="369214"/>
                  </a:lnTo>
                  <a:lnTo>
                    <a:pt x="157797" y="369214"/>
                  </a:lnTo>
                  <a:lnTo>
                    <a:pt x="161290" y="369227"/>
                  </a:lnTo>
                  <a:lnTo>
                    <a:pt x="164579" y="367601"/>
                  </a:lnTo>
                  <a:lnTo>
                    <a:pt x="166687" y="364832"/>
                  </a:lnTo>
                  <a:lnTo>
                    <a:pt x="170611" y="359918"/>
                  </a:lnTo>
                  <a:close/>
                </a:path>
                <a:path w="658495" h="403225">
                  <a:moveTo>
                    <a:pt x="181495" y="54838"/>
                  </a:moveTo>
                  <a:lnTo>
                    <a:pt x="177495" y="49453"/>
                  </a:lnTo>
                  <a:lnTo>
                    <a:pt x="173672" y="44335"/>
                  </a:lnTo>
                  <a:lnTo>
                    <a:pt x="166306" y="43091"/>
                  </a:lnTo>
                  <a:lnTo>
                    <a:pt x="155155" y="50292"/>
                  </a:lnTo>
                  <a:lnTo>
                    <a:pt x="153822" y="57277"/>
                  </a:lnTo>
                  <a:lnTo>
                    <a:pt x="159943" y="65443"/>
                  </a:lnTo>
                  <a:lnTo>
                    <a:pt x="163614" y="67310"/>
                  </a:lnTo>
                  <a:lnTo>
                    <a:pt x="167614" y="67449"/>
                  </a:lnTo>
                  <a:lnTo>
                    <a:pt x="170103" y="67437"/>
                  </a:lnTo>
                  <a:lnTo>
                    <a:pt x="172542" y="66738"/>
                  </a:lnTo>
                  <a:lnTo>
                    <a:pt x="174625" y="65430"/>
                  </a:lnTo>
                  <a:lnTo>
                    <a:pt x="180124" y="61874"/>
                  </a:lnTo>
                  <a:lnTo>
                    <a:pt x="181495" y="54838"/>
                  </a:lnTo>
                  <a:close/>
                </a:path>
                <a:path w="658495" h="403225">
                  <a:moveTo>
                    <a:pt x="198069" y="375805"/>
                  </a:moveTo>
                  <a:lnTo>
                    <a:pt x="195237" y="369214"/>
                  </a:lnTo>
                  <a:lnTo>
                    <a:pt x="184988" y="365137"/>
                  </a:lnTo>
                  <a:lnTo>
                    <a:pt x="179870" y="366534"/>
                  </a:lnTo>
                  <a:lnTo>
                    <a:pt x="176822" y="370382"/>
                  </a:lnTo>
                  <a:lnTo>
                    <a:pt x="173697" y="375729"/>
                  </a:lnTo>
                  <a:lnTo>
                    <a:pt x="175425" y="382663"/>
                  </a:lnTo>
                  <a:lnTo>
                    <a:pt x="182499" y="386930"/>
                  </a:lnTo>
                  <a:lnTo>
                    <a:pt x="184391" y="387464"/>
                  </a:lnTo>
                  <a:lnTo>
                    <a:pt x="186334" y="387502"/>
                  </a:lnTo>
                  <a:lnTo>
                    <a:pt x="190284" y="387400"/>
                  </a:lnTo>
                  <a:lnTo>
                    <a:pt x="193903" y="385191"/>
                  </a:lnTo>
                  <a:lnTo>
                    <a:pt x="195846" y="381660"/>
                  </a:lnTo>
                  <a:lnTo>
                    <a:pt x="198069" y="375805"/>
                  </a:lnTo>
                  <a:close/>
                </a:path>
                <a:path w="658495" h="403225">
                  <a:moveTo>
                    <a:pt x="210400" y="38328"/>
                  </a:moveTo>
                  <a:lnTo>
                    <a:pt x="207543" y="32727"/>
                  </a:lnTo>
                  <a:lnTo>
                    <a:pt x="204812" y="27101"/>
                  </a:lnTo>
                  <a:lnTo>
                    <a:pt x="198031" y="24739"/>
                  </a:lnTo>
                  <a:lnTo>
                    <a:pt x="186728" y="30111"/>
                  </a:lnTo>
                  <a:lnTo>
                    <a:pt x="184340" y="36842"/>
                  </a:lnTo>
                  <a:lnTo>
                    <a:pt x="187337" y="43014"/>
                  </a:lnTo>
                  <a:lnTo>
                    <a:pt x="189268" y="46786"/>
                  </a:lnTo>
                  <a:lnTo>
                    <a:pt x="193167" y="49161"/>
                  </a:lnTo>
                  <a:lnTo>
                    <a:pt x="197434" y="49174"/>
                  </a:lnTo>
                  <a:lnTo>
                    <a:pt x="199224" y="49136"/>
                  </a:lnTo>
                  <a:lnTo>
                    <a:pt x="200977" y="48704"/>
                  </a:lnTo>
                  <a:lnTo>
                    <a:pt x="208165" y="45110"/>
                  </a:lnTo>
                  <a:lnTo>
                    <a:pt x="210400" y="38328"/>
                  </a:lnTo>
                  <a:close/>
                </a:path>
                <a:path w="658495" h="403225">
                  <a:moveTo>
                    <a:pt x="224028" y="210108"/>
                  </a:moveTo>
                  <a:lnTo>
                    <a:pt x="216903" y="170865"/>
                  </a:lnTo>
                  <a:lnTo>
                    <a:pt x="197167" y="137502"/>
                  </a:lnTo>
                  <a:lnTo>
                    <a:pt x="167233" y="112852"/>
                  </a:lnTo>
                  <a:lnTo>
                    <a:pt x="166370" y="112560"/>
                  </a:lnTo>
                  <a:lnTo>
                    <a:pt x="166370" y="270205"/>
                  </a:lnTo>
                  <a:lnTo>
                    <a:pt x="57708" y="270205"/>
                  </a:lnTo>
                  <a:lnTo>
                    <a:pt x="62699" y="249910"/>
                  </a:lnTo>
                  <a:lnTo>
                    <a:pt x="74523" y="233489"/>
                  </a:lnTo>
                  <a:lnTo>
                    <a:pt x="91528" y="222516"/>
                  </a:lnTo>
                  <a:lnTo>
                    <a:pt x="112090" y="218554"/>
                  </a:lnTo>
                  <a:lnTo>
                    <a:pt x="132600" y="222631"/>
                  </a:lnTo>
                  <a:lnTo>
                    <a:pt x="149580" y="233591"/>
                  </a:lnTo>
                  <a:lnTo>
                    <a:pt x="161378" y="249961"/>
                  </a:lnTo>
                  <a:lnTo>
                    <a:pt x="166370" y="270205"/>
                  </a:lnTo>
                  <a:lnTo>
                    <a:pt x="166370" y="112560"/>
                  </a:lnTo>
                  <a:lnTo>
                    <a:pt x="140944" y="103708"/>
                  </a:lnTo>
                  <a:lnTo>
                    <a:pt x="140944" y="178320"/>
                  </a:lnTo>
                  <a:lnTo>
                    <a:pt x="138861" y="189407"/>
                  </a:lnTo>
                  <a:lnTo>
                    <a:pt x="132892" y="198526"/>
                  </a:lnTo>
                  <a:lnTo>
                    <a:pt x="123926" y="204749"/>
                  </a:lnTo>
                  <a:lnTo>
                    <a:pt x="112864" y="207124"/>
                  </a:lnTo>
                  <a:lnTo>
                    <a:pt x="101765" y="205054"/>
                  </a:lnTo>
                  <a:lnTo>
                    <a:pt x="92633" y="199085"/>
                  </a:lnTo>
                  <a:lnTo>
                    <a:pt x="86410" y="190131"/>
                  </a:lnTo>
                  <a:lnTo>
                    <a:pt x="84023" y="179095"/>
                  </a:lnTo>
                  <a:lnTo>
                    <a:pt x="86220" y="168046"/>
                  </a:lnTo>
                  <a:lnTo>
                    <a:pt x="92227" y="159054"/>
                  </a:lnTo>
                  <a:lnTo>
                    <a:pt x="101142" y="152933"/>
                  </a:lnTo>
                  <a:lnTo>
                    <a:pt x="112090" y="150583"/>
                  </a:lnTo>
                  <a:lnTo>
                    <a:pt x="112090" y="150291"/>
                  </a:lnTo>
                  <a:lnTo>
                    <a:pt x="123202" y="152374"/>
                  </a:lnTo>
                  <a:lnTo>
                    <a:pt x="132334" y="158343"/>
                  </a:lnTo>
                  <a:lnTo>
                    <a:pt x="138557" y="167297"/>
                  </a:lnTo>
                  <a:lnTo>
                    <a:pt x="140944" y="178320"/>
                  </a:lnTo>
                  <a:lnTo>
                    <a:pt x="140944" y="103708"/>
                  </a:lnTo>
                  <a:lnTo>
                    <a:pt x="129501" y="99720"/>
                  </a:lnTo>
                  <a:lnTo>
                    <a:pt x="128803" y="97421"/>
                  </a:lnTo>
                  <a:lnTo>
                    <a:pt x="127406" y="95402"/>
                  </a:lnTo>
                  <a:lnTo>
                    <a:pt x="125488" y="93954"/>
                  </a:lnTo>
                  <a:lnTo>
                    <a:pt x="120370" y="90335"/>
                  </a:lnTo>
                  <a:lnTo>
                    <a:pt x="113284" y="91465"/>
                  </a:lnTo>
                  <a:lnTo>
                    <a:pt x="109550" y="96494"/>
                  </a:lnTo>
                  <a:lnTo>
                    <a:pt x="109207" y="97091"/>
                  </a:lnTo>
                  <a:lnTo>
                    <a:pt x="108915" y="97713"/>
                  </a:lnTo>
                  <a:lnTo>
                    <a:pt x="108661" y="98348"/>
                  </a:lnTo>
                  <a:lnTo>
                    <a:pt x="66141" y="108115"/>
                  </a:lnTo>
                  <a:lnTo>
                    <a:pt x="31623" y="132308"/>
                  </a:lnTo>
                  <a:lnTo>
                    <a:pt x="8458" y="167513"/>
                  </a:lnTo>
                  <a:lnTo>
                    <a:pt x="0" y="210248"/>
                  </a:lnTo>
                  <a:lnTo>
                    <a:pt x="8940" y="253695"/>
                  </a:lnTo>
                  <a:lnTo>
                    <a:pt x="33020" y="289179"/>
                  </a:lnTo>
                  <a:lnTo>
                    <a:pt x="68567" y="313105"/>
                  </a:lnTo>
                  <a:lnTo>
                    <a:pt x="112090" y="321957"/>
                  </a:lnTo>
                  <a:lnTo>
                    <a:pt x="155676" y="313156"/>
                  </a:lnTo>
                  <a:lnTo>
                    <a:pt x="191274" y="289166"/>
                  </a:lnTo>
                  <a:lnTo>
                    <a:pt x="204063" y="270205"/>
                  </a:lnTo>
                  <a:lnTo>
                    <a:pt x="215252" y="253631"/>
                  </a:lnTo>
                  <a:lnTo>
                    <a:pt x="222326" y="218554"/>
                  </a:lnTo>
                  <a:lnTo>
                    <a:pt x="224028" y="210108"/>
                  </a:lnTo>
                  <a:close/>
                </a:path>
                <a:path w="658495" h="403225">
                  <a:moveTo>
                    <a:pt x="230124" y="389648"/>
                  </a:moveTo>
                  <a:lnTo>
                    <a:pt x="227253" y="382981"/>
                  </a:lnTo>
                  <a:lnTo>
                    <a:pt x="221386" y="380631"/>
                  </a:lnTo>
                  <a:lnTo>
                    <a:pt x="215506" y="378421"/>
                  </a:lnTo>
                  <a:lnTo>
                    <a:pt x="208940" y="381254"/>
                  </a:lnTo>
                  <a:lnTo>
                    <a:pt x="206514" y="387057"/>
                  </a:lnTo>
                  <a:lnTo>
                    <a:pt x="204254" y="392925"/>
                  </a:lnTo>
                  <a:lnTo>
                    <a:pt x="207111" y="399516"/>
                  </a:lnTo>
                  <a:lnTo>
                    <a:pt x="212928" y="401866"/>
                  </a:lnTo>
                  <a:lnTo>
                    <a:pt x="214249" y="402437"/>
                  </a:lnTo>
                  <a:lnTo>
                    <a:pt x="215671" y="402729"/>
                  </a:lnTo>
                  <a:lnTo>
                    <a:pt x="221805" y="402729"/>
                  </a:lnTo>
                  <a:lnTo>
                    <a:pt x="226021" y="399884"/>
                  </a:lnTo>
                  <a:lnTo>
                    <a:pt x="227799" y="395528"/>
                  </a:lnTo>
                  <a:lnTo>
                    <a:pt x="230124" y="389648"/>
                  </a:lnTo>
                  <a:close/>
                </a:path>
                <a:path w="658495" h="403225">
                  <a:moveTo>
                    <a:pt x="240690" y="26416"/>
                  </a:moveTo>
                  <a:lnTo>
                    <a:pt x="236702" y="14427"/>
                  </a:lnTo>
                  <a:lnTo>
                    <a:pt x="230225" y="11188"/>
                  </a:lnTo>
                  <a:lnTo>
                    <a:pt x="218249" y="15176"/>
                  </a:lnTo>
                  <a:lnTo>
                    <a:pt x="215011" y="21653"/>
                  </a:lnTo>
                  <a:lnTo>
                    <a:pt x="217017" y="27686"/>
                  </a:lnTo>
                  <a:lnTo>
                    <a:pt x="218630" y="32334"/>
                  </a:lnTo>
                  <a:lnTo>
                    <a:pt x="222986" y="35445"/>
                  </a:lnTo>
                  <a:lnTo>
                    <a:pt x="227876" y="35458"/>
                  </a:lnTo>
                  <a:lnTo>
                    <a:pt x="229095" y="35420"/>
                  </a:lnTo>
                  <a:lnTo>
                    <a:pt x="230289" y="35229"/>
                  </a:lnTo>
                  <a:lnTo>
                    <a:pt x="231457" y="34874"/>
                  </a:lnTo>
                  <a:lnTo>
                    <a:pt x="237451" y="32880"/>
                  </a:lnTo>
                  <a:lnTo>
                    <a:pt x="240690" y="26416"/>
                  </a:lnTo>
                  <a:close/>
                </a:path>
                <a:path w="658495" h="403225">
                  <a:moveTo>
                    <a:pt x="274891" y="21196"/>
                  </a:moveTo>
                  <a:lnTo>
                    <a:pt x="273672" y="7759"/>
                  </a:lnTo>
                  <a:lnTo>
                    <a:pt x="268084" y="2844"/>
                  </a:lnTo>
                  <a:lnTo>
                    <a:pt x="255511" y="4152"/>
                  </a:lnTo>
                  <a:lnTo>
                    <a:pt x="250913" y="10121"/>
                  </a:lnTo>
                  <a:lnTo>
                    <a:pt x="252056" y="22656"/>
                  </a:lnTo>
                  <a:lnTo>
                    <a:pt x="256362" y="27266"/>
                  </a:lnTo>
                  <a:lnTo>
                    <a:pt x="261797" y="27825"/>
                  </a:lnTo>
                  <a:lnTo>
                    <a:pt x="264007" y="27825"/>
                  </a:lnTo>
                  <a:lnTo>
                    <a:pt x="270294" y="27178"/>
                  </a:lnTo>
                  <a:lnTo>
                    <a:pt x="274891" y="21196"/>
                  </a:lnTo>
                  <a:close/>
                </a:path>
                <a:path w="658495" h="403225">
                  <a:moveTo>
                    <a:pt x="306654" y="17373"/>
                  </a:moveTo>
                  <a:lnTo>
                    <a:pt x="306311" y="11061"/>
                  </a:lnTo>
                  <a:lnTo>
                    <a:pt x="305892" y="4762"/>
                  </a:lnTo>
                  <a:lnTo>
                    <a:pt x="300431" y="0"/>
                  </a:lnTo>
                  <a:lnTo>
                    <a:pt x="287832" y="863"/>
                  </a:lnTo>
                  <a:lnTo>
                    <a:pt x="283070" y="6311"/>
                  </a:lnTo>
                  <a:lnTo>
                    <a:pt x="283908" y="18592"/>
                  </a:lnTo>
                  <a:lnTo>
                    <a:pt x="288874" y="23253"/>
                  </a:lnTo>
                  <a:lnTo>
                    <a:pt x="294881" y="23266"/>
                  </a:lnTo>
                  <a:lnTo>
                    <a:pt x="295554" y="23266"/>
                  </a:lnTo>
                  <a:lnTo>
                    <a:pt x="301866" y="22796"/>
                  </a:lnTo>
                  <a:lnTo>
                    <a:pt x="306654" y="17373"/>
                  </a:lnTo>
                  <a:close/>
                </a:path>
                <a:path w="658495" h="403225">
                  <a:moveTo>
                    <a:pt x="341757" y="6426"/>
                  </a:moveTo>
                  <a:lnTo>
                    <a:pt x="336931" y="977"/>
                  </a:lnTo>
                  <a:lnTo>
                    <a:pt x="330479" y="406"/>
                  </a:lnTo>
                  <a:lnTo>
                    <a:pt x="323964" y="317"/>
                  </a:lnTo>
                  <a:lnTo>
                    <a:pt x="318617" y="5346"/>
                  </a:lnTo>
                  <a:lnTo>
                    <a:pt x="318427" y="17475"/>
                  </a:lnTo>
                  <a:lnTo>
                    <a:pt x="322846" y="22415"/>
                  </a:lnTo>
                  <a:lnTo>
                    <a:pt x="328777" y="23164"/>
                  </a:lnTo>
                  <a:lnTo>
                    <a:pt x="335724" y="23241"/>
                  </a:lnTo>
                  <a:lnTo>
                    <a:pt x="340842" y="18656"/>
                  </a:lnTo>
                  <a:lnTo>
                    <a:pt x="341350" y="12712"/>
                  </a:lnTo>
                  <a:lnTo>
                    <a:pt x="341757" y="6426"/>
                  </a:lnTo>
                  <a:close/>
                </a:path>
                <a:path w="658495" h="403225">
                  <a:moveTo>
                    <a:pt x="375894" y="12407"/>
                  </a:moveTo>
                  <a:lnTo>
                    <a:pt x="371856" y="6388"/>
                  </a:lnTo>
                  <a:lnTo>
                    <a:pt x="359460" y="3987"/>
                  </a:lnTo>
                  <a:lnTo>
                    <a:pt x="353466" y="8051"/>
                  </a:lnTo>
                  <a:lnTo>
                    <a:pt x="351078" y="20370"/>
                  </a:lnTo>
                  <a:lnTo>
                    <a:pt x="354965" y="26301"/>
                  </a:lnTo>
                  <a:lnTo>
                    <a:pt x="361022" y="27635"/>
                  </a:lnTo>
                  <a:lnTo>
                    <a:pt x="361022" y="27838"/>
                  </a:lnTo>
                  <a:lnTo>
                    <a:pt x="368896" y="27774"/>
                  </a:lnTo>
                  <a:lnTo>
                    <a:pt x="373557" y="23952"/>
                  </a:lnTo>
                  <a:lnTo>
                    <a:pt x="374700" y="18630"/>
                  </a:lnTo>
                  <a:lnTo>
                    <a:pt x="375894" y="12407"/>
                  </a:lnTo>
                  <a:close/>
                </a:path>
                <a:path w="658495" h="403225">
                  <a:moveTo>
                    <a:pt x="408584" y="31534"/>
                  </a:moveTo>
                  <a:lnTo>
                    <a:pt x="408330" y="20459"/>
                  </a:lnTo>
                  <a:lnTo>
                    <a:pt x="405358" y="16306"/>
                  </a:lnTo>
                  <a:lnTo>
                    <a:pt x="400900" y="14617"/>
                  </a:lnTo>
                  <a:lnTo>
                    <a:pt x="394893" y="12827"/>
                  </a:lnTo>
                  <a:lnTo>
                    <a:pt x="388505" y="15913"/>
                  </a:lnTo>
                  <a:lnTo>
                    <a:pt x="386295" y="21678"/>
                  </a:lnTo>
                  <a:lnTo>
                    <a:pt x="384124" y="27520"/>
                  </a:lnTo>
                  <a:lnTo>
                    <a:pt x="387096" y="33997"/>
                  </a:lnTo>
                  <a:lnTo>
                    <a:pt x="393001" y="36283"/>
                  </a:lnTo>
                  <a:lnTo>
                    <a:pt x="394246" y="36753"/>
                  </a:lnTo>
                  <a:lnTo>
                    <a:pt x="395566" y="36982"/>
                  </a:lnTo>
                  <a:lnTo>
                    <a:pt x="403415" y="36830"/>
                  </a:lnTo>
                  <a:lnTo>
                    <a:pt x="408584" y="31534"/>
                  </a:lnTo>
                  <a:close/>
                </a:path>
                <a:path w="658495" h="403225">
                  <a:moveTo>
                    <a:pt x="425208" y="260464"/>
                  </a:moveTo>
                  <a:lnTo>
                    <a:pt x="420090" y="255384"/>
                  </a:lnTo>
                  <a:lnTo>
                    <a:pt x="271386" y="255384"/>
                  </a:lnTo>
                  <a:lnTo>
                    <a:pt x="292989" y="235991"/>
                  </a:lnTo>
                  <a:lnTo>
                    <a:pt x="297307" y="231330"/>
                  </a:lnTo>
                  <a:lnTo>
                    <a:pt x="297002" y="224091"/>
                  </a:lnTo>
                  <a:lnTo>
                    <a:pt x="288201" y="216090"/>
                  </a:lnTo>
                  <a:lnTo>
                    <a:pt x="281990" y="215785"/>
                  </a:lnTo>
                  <a:lnTo>
                    <a:pt x="277545" y="219113"/>
                  </a:lnTo>
                  <a:lnTo>
                    <a:pt x="229133" y="262255"/>
                  </a:lnTo>
                  <a:lnTo>
                    <a:pt x="228879" y="269544"/>
                  </a:lnTo>
                  <a:lnTo>
                    <a:pt x="233832" y="274777"/>
                  </a:lnTo>
                  <a:lnTo>
                    <a:pt x="277545" y="313563"/>
                  </a:lnTo>
                  <a:lnTo>
                    <a:pt x="282625" y="317360"/>
                  </a:lnTo>
                  <a:lnTo>
                    <a:pt x="289864" y="316357"/>
                  </a:lnTo>
                  <a:lnTo>
                    <a:pt x="297065" y="306908"/>
                  </a:lnTo>
                  <a:lnTo>
                    <a:pt x="296760" y="300748"/>
                  </a:lnTo>
                  <a:lnTo>
                    <a:pt x="292989" y="296684"/>
                  </a:lnTo>
                  <a:lnTo>
                    <a:pt x="271386" y="277291"/>
                  </a:lnTo>
                  <a:lnTo>
                    <a:pt x="419798" y="277304"/>
                  </a:lnTo>
                  <a:lnTo>
                    <a:pt x="424802" y="272681"/>
                  </a:lnTo>
                  <a:lnTo>
                    <a:pt x="425208" y="266725"/>
                  </a:lnTo>
                  <a:lnTo>
                    <a:pt x="425208" y="260464"/>
                  </a:lnTo>
                  <a:close/>
                </a:path>
                <a:path w="658495" h="403225">
                  <a:moveTo>
                    <a:pt x="426504" y="150583"/>
                  </a:moveTo>
                  <a:lnTo>
                    <a:pt x="421411" y="144970"/>
                  </a:lnTo>
                  <a:lnTo>
                    <a:pt x="372973" y="101206"/>
                  </a:lnTo>
                  <a:lnTo>
                    <a:pt x="365734" y="101574"/>
                  </a:lnTo>
                  <a:lnTo>
                    <a:pt x="357251" y="111061"/>
                  </a:lnTo>
                  <a:lnTo>
                    <a:pt x="357619" y="118376"/>
                  </a:lnTo>
                  <a:lnTo>
                    <a:pt x="383946" y="142405"/>
                  </a:lnTo>
                  <a:lnTo>
                    <a:pt x="235496" y="142443"/>
                  </a:lnTo>
                  <a:lnTo>
                    <a:pt x="230543" y="147129"/>
                  </a:lnTo>
                  <a:lnTo>
                    <a:pt x="230136" y="153162"/>
                  </a:lnTo>
                  <a:lnTo>
                    <a:pt x="230136" y="159537"/>
                  </a:lnTo>
                  <a:lnTo>
                    <a:pt x="235267" y="164706"/>
                  </a:lnTo>
                  <a:lnTo>
                    <a:pt x="383844" y="164706"/>
                  </a:lnTo>
                  <a:lnTo>
                    <a:pt x="357619" y="188734"/>
                  </a:lnTo>
                  <a:lnTo>
                    <a:pt x="357251" y="196049"/>
                  </a:lnTo>
                  <a:lnTo>
                    <a:pt x="365734" y="205536"/>
                  </a:lnTo>
                  <a:lnTo>
                    <a:pt x="372973" y="205917"/>
                  </a:lnTo>
                  <a:lnTo>
                    <a:pt x="426110" y="157886"/>
                  </a:lnTo>
                  <a:lnTo>
                    <a:pt x="426504" y="150583"/>
                  </a:lnTo>
                  <a:close/>
                </a:path>
                <a:path w="658495" h="403225">
                  <a:moveTo>
                    <a:pt x="440423" y="38938"/>
                  </a:moveTo>
                  <a:lnTo>
                    <a:pt x="438480" y="32308"/>
                  </a:lnTo>
                  <a:lnTo>
                    <a:pt x="433184" y="29146"/>
                  </a:lnTo>
                  <a:lnTo>
                    <a:pt x="427456" y="26187"/>
                  </a:lnTo>
                  <a:lnTo>
                    <a:pt x="420395" y="28371"/>
                  </a:lnTo>
                  <a:lnTo>
                    <a:pt x="414401" y="39674"/>
                  </a:lnTo>
                  <a:lnTo>
                    <a:pt x="416598" y="46647"/>
                  </a:lnTo>
                  <a:lnTo>
                    <a:pt x="422325" y="49606"/>
                  </a:lnTo>
                  <a:lnTo>
                    <a:pt x="422325" y="49314"/>
                  </a:lnTo>
                  <a:lnTo>
                    <a:pt x="423989" y="50165"/>
                  </a:lnTo>
                  <a:lnTo>
                    <a:pt x="425831" y="50634"/>
                  </a:lnTo>
                  <a:lnTo>
                    <a:pt x="427710" y="50685"/>
                  </a:lnTo>
                  <a:lnTo>
                    <a:pt x="431914" y="50469"/>
                  </a:lnTo>
                  <a:lnTo>
                    <a:pt x="435711" y="48082"/>
                  </a:lnTo>
                  <a:lnTo>
                    <a:pt x="437667" y="44399"/>
                  </a:lnTo>
                  <a:lnTo>
                    <a:pt x="440423" y="38938"/>
                  </a:lnTo>
                  <a:close/>
                </a:path>
                <a:path w="658495" h="403225">
                  <a:moveTo>
                    <a:pt x="446608" y="378929"/>
                  </a:moveTo>
                  <a:lnTo>
                    <a:pt x="443560" y="373380"/>
                  </a:lnTo>
                  <a:lnTo>
                    <a:pt x="439623" y="368490"/>
                  </a:lnTo>
                  <a:lnTo>
                    <a:pt x="432549" y="367792"/>
                  </a:lnTo>
                  <a:lnTo>
                    <a:pt x="424091" y="374929"/>
                  </a:lnTo>
                  <a:lnTo>
                    <a:pt x="422732" y="380072"/>
                  </a:lnTo>
                  <a:lnTo>
                    <a:pt x="424383" y="384657"/>
                  </a:lnTo>
                  <a:lnTo>
                    <a:pt x="426262" y="388188"/>
                  </a:lnTo>
                  <a:lnTo>
                    <a:pt x="429844" y="390436"/>
                  </a:lnTo>
                  <a:lnTo>
                    <a:pt x="433781" y="390537"/>
                  </a:lnTo>
                  <a:lnTo>
                    <a:pt x="435711" y="390512"/>
                  </a:lnTo>
                  <a:lnTo>
                    <a:pt x="437616" y="390042"/>
                  </a:lnTo>
                  <a:lnTo>
                    <a:pt x="439343" y="389166"/>
                  </a:lnTo>
                  <a:lnTo>
                    <a:pt x="444728" y="385965"/>
                  </a:lnTo>
                  <a:lnTo>
                    <a:pt x="446608" y="378929"/>
                  </a:lnTo>
                  <a:close/>
                </a:path>
                <a:path w="658495" h="403225">
                  <a:moveTo>
                    <a:pt x="460209" y="67437"/>
                  </a:moveTo>
                  <a:lnTo>
                    <a:pt x="456831" y="67449"/>
                  </a:lnTo>
                  <a:lnTo>
                    <a:pt x="460108" y="67487"/>
                  </a:lnTo>
                  <a:close/>
                </a:path>
                <a:path w="658495" h="403225">
                  <a:moveTo>
                    <a:pt x="469392" y="57645"/>
                  </a:moveTo>
                  <a:lnTo>
                    <a:pt x="468261" y="50495"/>
                  </a:lnTo>
                  <a:lnTo>
                    <a:pt x="458063" y="43065"/>
                  </a:lnTo>
                  <a:lnTo>
                    <a:pt x="450913" y="44196"/>
                  </a:lnTo>
                  <a:lnTo>
                    <a:pt x="443496" y="54394"/>
                  </a:lnTo>
                  <a:lnTo>
                    <a:pt x="444601" y="61518"/>
                  </a:lnTo>
                  <a:lnTo>
                    <a:pt x="451764" y="66789"/>
                  </a:lnTo>
                  <a:lnTo>
                    <a:pt x="454329" y="67564"/>
                  </a:lnTo>
                  <a:lnTo>
                    <a:pt x="456831" y="67449"/>
                  </a:lnTo>
                  <a:lnTo>
                    <a:pt x="456450" y="67437"/>
                  </a:lnTo>
                  <a:lnTo>
                    <a:pt x="460209" y="67437"/>
                  </a:lnTo>
                  <a:lnTo>
                    <a:pt x="463562" y="65735"/>
                  </a:lnTo>
                  <a:lnTo>
                    <a:pt x="469392" y="57645"/>
                  </a:lnTo>
                  <a:close/>
                </a:path>
                <a:path w="658495" h="403225">
                  <a:moveTo>
                    <a:pt x="475437" y="357251"/>
                  </a:moveTo>
                  <a:lnTo>
                    <a:pt x="467677" y="347294"/>
                  </a:lnTo>
                  <a:lnTo>
                    <a:pt x="460489" y="346405"/>
                  </a:lnTo>
                  <a:lnTo>
                    <a:pt x="455510" y="350278"/>
                  </a:lnTo>
                  <a:lnTo>
                    <a:pt x="450557" y="354088"/>
                  </a:lnTo>
                  <a:lnTo>
                    <a:pt x="449643" y="361188"/>
                  </a:lnTo>
                  <a:lnTo>
                    <a:pt x="455714" y="369036"/>
                  </a:lnTo>
                  <a:lnTo>
                    <a:pt x="459016" y="370687"/>
                  </a:lnTo>
                  <a:lnTo>
                    <a:pt x="462534" y="370725"/>
                  </a:lnTo>
                  <a:lnTo>
                    <a:pt x="465074" y="370700"/>
                  </a:lnTo>
                  <a:lnTo>
                    <a:pt x="467537" y="369836"/>
                  </a:lnTo>
                  <a:lnTo>
                    <a:pt x="474535" y="364426"/>
                  </a:lnTo>
                  <a:lnTo>
                    <a:pt x="475437" y="357251"/>
                  </a:lnTo>
                  <a:close/>
                </a:path>
                <a:path w="658495" h="403225">
                  <a:moveTo>
                    <a:pt x="494842" y="76847"/>
                  </a:moveTo>
                  <a:lnTo>
                    <a:pt x="490639" y="72313"/>
                  </a:lnTo>
                  <a:lnTo>
                    <a:pt x="486435" y="67868"/>
                  </a:lnTo>
                  <a:lnTo>
                    <a:pt x="479679" y="67868"/>
                  </a:lnTo>
                  <a:lnTo>
                    <a:pt x="475475" y="72313"/>
                  </a:lnTo>
                  <a:lnTo>
                    <a:pt x="471335" y="76885"/>
                  </a:lnTo>
                  <a:lnTo>
                    <a:pt x="471449" y="84175"/>
                  </a:lnTo>
                  <a:lnTo>
                    <a:pt x="477697" y="90639"/>
                  </a:lnTo>
                  <a:lnTo>
                    <a:pt x="480314" y="91795"/>
                  </a:lnTo>
                  <a:lnTo>
                    <a:pt x="483057" y="91833"/>
                  </a:lnTo>
                  <a:lnTo>
                    <a:pt x="483057" y="91643"/>
                  </a:lnTo>
                  <a:lnTo>
                    <a:pt x="485876" y="91655"/>
                  </a:lnTo>
                  <a:lnTo>
                    <a:pt x="488594" y="90512"/>
                  </a:lnTo>
                  <a:lnTo>
                    <a:pt x="490639" y="88417"/>
                  </a:lnTo>
                  <a:lnTo>
                    <a:pt x="494804" y="84023"/>
                  </a:lnTo>
                  <a:lnTo>
                    <a:pt x="494842" y="76847"/>
                  </a:lnTo>
                  <a:close/>
                </a:path>
                <a:path w="658495" h="403225">
                  <a:moveTo>
                    <a:pt x="498538" y="342404"/>
                  </a:moveTo>
                  <a:lnTo>
                    <a:pt x="498157" y="329780"/>
                  </a:lnTo>
                  <a:lnTo>
                    <a:pt x="492848" y="324827"/>
                  </a:lnTo>
                  <a:lnTo>
                    <a:pt x="483590" y="325107"/>
                  </a:lnTo>
                  <a:lnTo>
                    <a:pt x="480822" y="326288"/>
                  </a:lnTo>
                  <a:lnTo>
                    <a:pt x="478751" y="328333"/>
                  </a:lnTo>
                  <a:lnTo>
                    <a:pt x="474294" y="332917"/>
                  </a:lnTo>
                  <a:lnTo>
                    <a:pt x="474421" y="340207"/>
                  </a:lnTo>
                  <a:lnTo>
                    <a:pt x="481228" y="346748"/>
                  </a:lnTo>
                  <a:lnTo>
                    <a:pt x="484162" y="347903"/>
                  </a:lnTo>
                  <a:lnTo>
                    <a:pt x="487210" y="347878"/>
                  </a:lnTo>
                  <a:lnTo>
                    <a:pt x="493560" y="347675"/>
                  </a:lnTo>
                  <a:lnTo>
                    <a:pt x="498538" y="342404"/>
                  </a:lnTo>
                  <a:close/>
                </a:path>
                <a:path w="658495" h="403225">
                  <a:moveTo>
                    <a:pt x="658368" y="209765"/>
                  </a:moveTo>
                  <a:lnTo>
                    <a:pt x="657809" y="206933"/>
                  </a:lnTo>
                  <a:lnTo>
                    <a:pt x="649795" y="166217"/>
                  </a:lnTo>
                  <a:lnTo>
                    <a:pt x="639025" y="149999"/>
                  </a:lnTo>
                  <a:lnTo>
                    <a:pt x="626135" y="130606"/>
                  </a:lnTo>
                  <a:lnTo>
                    <a:pt x="601179" y="113538"/>
                  </a:lnTo>
                  <a:lnTo>
                    <a:pt x="601179" y="270116"/>
                  </a:lnTo>
                  <a:lnTo>
                    <a:pt x="493306" y="270116"/>
                  </a:lnTo>
                  <a:lnTo>
                    <a:pt x="498195" y="249707"/>
                  </a:lnTo>
                  <a:lnTo>
                    <a:pt x="509917" y="233172"/>
                  </a:lnTo>
                  <a:lnTo>
                    <a:pt x="526834" y="222110"/>
                  </a:lnTo>
                  <a:lnTo>
                    <a:pt x="547293" y="218084"/>
                  </a:lnTo>
                  <a:lnTo>
                    <a:pt x="547293" y="218465"/>
                  </a:lnTo>
                  <a:lnTo>
                    <a:pt x="567651" y="222453"/>
                  </a:lnTo>
                  <a:lnTo>
                    <a:pt x="584504" y="233426"/>
                  </a:lnTo>
                  <a:lnTo>
                    <a:pt x="596214" y="249834"/>
                  </a:lnTo>
                  <a:lnTo>
                    <a:pt x="601179" y="270116"/>
                  </a:lnTo>
                  <a:lnTo>
                    <a:pt x="601179" y="113538"/>
                  </a:lnTo>
                  <a:lnTo>
                    <a:pt x="590931" y="106514"/>
                  </a:lnTo>
                  <a:lnTo>
                    <a:pt x="575449" y="103314"/>
                  </a:lnTo>
                  <a:lnTo>
                    <a:pt x="575449" y="178562"/>
                  </a:lnTo>
                  <a:lnTo>
                    <a:pt x="573189" y="189636"/>
                  </a:lnTo>
                  <a:lnTo>
                    <a:pt x="567105" y="198666"/>
                  </a:lnTo>
                  <a:lnTo>
                    <a:pt x="558101" y="204736"/>
                  </a:lnTo>
                  <a:lnTo>
                    <a:pt x="547090" y="206933"/>
                  </a:lnTo>
                  <a:lnTo>
                    <a:pt x="536130" y="204673"/>
                  </a:lnTo>
                  <a:lnTo>
                    <a:pt x="527177" y="198564"/>
                  </a:lnTo>
                  <a:lnTo>
                    <a:pt x="521144" y="189522"/>
                  </a:lnTo>
                  <a:lnTo>
                    <a:pt x="518934" y="178460"/>
                  </a:lnTo>
                  <a:lnTo>
                    <a:pt x="521157" y="167386"/>
                  </a:lnTo>
                  <a:lnTo>
                    <a:pt x="527215" y="158343"/>
                  </a:lnTo>
                  <a:lnTo>
                    <a:pt x="536194" y="152234"/>
                  </a:lnTo>
                  <a:lnTo>
                    <a:pt x="547192" y="149999"/>
                  </a:lnTo>
                  <a:lnTo>
                    <a:pt x="558279" y="152273"/>
                  </a:lnTo>
                  <a:lnTo>
                    <a:pt x="567245" y="158407"/>
                  </a:lnTo>
                  <a:lnTo>
                    <a:pt x="573265" y="167474"/>
                  </a:lnTo>
                  <a:lnTo>
                    <a:pt x="575449" y="178562"/>
                  </a:lnTo>
                  <a:lnTo>
                    <a:pt x="575449" y="103314"/>
                  </a:lnTo>
                  <a:lnTo>
                    <a:pt x="569925" y="102171"/>
                  </a:lnTo>
                  <a:lnTo>
                    <a:pt x="547763" y="97586"/>
                  </a:lnTo>
                  <a:lnTo>
                    <a:pt x="539699" y="97853"/>
                  </a:lnTo>
                  <a:lnTo>
                    <a:pt x="531685" y="98717"/>
                  </a:lnTo>
                  <a:lnTo>
                    <a:pt x="523748" y="100152"/>
                  </a:lnTo>
                  <a:lnTo>
                    <a:pt x="515924" y="102171"/>
                  </a:lnTo>
                  <a:lnTo>
                    <a:pt x="515607" y="100723"/>
                  </a:lnTo>
                  <a:lnTo>
                    <a:pt x="515023" y="99364"/>
                  </a:lnTo>
                  <a:lnTo>
                    <a:pt x="510527" y="93052"/>
                  </a:lnTo>
                  <a:lnTo>
                    <a:pt x="503491" y="91833"/>
                  </a:lnTo>
                  <a:lnTo>
                    <a:pt x="498348" y="95415"/>
                  </a:lnTo>
                  <a:lnTo>
                    <a:pt x="493496" y="98907"/>
                  </a:lnTo>
                  <a:lnTo>
                    <a:pt x="492175" y="105587"/>
                  </a:lnTo>
                  <a:lnTo>
                    <a:pt x="495338" y="110680"/>
                  </a:lnTo>
                  <a:lnTo>
                    <a:pt x="461149" y="138633"/>
                  </a:lnTo>
                  <a:lnTo>
                    <a:pt x="440944" y="176301"/>
                  </a:lnTo>
                  <a:lnTo>
                    <a:pt x="436232" y="218859"/>
                  </a:lnTo>
                  <a:lnTo>
                    <a:pt x="448538" y="261454"/>
                  </a:lnTo>
                  <a:lnTo>
                    <a:pt x="452793" y="268922"/>
                  </a:lnTo>
                  <a:lnTo>
                    <a:pt x="457593" y="276009"/>
                  </a:lnTo>
                  <a:lnTo>
                    <a:pt x="462915" y="282714"/>
                  </a:lnTo>
                  <a:lnTo>
                    <a:pt x="468731" y="289001"/>
                  </a:lnTo>
                  <a:lnTo>
                    <a:pt x="468833" y="289191"/>
                  </a:lnTo>
                  <a:lnTo>
                    <a:pt x="475462" y="295287"/>
                  </a:lnTo>
                  <a:lnTo>
                    <a:pt x="482561" y="300812"/>
                  </a:lnTo>
                  <a:lnTo>
                    <a:pt x="490067" y="305739"/>
                  </a:lnTo>
                  <a:lnTo>
                    <a:pt x="497967" y="310032"/>
                  </a:lnTo>
                  <a:lnTo>
                    <a:pt x="498081" y="313575"/>
                  </a:lnTo>
                  <a:lnTo>
                    <a:pt x="499884" y="316852"/>
                  </a:lnTo>
                  <a:lnTo>
                    <a:pt x="504698" y="320065"/>
                  </a:lnTo>
                  <a:lnTo>
                    <a:pt x="506895" y="320713"/>
                  </a:lnTo>
                  <a:lnTo>
                    <a:pt x="512051" y="320662"/>
                  </a:lnTo>
                  <a:lnTo>
                    <a:pt x="514845" y="319544"/>
                  </a:lnTo>
                  <a:lnTo>
                    <a:pt x="516991" y="317563"/>
                  </a:lnTo>
                  <a:lnTo>
                    <a:pt x="524535" y="319468"/>
                  </a:lnTo>
                  <a:lnTo>
                    <a:pt x="532193" y="320840"/>
                  </a:lnTo>
                  <a:lnTo>
                    <a:pt x="539915" y="321665"/>
                  </a:lnTo>
                  <a:lnTo>
                    <a:pt x="547674" y="321957"/>
                  </a:lnTo>
                  <a:lnTo>
                    <a:pt x="568845" y="317563"/>
                  </a:lnTo>
                  <a:lnTo>
                    <a:pt x="590842" y="313004"/>
                  </a:lnTo>
                  <a:lnTo>
                    <a:pt x="626046" y="288912"/>
                  </a:lnTo>
                  <a:lnTo>
                    <a:pt x="638556" y="270116"/>
                  </a:lnTo>
                  <a:lnTo>
                    <a:pt x="649744" y="253301"/>
                  </a:lnTo>
                  <a:lnTo>
                    <a:pt x="656717" y="218084"/>
                  </a:lnTo>
                  <a:lnTo>
                    <a:pt x="658368" y="209765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9" name="object 69"/>
          <p:cNvPicPr/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9595" y="3471671"/>
            <a:ext cx="1214626" cy="1216151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6706775" y="4565756"/>
            <a:ext cx="3295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Calibri"/>
                <a:cs typeface="Calibri"/>
              </a:rPr>
              <a:t>+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883145" y="4780335"/>
            <a:ext cx="3295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Calibri"/>
                <a:cs typeface="Calibri"/>
              </a:rPr>
              <a:t>+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654509" y="5045348"/>
            <a:ext cx="2677795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167005" indent="-34226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-10" dirty="0">
                <a:latin typeface="Century Gothic"/>
                <a:cs typeface="Century Gothic"/>
              </a:rPr>
              <a:t>Replacement</a:t>
            </a:r>
            <a:r>
              <a:rPr sz="1600" spc="-25" dirty="0">
                <a:latin typeface="Century Gothic"/>
                <a:cs typeface="Century Gothic"/>
              </a:rPr>
              <a:t> of </a:t>
            </a:r>
            <a:r>
              <a:rPr sz="1600" spc="-10" dirty="0">
                <a:latin typeface="Century Gothic"/>
                <a:cs typeface="Century Gothic"/>
              </a:rPr>
              <a:t>conventional </a:t>
            </a:r>
            <a:r>
              <a:rPr sz="1600" dirty="0">
                <a:latin typeface="Century Gothic"/>
                <a:cs typeface="Century Gothic"/>
              </a:rPr>
              <a:t>construction</a:t>
            </a:r>
            <a:r>
              <a:rPr sz="1600" spc="-10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products</a:t>
            </a:r>
            <a:endParaRPr sz="1600">
              <a:latin typeface="Century Gothic"/>
              <a:cs typeface="Century Gothic"/>
            </a:endParaRPr>
          </a:p>
          <a:p>
            <a:pPr marL="804545" lvl="1" indent="-342900">
              <a:lnSpc>
                <a:spcPct val="100000"/>
              </a:lnSpc>
              <a:buFont typeface="Arial"/>
              <a:buChar char="•"/>
              <a:tabLst>
                <a:tab pos="804545" algn="l"/>
                <a:tab pos="805180" algn="l"/>
              </a:tabLst>
            </a:pPr>
            <a:r>
              <a:rPr sz="1600" spc="-20" dirty="0">
                <a:latin typeface="Century Gothic"/>
                <a:cs typeface="Century Gothic"/>
              </a:rPr>
              <a:t>Wood</a:t>
            </a:r>
            <a:endParaRPr sz="1600">
              <a:latin typeface="Century Gothic"/>
              <a:cs typeface="Century Gothic"/>
            </a:endParaRPr>
          </a:p>
          <a:p>
            <a:pPr marL="804545" lvl="1" indent="-342900">
              <a:lnSpc>
                <a:spcPct val="100000"/>
              </a:lnSpc>
              <a:buFont typeface="Arial"/>
              <a:buChar char="•"/>
              <a:tabLst>
                <a:tab pos="804545" algn="l"/>
                <a:tab pos="805180" algn="l"/>
              </a:tabLst>
            </a:pPr>
            <a:r>
              <a:rPr sz="1600" spc="-10" dirty="0">
                <a:latin typeface="Century Gothic"/>
                <a:cs typeface="Century Gothic"/>
              </a:rPr>
              <a:t>Angles/Channels</a:t>
            </a:r>
            <a:endParaRPr sz="1600">
              <a:latin typeface="Century Gothic"/>
              <a:cs typeface="Century Gothic"/>
            </a:endParaRPr>
          </a:p>
          <a:p>
            <a:pPr marL="804545" lvl="1" indent="-342900">
              <a:lnSpc>
                <a:spcPct val="100000"/>
              </a:lnSpc>
              <a:buFont typeface="Arial"/>
              <a:buChar char="•"/>
              <a:tabLst>
                <a:tab pos="804545" algn="l"/>
                <a:tab pos="805180" algn="l"/>
              </a:tabLst>
            </a:pPr>
            <a:r>
              <a:rPr sz="1600" spc="-25" dirty="0">
                <a:latin typeface="Century Gothic"/>
                <a:cs typeface="Century Gothic"/>
              </a:rPr>
              <a:t>RCC</a:t>
            </a:r>
            <a:endParaRPr sz="1600">
              <a:latin typeface="Century Gothic"/>
              <a:cs typeface="Century Gothic"/>
            </a:endParaRPr>
          </a:p>
          <a:p>
            <a:pPr marL="354965" marR="5080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dirty="0">
                <a:latin typeface="Century Gothic"/>
                <a:cs typeface="Century Gothic"/>
              </a:rPr>
              <a:t>Reach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out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program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for </a:t>
            </a:r>
            <a:r>
              <a:rPr sz="1600" dirty="0">
                <a:latin typeface="Century Gothic"/>
                <a:cs typeface="Century Gothic"/>
              </a:rPr>
              <a:t>influencers:</a:t>
            </a:r>
            <a:r>
              <a:rPr sz="1600" spc="-9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Fabricators, </a:t>
            </a:r>
            <a:r>
              <a:rPr sz="1600" dirty="0">
                <a:latin typeface="Century Gothic"/>
                <a:cs typeface="Century Gothic"/>
              </a:rPr>
              <a:t>Architects,</a:t>
            </a:r>
            <a:r>
              <a:rPr sz="1600" spc="-9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Structural Engineers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705292" y="5216193"/>
            <a:ext cx="3127375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26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dirty="0">
                <a:latin typeface="Century Gothic"/>
                <a:cs typeface="Century Gothic"/>
              </a:rPr>
              <a:t>Introducing</a:t>
            </a:r>
            <a:r>
              <a:rPr sz="1600" spc="-10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environmentally </a:t>
            </a:r>
            <a:r>
              <a:rPr sz="1600" dirty="0">
                <a:latin typeface="Century Gothic"/>
                <a:cs typeface="Century Gothic"/>
              </a:rPr>
              <a:t>friendly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products</a:t>
            </a:r>
            <a:endParaRPr sz="1600">
              <a:latin typeface="Century Gothic"/>
              <a:cs typeface="Century Gothic"/>
            </a:endParaRPr>
          </a:p>
          <a:p>
            <a:pPr marL="354965" marR="128270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dirty="0">
                <a:latin typeface="Century Gothic"/>
                <a:cs typeface="Century Gothic"/>
              </a:rPr>
              <a:t>To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reduce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the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emissions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by </a:t>
            </a:r>
            <a:r>
              <a:rPr sz="1600" dirty="0">
                <a:latin typeface="Century Gothic"/>
                <a:cs typeface="Century Gothic"/>
              </a:rPr>
              <a:t>25%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by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2030</a:t>
            </a:r>
            <a:endParaRPr sz="1600">
              <a:latin typeface="Century Gothic"/>
              <a:cs typeface="Century Gothic"/>
            </a:endParaRPr>
          </a:p>
          <a:p>
            <a:pPr marL="354965" marR="330200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dirty="0">
                <a:latin typeface="Century Gothic"/>
                <a:cs typeface="Century Gothic"/>
              </a:rPr>
              <a:t>Working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Towards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gender diversity</a:t>
            </a:r>
            <a:endParaRPr sz="1600">
              <a:latin typeface="Century Gothic"/>
              <a:cs typeface="Century Gothic"/>
            </a:endParaRPr>
          </a:p>
          <a:p>
            <a:pPr marL="354965" marR="5270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dirty="0">
                <a:latin typeface="Century Gothic"/>
                <a:cs typeface="Century Gothic"/>
              </a:rPr>
              <a:t>Focus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on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CSR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towards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local </a:t>
            </a:r>
            <a:r>
              <a:rPr sz="1600" spc="-10" dirty="0">
                <a:latin typeface="Century Gothic"/>
                <a:cs typeface="Century Gothic"/>
              </a:rPr>
              <a:t>communities</a:t>
            </a:r>
            <a:endParaRPr sz="1600">
              <a:latin typeface="Century Gothic"/>
              <a:cs typeface="Century Gothic"/>
            </a:endParaRPr>
          </a:p>
          <a:p>
            <a:pPr marL="354965" marR="530860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dirty="0">
                <a:latin typeface="Century Gothic"/>
                <a:cs typeface="Century Gothic"/>
              </a:rPr>
              <a:t>New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Code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of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conduct implemented</a:t>
            </a:r>
            <a:r>
              <a:rPr sz="1600" spc="-2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for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all </a:t>
            </a:r>
            <a:r>
              <a:rPr sz="1600" spc="-10" dirty="0">
                <a:latin typeface="Century Gothic"/>
                <a:cs typeface="Century Gothic"/>
              </a:rPr>
              <a:t>employees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19529" y="6365080"/>
            <a:ext cx="399415" cy="292100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4762498" y="2115527"/>
            <a:ext cx="3770629" cy="6550025"/>
            <a:chOff x="4762498" y="2115527"/>
            <a:chExt cx="3770629" cy="6550025"/>
          </a:xfrm>
        </p:grpSpPr>
        <p:sp>
          <p:nvSpPr>
            <p:cNvPr id="77" name="object 77"/>
            <p:cNvSpPr/>
            <p:nvPr/>
          </p:nvSpPr>
          <p:spPr>
            <a:xfrm>
              <a:off x="4772404" y="2125433"/>
              <a:ext cx="3750945" cy="6530340"/>
            </a:xfrm>
            <a:custGeom>
              <a:avLst/>
              <a:gdLst/>
              <a:ahLst/>
              <a:cxnLst/>
              <a:rect l="l" t="t" r="r" b="b"/>
              <a:pathLst>
                <a:path w="3750945" h="6530340">
                  <a:moveTo>
                    <a:pt x="3390746" y="0"/>
                  </a:moveTo>
                  <a:lnTo>
                    <a:pt x="3374394" y="5908"/>
                  </a:lnTo>
                  <a:lnTo>
                    <a:pt x="3360623" y="19737"/>
                  </a:lnTo>
                  <a:lnTo>
                    <a:pt x="3352197" y="39203"/>
                  </a:lnTo>
                  <a:lnTo>
                    <a:pt x="3350421" y="60483"/>
                  </a:lnTo>
                  <a:lnTo>
                    <a:pt x="3355118" y="81046"/>
                  </a:lnTo>
                  <a:lnTo>
                    <a:pt x="3366109" y="98363"/>
                  </a:lnTo>
                  <a:lnTo>
                    <a:pt x="3584054" y="328220"/>
                  </a:lnTo>
                  <a:lnTo>
                    <a:pt x="2770936" y="328220"/>
                  </a:lnTo>
                  <a:lnTo>
                    <a:pt x="2729416" y="330914"/>
                  </a:lnTo>
                  <a:lnTo>
                    <a:pt x="2689095" y="338703"/>
                  </a:lnTo>
                  <a:lnTo>
                    <a:pt x="2650178" y="351329"/>
                  </a:lnTo>
                  <a:lnTo>
                    <a:pt x="2612869" y="368537"/>
                  </a:lnTo>
                  <a:lnTo>
                    <a:pt x="2577370" y="390072"/>
                  </a:lnTo>
                  <a:lnTo>
                    <a:pt x="2543886" y="415677"/>
                  </a:lnTo>
                  <a:lnTo>
                    <a:pt x="2512621" y="445095"/>
                  </a:lnTo>
                  <a:lnTo>
                    <a:pt x="2483777" y="478072"/>
                  </a:lnTo>
                  <a:lnTo>
                    <a:pt x="2457558" y="514351"/>
                  </a:lnTo>
                  <a:lnTo>
                    <a:pt x="2434168" y="553676"/>
                  </a:lnTo>
                  <a:lnTo>
                    <a:pt x="2413811" y="595790"/>
                  </a:lnTo>
                  <a:lnTo>
                    <a:pt x="2396690" y="640439"/>
                  </a:lnTo>
                  <a:lnTo>
                    <a:pt x="2383008" y="687366"/>
                  </a:lnTo>
                  <a:lnTo>
                    <a:pt x="2372970" y="736315"/>
                  </a:lnTo>
                  <a:lnTo>
                    <a:pt x="2366779" y="787030"/>
                  </a:lnTo>
                  <a:lnTo>
                    <a:pt x="2364638" y="839255"/>
                  </a:lnTo>
                  <a:lnTo>
                    <a:pt x="2364638" y="3204554"/>
                  </a:lnTo>
                  <a:lnTo>
                    <a:pt x="2357766" y="3257919"/>
                  </a:lnTo>
                  <a:lnTo>
                    <a:pt x="2338698" y="3304273"/>
                  </a:lnTo>
                  <a:lnTo>
                    <a:pt x="2309638" y="3340840"/>
                  </a:lnTo>
                  <a:lnTo>
                    <a:pt x="2272790" y="3364845"/>
                  </a:lnTo>
                  <a:lnTo>
                    <a:pt x="2230361" y="3373515"/>
                  </a:lnTo>
                  <a:lnTo>
                    <a:pt x="1879879" y="3373515"/>
                  </a:lnTo>
                  <a:lnTo>
                    <a:pt x="1839806" y="3378088"/>
                  </a:lnTo>
                  <a:lnTo>
                    <a:pt x="1802092" y="3391155"/>
                  </a:lnTo>
                  <a:lnTo>
                    <a:pt x="1767363" y="3411926"/>
                  </a:lnTo>
                  <a:lnTo>
                    <a:pt x="1736248" y="3439610"/>
                  </a:lnTo>
                  <a:lnTo>
                    <a:pt x="1709374" y="3473418"/>
                  </a:lnTo>
                  <a:lnTo>
                    <a:pt x="1687370" y="3512561"/>
                  </a:lnTo>
                  <a:lnTo>
                    <a:pt x="1670864" y="3556248"/>
                  </a:lnTo>
                  <a:lnTo>
                    <a:pt x="1660482" y="3603690"/>
                  </a:lnTo>
                  <a:lnTo>
                    <a:pt x="1656854" y="3654096"/>
                  </a:lnTo>
                  <a:lnTo>
                    <a:pt x="1656854" y="6018810"/>
                  </a:lnTo>
                  <a:lnTo>
                    <a:pt x="1653953" y="6073045"/>
                  </a:lnTo>
                  <a:lnTo>
                    <a:pt x="1645503" y="6125063"/>
                  </a:lnTo>
                  <a:lnTo>
                    <a:pt x="1631881" y="6174387"/>
                  </a:lnTo>
                  <a:lnTo>
                    <a:pt x="1613467" y="6220541"/>
                  </a:lnTo>
                  <a:lnTo>
                    <a:pt x="1590640" y="6263049"/>
                  </a:lnTo>
                  <a:lnTo>
                    <a:pt x="1563777" y="6301435"/>
                  </a:lnTo>
                  <a:lnTo>
                    <a:pt x="1533259" y="6335222"/>
                  </a:lnTo>
                  <a:lnTo>
                    <a:pt x="1499463" y="6363933"/>
                  </a:lnTo>
                  <a:lnTo>
                    <a:pt x="1462767" y="6387094"/>
                  </a:lnTo>
                  <a:lnTo>
                    <a:pt x="1423552" y="6404227"/>
                  </a:lnTo>
                  <a:lnTo>
                    <a:pt x="1382195" y="6414856"/>
                  </a:lnTo>
                  <a:lnTo>
                    <a:pt x="1339075" y="6418505"/>
                  </a:lnTo>
                  <a:lnTo>
                    <a:pt x="44373" y="6418505"/>
                  </a:lnTo>
                  <a:lnTo>
                    <a:pt x="27105" y="6422890"/>
                  </a:lnTo>
                  <a:lnTo>
                    <a:pt x="13000" y="6434848"/>
                  </a:lnTo>
                  <a:lnTo>
                    <a:pt x="3488" y="6452586"/>
                  </a:lnTo>
                  <a:lnTo>
                    <a:pt x="0" y="6474309"/>
                  </a:lnTo>
                  <a:lnTo>
                    <a:pt x="3488" y="6496033"/>
                  </a:lnTo>
                  <a:lnTo>
                    <a:pt x="13000" y="6513776"/>
                  </a:lnTo>
                  <a:lnTo>
                    <a:pt x="27105" y="6525738"/>
                  </a:lnTo>
                  <a:lnTo>
                    <a:pt x="44373" y="6530125"/>
                  </a:lnTo>
                  <a:lnTo>
                    <a:pt x="1339303" y="6530125"/>
                  </a:lnTo>
                  <a:lnTo>
                    <a:pt x="1380864" y="6527466"/>
                  </a:lnTo>
                  <a:lnTo>
                    <a:pt x="1421224" y="6519703"/>
                  </a:lnTo>
                  <a:lnTo>
                    <a:pt x="1460179" y="6507092"/>
                  </a:lnTo>
                  <a:lnTo>
                    <a:pt x="1497525" y="6489891"/>
                  </a:lnTo>
                  <a:lnTo>
                    <a:pt x="1533058" y="6468355"/>
                  </a:lnTo>
                  <a:lnTo>
                    <a:pt x="1566574" y="6442742"/>
                  </a:lnTo>
                  <a:lnTo>
                    <a:pt x="1597869" y="6413308"/>
                  </a:lnTo>
                  <a:lnTo>
                    <a:pt x="1626738" y="6380310"/>
                  </a:lnTo>
                  <a:lnTo>
                    <a:pt x="1652978" y="6344004"/>
                  </a:lnTo>
                  <a:lnTo>
                    <a:pt x="1676384" y="6304647"/>
                  </a:lnTo>
                  <a:lnTo>
                    <a:pt x="1696753" y="6262496"/>
                  </a:lnTo>
                  <a:lnTo>
                    <a:pt x="1713881" y="6217808"/>
                  </a:lnTo>
                  <a:lnTo>
                    <a:pt x="1727562" y="6170838"/>
                  </a:lnTo>
                  <a:lnTo>
                    <a:pt x="1737595" y="6121844"/>
                  </a:lnTo>
                  <a:lnTo>
                    <a:pt x="1743773" y="6071083"/>
                  </a:lnTo>
                  <a:lnTo>
                    <a:pt x="1745894" y="6018810"/>
                  </a:lnTo>
                  <a:lnTo>
                    <a:pt x="1745894" y="3653804"/>
                  </a:lnTo>
                  <a:lnTo>
                    <a:pt x="1752765" y="3600432"/>
                  </a:lnTo>
                  <a:lnTo>
                    <a:pt x="1771834" y="3554076"/>
                  </a:lnTo>
                  <a:lnTo>
                    <a:pt x="1800894" y="3517509"/>
                  </a:lnTo>
                  <a:lnTo>
                    <a:pt x="1837742" y="3493506"/>
                  </a:lnTo>
                  <a:lnTo>
                    <a:pt x="1880171" y="3484843"/>
                  </a:lnTo>
                  <a:lnTo>
                    <a:pt x="2230653" y="3484843"/>
                  </a:lnTo>
                  <a:lnTo>
                    <a:pt x="2270725" y="3480266"/>
                  </a:lnTo>
                  <a:lnTo>
                    <a:pt x="2308440" y="3467196"/>
                  </a:lnTo>
                  <a:lnTo>
                    <a:pt x="2343169" y="3446424"/>
                  </a:lnTo>
                  <a:lnTo>
                    <a:pt x="2374284" y="3418738"/>
                  </a:lnTo>
                  <a:lnTo>
                    <a:pt x="2401157" y="3384930"/>
                  </a:lnTo>
                  <a:lnTo>
                    <a:pt x="2423161" y="3345788"/>
                  </a:lnTo>
                  <a:lnTo>
                    <a:pt x="2439668" y="3302103"/>
                  </a:lnTo>
                  <a:lnTo>
                    <a:pt x="2450049" y="3254664"/>
                  </a:lnTo>
                  <a:lnTo>
                    <a:pt x="2453678" y="3204262"/>
                  </a:lnTo>
                  <a:lnTo>
                    <a:pt x="2453678" y="839255"/>
                  </a:lnTo>
                  <a:lnTo>
                    <a:pt x="2456579" y="785018"/>
                  </a:lnTo>
                  <a:lnTo>
                    <a:pt x="2465029" y="732998"/>
                  </a:lnTo>
                  <a:lnTo>
                    <a:pt x="2478651" y="683673"/>
                  </a:lnTo>
                  <a:lnTo>
                    <a:pt x="2497065" y="637519"/>
                  </a:lnTo>
                  <a:lnTo>
                    <a:pt x="2519892" y="595011"/>
                  </a:lnTo>
                  <a:lnTo>
                    <a:pt x="2546754" y="556626"/>
                  </a:lnTo>
                  <a:lnTo>
                    <a:pt x="2577273" y="522840"/>
                  </a:lnTo>
                  <a:lnTo>
                    <a:pt x="2611069" y="494129"/>
                  </a:lnTo>
                  <a:lnTo>
                    <a:pt x="2647764" y="470970"/>
                  </a:lnTo>
                  <a:lnTo>
                    <a:pt x="2686980" y="453838"/>
                  </a:lnTo>
                  <a:lnTo>
                    <a:pt x="2728337" y="443209"/>
                  </a:lnTo>
                  <a:lnTo>
                    <a:pt x="2771457" y="439561"/>
                  </a:lnTo>
                  <a:lnTo>
                    <a:pt x="3584575" y="439561"/>
                  </a:lnTo>
                  <a:lnTo>
                    <a:pt x="3366630" y="669418"/>
                  </a:lnTo>
                  <a:lnTo>
                    <a:pt x="3355639" y="686734"/>
                  </a:lnTo>
                  <a:lnTo>
                    <a:pt x="3350942" y="707297"/>
                  </a:lnTo>
                  <a:lnTo>
                    <a:pt x="3352717" y="728577"/>
                  </a:lnTo>
                  <a:lnTo>
                    <a:pt x="3361143" y="748044"/>
                  </a:lnTo>
                  <a:lnTo>
                    <a:pt x="3374915" y="761873"/>
                  </a:lnTo>
                  <a:lnTo>
                    <a:pt x="3391266" y="767781"/>
                  </a:lnTo>
                  <a:lnTo>
                    <a:pt x="3408187" y="765548"/>
                  </a:lnTo>
                  <a:lnTo>
                    <a:pt x="3734625" y="427051"/>
                  </a:lnTo>
                  <a:lnTo>
                    <a:pt x="3750564" y="383820"/>
                  </a:lnTo>
                  <a:lnTo>
                    <a:pt x="3747287" y="362562"/>
                  </a:lnTo>
                  <a:lnTo>
                    <a:pt x="3737457" y="343854"/>
                  </a:lnTo>
                  <a:lnTo>
                    <a:pt x="3736936" y="343993"/>
                  </a:lnTo>
                  <a:lnTo>
                    <a:pt x="3735552" y="342253"/>
                  </a:lnTo>
                  <a:lnTo>
                    <a:pt x="3423145" y="12828"/>
                  </a:lnTo>
                  <a:lnTo>
                    <a:pt x="3407666" y="2233"/>
                  </a:lnTo>
                  <a:lnTo>
                    <a:pt x="339074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772404" y="2125433"/>
              <a:ext cx="3750945" cy="6530340"/>
            </a:xfrm>
            <a:custGeom>
              <a:avLst/>
              <a:gdLst/>
              <a:ahLst/>
              <a:cxnLst/>
              <a:rect l="l" t="t" r="r" b="b"/>
              <a:pathLst>
                <a:path w="3750945" h="6530340">
                  <a:moveTo>
                    <a:pt x="3736936" y="343993"/>
                  </a:moveTo>
                  <a:lnTo>
                    <a:pt x="3735552" y="342253"/>
                  </a:lnTo>
                  <a:lnTo>
                    <a:pt x="3423145" y="12828"/>
                  </a:lnTo>
                  <a:lnTo>
                    <a:pt x="3407666" y="2233"/>
                  </a:lnTo>
                  <a:lnTo>
                    <a:pt x="3390746" y="0"/>
                  </a:lnTo>
                  <a:lnTo>
                    <a:pt x="3374394" y="5908"/>
                  </a:lnTo>
                  <a:lnTo>
                    <a:pt x="3360623" y="19737"/>
                  </a:lnTo>
                  <a:lnTo>
                    <a:pt x="3352197" y="39203"/>
                  </a:lnTo>
                  <a:lnTo>
                    <a:pt x="3350421" y="60483"/>
                  </a:lnTo>
                  <a:lnTo>
                    <a:pt x="3355118" y="81046"/>
                  </a:lnTo>
                  <a:lnTo>
                    <a:pt x="3366109" y="98363"/>
                  </a:lnTo>
                  <a:lnTo>
                    <a:pt x="3584054" y="328220"/>
                  </a:lnTo>
                  <a:lnTo>
                    <a:pt x="2770936" y="328220"/>
                  </a:lnTo>
                  <a:lnTo>
                    <a:pt x="2729416" y="330914"/>
                  </a:lnTo>
                  <a:lnTo>
                    <a:pt x="2689095" y="338703"/>
                  </a:lnTo>
                  <a:lnTo>
                    <a:pt x="2650178" y="351329"/>
                  </a:lnTo>
                  <a:lnTo>
                    <a:pt x="2612869" y="368537"/>
                  </a:lnTo>
                  <a:lnTo>
                    <a:pt x="2577370" y="390072"/>
                  </a:lnTo>
                  <a:lnTo>
                    <a:pt x="2543886" y="415677"/>
                  </a:lnTo>
                  <a:lnTo>
                    <a:pt x="2512621" y="445095"/>
                  </a:lnTo>
                  <a:lnTo>
                    <a:pt x="2483777" y="478072"/>
                  </a:lnTo>
                  <a:lnTo>
                    <a:pt x="2457558" y="514351"/>
                  </a:lnTo>
                  <a:lnTo>
                    <a:pt x="2434168" y="553676"/>
                  </a:lnTo>
                  <a:lnTo>
                    <a:pt x="2413811" y="595790"/>
                  </a:lnTo>
                  <a:lnTo>
                    <a:pt x="2396690" y="640439"/>
                  </a:lnTo>
                  <a:lnTo>
                    <a:pt x="2383008" y="687366"/>
                  </a:lnTo>
                  <a:lnTo>
                    <a:pt x="2372970" y="736315"/>
                  </a:lnTo>
                  <a:lnTo>
                    <a:pt x="2366779" y="787030"/>
                  </a:lnTo>
                  <a:lnTo>
                    <a:pt x="2364638" y="839255"/>
                  </a:lnTo>
                  <a:lnTo>
                    <a:pt x="2364638" y="3204554"/>
                  </a:lnTo>
                  <a:lnTo>
                    <a:pt x="2357766" y="3257919"/>
                  </a:lnTo>
                  <a:lnTo>
                    <a:pt x="2338698" y="3304273"/>
                  </a:lnTo>
                  <a:lnTo>
                    <a:pt x="2309638" y="3340840"/>
                  </a:lnTo>
                  <a:lnTo>
                    <a:pt x="2272790" y="3364845"/>
                  </a:lnTo>
                  <a:lnTo>
                    <a:pt x="2230361" y="3373515"/>
                  </a:lnTo>
                  <a:lnTo>
                    <a:pt x="1879879" y="3373515"/>
                  </a:lnTo>
                  <a:lnTo>
                    <a:pt x="1839806" y="3378088"/>
                  </a:lnTo>
                  <a:lnTo>
                    <a:pt x="1802092" y="3391155"/>
                  </a:lnTo>
                  <a:lnTo>
                    <a:pt x="1767363" y="3411926"/>
                  </a:lnTo>
                  <a:lnTo>
                    <a:pt x="1736248" y="3439610"/>
                  </a:lnTo>
                  <a:lnTo>
                    <a:pt x="1709374" y="3473418"/>
                  </a:lnTo>
                  <a:lnTo>
                    <a:pt x="1687370" y="3512561"/>
                  </a:lnTo>
                  <a:lnTo>
                    <a:pt x="1670864" y="3556248"/>
                  </a:lnTo>
                  <a:lnTo>
                    <a:pt x="1660482" y="3603690"/>
                  </a:lnTo>
                  <a:lnTo>
                    <a:pt x="1656854" y="3654096"/>
                  </a:lnTo>
                  <a:lnTo>
                    <a:pt x="1656854" y="6018810"/>
                  </a:lnTo>
                  <a:lnTo>
                    <a:pt x="1653953" y="6073045"/>
                  </a:lnTo>
                  <a:lnTo>
                    <a:pt x="1645503" y="6125063"/>
                  </a:lnTo>
                  <a:lnTo>
                    <a:pt x="1631881" y="6174387"/>
                  </a:lnTo>
                  <a:lnTo>
                    <a:pt x="1613467" y="6220541"/>
                  </a:lnTo>
                  <a:lnTo>
                    <a:pt x="1590640" y="6263049"/>
                  </a:lnTo>
                  <a:lnTo>
                    <a:pt x="1563777" y="6301435"/>
                  </a:lnTo>
                  <a:lnTo>
                    <a:pt x="1533259" y="6335222"/>
                  </a:lnTo>
                  <a:lnTo>
                    <a:pt x="1499463" y="6363933"/>
                  </a:lnTo>
                  <a:lnTo>
                    <a:pt x="1462767" y="6387094"/>
                  </a:lnTo>
                  <a:lnTo>
                    <a:pt x="1423552" y="6404227"/>
                  </a:lnTo>
                  <a:lnTo>
                    <a:pt x="1382195" y="6414856"/>
                  </a:lnTo>
                  <a:lnTo>
                    <a:pt x="1339075" y="6418505"/>
                  </a:lnTo>
                  <a:lnTo>
                    <a:pt x="44373" y="6418505"/>
                  </a:lnTo>
                  <a:lnTo>
                    <a:pt x="27105" y="6422890"/>
                  </a:lnTo>
                  <a:lnTo>
                    <a:pt x="13000" y="6434848"/>
                  </a:lnTo>
                  <a:lnTo>
                    <a:pt x="3488" y="6452586"/>
                  </a:lnTo>
                  <a:lnTo>
                    <a:pt x="0" y="6474309"/>
                  </a:lnTo>
                  <a:lnTo>
                    <a:pt x="3488" y="6496033"/>
                  </a:lnTo>
                  <a:lnTo>
                    <a:pt x="13000" y="6513776"/>
                  </a:lnTo>
                  <a:lnTo>
                    <a:pt x="27105" y="6525738"/>
                  </a:lnTo>
                  <a:lnTo>
                    <a:pt x="44373" y="6530125"/>
                  </a:lnTo>
                  <a:lnTo>
                    <a:pt x="1339303" y="6530125"/>
                  </a:lnTo>
                  <a:lnTo>
                    <a:pt x="1380864" y="6527466"/>
                  </a:lnTo>
                  <a:lnTo>
                    <a:pt x="1421224" y="6519703"/>
                  </a:lnTo>
                  <a:lnTo>
                    <a:pt x="1460179" y="6507092"/>
                  </a:lnTo>
                  <a:lnTo>
                    <a:pt x="1497525" y="6489891"/>
                  </a:lnTo>
                  <a:lnTo>
                    <a:pt x="1533058" y="6468355"/>
                  </a:lnTo>
                  <a:lnTo>
                    <a:pt x="1566574" y="6442742"/>
                  </a:lnTo>
                  <a:lnTo>
                    <a:pt x="1597869" y="6413308"/>
                  </a:lnTo>
                  <a:lnTo>
                    <a:pt x="1626738" y="6380310"/>
                  </a:lnTo>
                  <a:lnTo>
                    <a:pt x="1652978" y="6344004"/>
                  </a:lnTo>
                  <a:lnTo>
                    <a:pt x="1676384" y="6304647"/>
                  </a:lnTo>
                  <a:lnTo>
                    <a:pt x="1696753" y="6262496"/>
                  </a:lnTo>
                  <a:lnTo>
                    <a:pt x="1713881" y="6217808"/>
                  </a:lnTo>
                  <a:lnTo>
                    <a:pt x="1727562" y="6170838"/>
                  </a:lnTo>
                  <a:lnTo>
                    <a:pt x="1737595" y="6121844"/>
                  </a:lnTo>
                  <a:lnTo>
                    <a:pt x="1743773" y="6071083"/>
                  </a:lnTo>
                  <a:lnTo>
                    <a:pt x="1745894" y="6018810"/>
                  </a:lnTo>
                  <a:lnTo>
                    <a:pt x="1745894" y="3653804"/>
                  </a:lnTo>
                  <a:lnTo>
                    <a:pt x="1752765" y="3600432"/>
                  </a:lnTo>
                  <a:lnTo>
                    <a:pt x="1771834" y="3554076"/>
                  </a:lnTo>
                  <a:lnTo>
                    <a:pt x="1800894" y="3517509"/>
                  </a:lnTo>
                  <a:lnTo>
                    <a:pt x="1837742" y="3493506"/>
                  </a:lnTo>
                  <a:lnTo>
                    <a:pt x="1880171" y="3484843"/>
                  </a:lnTo>
                  <a:lnTo>
                    <a:pt x="2230653" y="3484843"/>
                  </a:lnTo>
                  <a:lnTo>
                    <a:pt x="2270725" y="3480266"/>
                  </a:lnTo>
                  <a:lnTo>
                    <a:pt x="2308440" y="3467196"/>
                  </a:lnTo>
                  <a:lnTo>
                    <a:pt x="2343169" y="3446424"/>
                  </a:lnTo>
                  <a:lnTo>
                    <a:pt x="2374284" y="3418738"/>
                  </a:lnTo>
                  <a:lnTo>
                    <a:pt x="2401157" y="3384930"/>
                  </a:lnTo>
                  <a:lnTo>
                    <a:pt x="2423161" y="3345788"/>
                  </a:lnTo>
                  <a:lnTo>
                    <a:pt x="2439668" y="3302103"/>
                  </a:lnTo>
                  <a:lnTo>
                    <a:pt x="2450049" y="3254664"/>
                  </a:lnTo>
                  <a:lnTo>
                    <a:pt x="2453678" y="3204262"/>
                  </a:lnTo>
                  <a:lnTo>
                    <a:pt x="2453678" y="839255"/>
                  </a:lnTo>
                  <a:lnTo>
                    <a:pt x="2456579" y="785018"/>
                  </a:lnTo>
                  <a:lnTo>
                    <a:pt x="2465029" y="732998"/>
                  </a:lnTo>
                  <a:lnTo>
                    <a:pt x="2478651" y="683673"/>
                  </a:lnTo>
                  <a:lnTo>
                    <a:pt x="2497065" y="637519"/>
                  </a:lnTo>
                  <a:lnTo>
                    <a:pt x="2519892" y="595011"/>
                  </a:lnTo>
                  <a:lnTo>
                    <a:pt x="2546754" y="556626"/>
                  </a:lnTo>
                  <a:lnTo>
                    <a:pt x="2577273" y="522840"/>
                  </a:lnTo>
                  <a:lnTo>
                    <a:pt x="2611069" y="494129"/>
                  </a:lnTo>
                  <a:lnTo>
                    <a:pt x="2647764" y="470970"/>
                  </a:lnTo>
                  <a:lnTo>
                    <a:pt x="2686980" y="453838"/>
                  </a:lnTo>
                  <a:lnTo>
                    <a:pt x="2728337" y="443209"/>
                  </a:lnTo>
                  <a:lnTo>
                    <a:pt x="2771457" y="439561"/>
                  </a:lnTo>
                  <a:lnTo>
                    <a:pt x="3584575" y="439561"/>
                  </a:lnTo>
                  <a:lnTo>
                    <a:pt x="3366630" y="669418"/>
                  </a:lnTo>
                  <a:lnTo>
                    <a:pt x="3355639" y="686734"/>
                  </a:lnTo>
                  <a:lnTo>
                    <a:pt x="3350942" y="707297"/>
                  </a:lnTo>
                  <a:lnTo>
                    <a:pt x="3352717" y="728577"/>
                  </a:lnTo>
                  <a:lnTo>
                    <a:pt x="3361143" y="748044"/>
                  </a:lnTo>
                  <a:lnTo>
                    <a:pt x="3374915" y="761873"/>
                  </a:lnTo>
                  <a:lnTo>
                    <a:pt x="3391266" y="767781"/>
                  </a:lnTo>
                  <a:lnTo>
                    <a:pt x="3408187" y="765548"/>
                  </a:lnTo>
                  <a:lnTo>
                    <a:pt x="3734625" y="427051"/>
                  </a:lnTo>
                  <a:lnTo>
                    <a:pt x="3750564" y="383820"/>
                  </a:lnTo>
                  <a:lnTo>
                    <a:pt x="3747287" y="362562"/>
                  </a:lnTo>
                  <a:lnTo>
                    <a:pt x="3737457" y="343854"/>
                  </a:lnTo>
                  <a:lnTo>
                    <a:pt x="3736936" y="343993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9020554" y="2520699"/>
            <a:ext cx="3771900" cy="6944995"/>
            <a:chOff x="9020554" y="2520699"/>
            <a:chExt cx="3771900" cy="6944995"/>
          </a:xfrm>
        </p:grpSpPr>
        <p:sp>
          <p:nvSpPr>
            <p:cNvPr id="80" name="object 80"/>
            <p:cNvSpPr/>
            <p:nvPr/>
          </p:nvSpPr>
          <p:spPr>
            <a:xfrm>
              <a:off x="9030460" y="2530605"/>
              <a:ext cx="3752215" cy="6925309"/>
            </a:xfrm>
            <a:custGeom>
              <a:avLst/>
              <a:gdLst/>
              <a:ahLst/>
              <a:cxnLst/>
              <a:rect l="l" t="t" r="r" b="b"/>
              <a:pathLst>
                <a:path w="3752215" h="6925309">
                  <a:moveTo>
                    <a:pt x="1340065" y="0"/>
                  </a:moveTo>
                  <a:lnTo>
                    <a:pt x="44399" y="0"/>
                  </a:lnTo>
                  <a:lnTo>
                    <a:pt x="27115" y="4650"/>
                  </a:lnTo>
                  <a:lnTo>
                    <a:pt x="13003" y="17332"/>
                  </a:lnTo>
                  <a:lnTo>
                    <a:pt x="3488" y="36143"/>
                  </a:lnTo>
                  <a:lnTo>
                    <a:pt x="0" y="59182"/>
                  </a:lnTo>
                  <a:lnTo>
                    <a:pt x="3488" y="82222"/>
                  </a:lnTo>
                  <a:lnTo>
                    <a:pt x="13003" y="101038"/>
                  </a:lnTo>
                  <a:lnTo>
                    <a:pt x="27115" y="113724"/>
                  </a:lnTo>
                  <a:lnTo>
                    <a:pt x="44399" y="118376"/>
                  </a:lnTo>
                  <a:lnTo>
                    <a:pt x="1339951" y="118376"/>
                  </a:lnTo>
                  <a:lnTo>
                    <a:pt x="1379832" y="121679"/>
                  </a:lnTo>
                  <a:lnTo>
                    <a:pt x="1418235" y="131321"/>
                  </a:lnTo>
                  <a:lnTo>
                    <a:pt x="1454861" y="146906"/>
                  </a:lnTo>
                  <a:lnTo>
                    <a:pt x="1489413" y="168037"/>
                  </a:lnTo>
                  <a:lnTo>
                    <a:pt x="1521593" y="194317"/>
                  </a:lnTo>
                  <a:lnTo>
                    <a:pt x="1551103" y="225347"/>
                  </a:lnTo>
                  <a:lnTo>
                    <a:pt x="1577645" y="260732"/>
                  </a:lnTo>
                  <a:lnTo>
                    <a:pt x="1600920" y="300074"/>
                  </a:lnTo>
                  <a:lnTo>
                    <a:pt x="1620632" y="342976"/>
                  </a:lnTo>
                  <a:lnTo>
                    <a:pt x="1636483" y="389041"/>
                  </a:lnTo>
                  <a:lnTo>
                    <a:pt x="1648173" y="437871"/>
                  </a:lnTo>
                  <a:lnTo>
                    <a:pt x="1655406" y="489069"/>
                  </a:lnTo>
                  <a:lnTo>
                    <a:pt x="1657883" y="542239"/>
                  </a:lnTo>
                  <a:lnTo>
                    <a:pt x="1657883" y="3050311"/>
                  </a:lnTo>
                  <a:lnTo>
                    <a:pt x="1661514" y="3103772"/>
                  </a:lnTo>
                  <a:lnTo>
                    <a:pt x="1671903" y="3154088"/>
                  </a:lnTo>
                  <a:lnTo>
                    <a:pt x="1688422" y="3200422"/>
                  </a:lnTo>
                  <a:lnTo>
                    <a:pt x="1710443" y="3241936"/>
                  </a:lnTo>
                  <a:lnTo>
                    <a:pt x="1737336" y="3277791"/>
                  </a:lnTo>
                  <a:lnTo>
                    <a:pt x="1768475" y="3307150"/>
                  </a:lnTo>
                  <a:lnTo>
                    <a:pt x="1803229" y="3329175"/>
                  </a:lnTo>
                  <a:lnTo>
                    <a:pt x="1840971" y="3343028"/>
                  </a:lnTo>
                  <a:lnTo>
                    <a:pt x="1881073" y="3347872"/>
                  </a:lnTo>
                  <a:lnTo>
                    <a:pt x="2231669" y="3347872"/>
                  </a:lnTo>
                  <a:lnTo>
                    <a:pt x="2274120" y="3357061"/>
                  </a:lnTo>
                  <a:lnTo>
                    <a:pt x="2310985" y="3382513"/>
                  </a:lnTo>
                  <a:lnTo>
                    <a:pt x="2340058" y="3421289"/>
                  </a:lnTo>
                  <a:lnTo>
                    <a:pt x="2359135" y="3470446"/>
                  </a:lnTo>
                  <a:lnTo>
                    <a:pt x="2366010" y="3527044"/>
                  </a:lnTo>
                  <a:lnTo>
                    <a:pt x="2366010" y="6034811"/>
                  </a:lnTo>
                  <a:lnTo>
                    <a:pt x="2368152" y="6090198"/>
                  </a:lnTo>
                  <a:lnTo>
                    <a:pt x="2374347" y="6143984"/>
                  </a:lnTo>
                  <a:lnTo>
                    <a:pt x="2384392" y="6195898"/>
                  </a:lnTo>
                  <a:lnTo>
                    <a:pt x="2398083" y="6245666"/>
                  </a:lnTo>
                  <a:lnTo>
                    <a:pt x="2415216" y="6293019"/>
                  </a:lnTo>
                  <a:lnTo>
                    <a:pt x="2435586" y="6337684"/>
                  </a:lnTo>
                  <a:lnTo>
                    <a:pt x="2458992" y="6379389"/>
                  </a:lnTo>
                  <a:lnTo>
                    <a:pt x="2485228" y="6417864"/>
                  </a:lnTo>
                  <a:lnTo>
                    <a:pt x="2514090" y="6452835"/>
                  </a:lnTo>
                  <a:lnTo>
                    <a:pt x="2545376" y="6484033"/>
                  </a:lnTo>
                  <a:lnTo>
                    <a:pt x="2578881" y="6511184"/>
                  </a:lnTo>
                  <a:lnTo>
                    <a:pt x="2614401" y="6534018"/>
                  </a:lnTo>
                  <a:lnTo>
                    <a:pt x="2651733" y="6552263"/>
                  </a:lnTo>
                  <a:lnTo>
                    <a:pt x="2690673" y="6565647"/>
                  </a:lnTo>
                  <a:lnTo>
                    <a:pt x="2731017" y="6573898"/>
                  </a:lnTo>
                  <a:lnTo>
                    <a:pt x="2772562" y="6576745"/>
                  </a:lnTo>
                  <a:lnTo>
                    <a:pt x="3586010" y="6576745"/>
                  </a:lnTo>
                  <a:lnTo>
                    <a:pt x="3367976" y="6820509"/>
                  </a:lnTo>
                  <a:lnTo>
                    <a:pt x="3356973" y="6838877"/>
                  </a:lnTo>
                  <a:lnTo>
                    <a:pt x="3352272" y="6860684"/>
                  </a:lnTo>
                  <a:lnTo>
                    <a:pt x="3354049" y="6883251"/>
                  </a:lnTo>
                  <a:lnTo>
                    <a:pt x="3362477" y="6903897"/>
                  </a:lnTo>
                  <a:lnTo>
                    <a:pt x="3376258" y="6918560"/>
                  </a:lnTo>
                  <a:lnTo>
                    <a:pt x="3392617" y="6924824"/>
                  </a:lnTo>
                  <a:lnTo>
                    <a:pt x="3409543" y="6922453"/>
                  </a:lnTo>
                  <a:lnTo>
                    <a:pt x="3736136" y="6563487"/>
                  </a:lnTo>
                  <a:lnTo>
                    <a:pt x="3752094" y="6517633"/>
                  </a:lnTo>
                  <a:lnTo>
                    <a:pt x="3748812" y="6495086"/>
                  </a:lnTo>
                  <a:lnTo>
                    <a:pt x="3738968" y="6475247"/>
                  </a:lnTo>
                  <a:lnTo>
                    <a:pt x="3738740" y="6475095"/>
                  </a:lnTo>
                  <a:lnTo>
                    <a:pt x="3737356" y="6473240"/>
                  </a:lnTo>
                  <a:lnTo>
                    <a:pt x="3424796" y="6123901"/>
                  </a:lnTo>
                  <a:lnTo>
                    <a:pt x="3409315" y="6112661"/>
                  </a:lnTo>
                  <a:lnTo>
                    <a:pt x="3392389" y="6110290"/>
                  </a:lnTo>
                  <a:lnTo>
                    <a:pt x="3376029" y="6116554"/>
                  </a:lnTo>
                  <a:lnTo>
                    <a:pt x="3362248" y="6131217"/>
                  </a:lnTo>
                  <a:lnTo>
                    <a:pt x="3353815" y="6151863"/>
                  </a:lnTo>
                  <a:lnTo>
                    <a:pt x="3352038" y="6174430"/>
                  </a:lnTo>
                  <a:lnTo>
                    <a:pt x="3356737" y="6196237"/>
                  </a:lnTo>
                  <a:lnTo>
                    <a:pt x="3367735" y="6214605"/>
                  </a:lnTo>
                  <a:lnTo>
                    <a:pt x="3585845" y="6458369"/>
                  </a:lnTo>
                  <a:lnTo>
                    <a:pt x="2772333" y="6458369"/>
                  </a:lnTo>
                  <a:lnTo>
                    <a:pt x="2732452" y="6455066"/>
                  </a:lnTo>
                  <a:lnTo>
                    <a:pt x="2694050" y="6445423"/>
                  </a:lnTo>
                  <a:lnTo>
                    <a:pt x="2657423" y="6429837"/>
                  </a:lnTo>
                  <a:lnTo>
                    <a:pt x="2622871" y="6408705"/>
                  </a:lnTo>
                  <a:lnTo>
                    <a:pt x="2590691" y="6382425"/>
                  </a:lnTo>
                  <a:lnTo>
                    <a:pt x="2561182" y="6351393"/>
                  </a:lnTo>
                  <a:lnTo>
                    <a:pt x="2534640" y="6316007"/>
                  </a:lnTo>
                  <a:lnTo>
                    <a:pt x="2511364" y="6276665"/>
                  </a:lnTo>
                  <a:lnTo>
                    <a:pt x="2491652" y="6233763"/>
                  </a:lnTo>
                  <a:lnTo>
                    <a:pt x="2475802" y="6187699"/>
                  </a:lnTo>
                  <a:lnTo>
                    <a:pt x="2464111" y="6138870"/>
                  </a:lnTo>
                  <a:lnTo>
                    <a:pt x="2456879" y="6087673"/>
                  </a:lnTo>
                  <a:lnTo>
                    <a:pt x="2454402" y="6034506"/>
                  </a:lnTo>
                  <a:lnTo>
                    <a:pt x="2454402" y="3526739"/>
                  </a:lnTo>
                  <a:lnTo>
                    <a:pt x="2450770" y="3473278"/>
                  </a:lnTo>
                  <a:lnTo>
                    <a:pt x="2440380" y="3422961"/>
                  </a:lnTo>
                  <a:lnTo>
                    <a:pt x="2423859" y="3376628"/>
                  </a:lnTo>
                  <a:lnTo>
                    <a:pt x="2401838" y="3335114"/>
                  </a:lnTo>
                  <a:lnTo>
                    <a:pt x="2374943" y="3299259"/>
                  </a:lnTo>
                  <a:lnTo>
                    <a:pt x="2343804" y="3269900"/>
                  </a:lnTo>
                  <a:lnTo>
                    <a:pt x="2309050" y="3247874"/>
                  </a:lnTo>
                  <a:lnTo>
                    <a:pt x="2271310" y="3234021"/>
                  </a:lnTo>
                  <a:lnTo>
                    <a:pt x="2231212" y="3229178"/>
                  </a:lnTo>
                  <a:lnTo>
                    <a:pt x="1880616" y="3229178"/>
                  </a:lnTo>
                  <a:lnTo>
                    <a:pt x="1838293" y="3219895"/>
                  </a:lnTo>
                  <a:lnTo>
                    <a:pt x="1801540" y="3194450"/>
                  </a:lnTo>
                  <a:lnTo>
                    <a:pt x="1772543" y="3155759"/>
                  </a:lnTo>
                  <a:lnTo>
                    <a:pt x="1753490" y="3106740"/>
                  </a:lnTo>
                  <a:lnTo>
                    <a:pt x="1746567" y="3050311"/>
                  </a:lnTo>
                  <a:lnTo>
                    <a:pt x="1746567" y="541934"/>
                  </a:lnTo>
                  <a:lnTo>
                    <a:pt x="1744430" y="486546"/>
                  </a:lnTo>
                  <a:lnTo>
                    <a:pt x="1738239" y="432760"/>
                  </a:lnTo>
                  <a:lnTo>
                    <a:pt x="1728198" y="380847"/>
                  </a:lnTo>
                  <a:lnTo>
                    <a:pt x="1714512" y="331078"/>
                  </a:lnTo>
                  <a:lnTo>
                    <a:pt x="1697384" y="283726"/>
                  </a:lnTo>
                  <a:lnTo>
                    <a:pt x="1677017" y="239061"/>
                  </a:lnTo>
                  <a:lnTo>
                    <a:pt x="1653616" y="197356"/>
                  </a:lnTo>
                  <a:lnTo>
                    <a:pt x="1627384" y="158881"/>
                  </a:lnTo>
                  <a:lnTo>
                    <a:pt x="1598525" y="123910"/>
                  </a:lnTo>
                  <a:lnTo>
                    <a:pt x="1567242" y="92712"/>
                  </a:lnTo>
                  <a:lnTo>
                    <a:pt x="1533740" y="65561"/>
                  </a:lnTo>
                  <a:lnTo>
                    <a:pt x="1498222" y="42727"/>
                  </a:lnTo>
                  <a:lnTo>
                    <a:pt x="1460891" y="24482"/>
                  </a:lnTo>
                  <a:lnTo>
                    <a:pt x="1421953" y="11098"/>
                  </a:lnTo>
                  <a:lnTo>
                    <a:pt x="1381610" y="2847"/>
                  </a:lnTo>
                  <a:lnTo>
                    <a:pt x="1340065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030460" y="2530605"/>
              <a:ext cx="3752215" cy="6925309"/>
            </a:xfrm>
            <a:custGeom>
              <a:avLst/>
              <a:gdLst/>
              <a:ahLst/>
              <a:cxnLst/>
              <a:rect l="l" t="t" r="r" b="b"/>
              <a:pathLst>
                <a:path w="3752215" h="6925309">
                  <a:moveTo>
                    <a:pt x="3738740" y="6475095"/>
                  </a:moveTo>
                  <a:lnTo>
                    <a:pt x="3737356" y="6473240"/>
                  </a:lnTo>
                  <a:lnTo>
                    <a:pt x="3424796" y="6123901"/>
                  </a:lnTo>
                  <a:lnTo>
                    <a:pt x="3409315" y="6112661"/>
                  </a:lnTo>
                  <a:lnTo>
                    <a:pt x="3392389" y="6110290"/>
                  </a:lnTo>
                  <a:lnTo>
                    <a:pt x="3376029" y="6116554"/>
                  </a:lnTo>
                  <a:lnTo>
                    <a:pt x="3362248" y="6131217"/>
                  </a:lnTo>
                  <a:lnTo>
                    <a:pt x="3353815" y="6151863"/>
                  </a:lnTo>
                  <a:lnTo>
                    <a:pt x="3352038" y="6174430"/>
                  </a:lnTo>
                  <a:lnTo>
                    <a:pt x="3356737" y="6196237"/>
                  </a:lnTo>
                  <a:lnTo>
                    <a:pt x="3367735" y="6214605"/>
                  </a:lnTo>
                  <a:lnTo>
                    <a:pt x="3585845" y="6458369"/>
                  </a:lnTo>
                  <a:lnTo>
                    <a:pt x="2772333" y="6458369"/>
                  </a:lnTo>
                  <a:lnTo>
                    <a:pt x="2732452" y="6455066"/>
                  </a:lnTo>
                  <a:lnTo>
                    <a:pt x="2694050" y="6445423"/>
                  </a:lnTo>
                  <a:lnTo>
                    <a:pt x="2657423" y="6429837"/>
                  </a:lnTo>
                  <a:lnTo>
                    <a:pt x="2622871" y="6408705"/>
                  </a:lnTo>
                  <a:lnTo>
                    <a:pt x="2590691" y="6382425"/>
                  </a:lnTo>
                  <a:lnTo>
                    <a:pt x="2561182" y="6351393"/>
                  </a:lnTo>
                  <a:lnTo>
                    <a:pt x="2534640" y="6316007"/>
                  </a:lnTo>
                  <a:lnTo>
                    <a:pt x="2511364" y="6276665"/>
                  </a:lnTo>
                  <a:lnTo>
                    <a:pt x="2491652" y="6233763"/>
                  </a:lnTo>
                  <a:lnTo>
                    <a:pt x="2475802" y="6187699"/>
                  </a:lnTo>
                  <a:lnTo>
                    <a:pt x="2464111" y="6138870"/>
                  </a:lnTo>
                  <a:lnTo>
                    <a:pt x="2456879" y="6087673"/>
                  </a:lnTo>
                  <a:lnTo>
                    <a:pt x="2454402" y="6034506"/>
                  </a:lnTo>
                  <a:lnTo>
                    <a:pt x="2454402" y="3526739"/>
                  </a:lnTo>
                  <a:lnTo>
                    <a:pt x="2450770" y="3473278"/>
                  </a:lnTo>
                  <a:lnTo>
                    <a:pt x="2440380" y="3422961"/>
                  </a:lnTo>
                  <a:lnTo>
                    <a:pt x="2423859" y="3376628"/>
                  </a:lnTo>
                  <a:lnTo>
                    <a:pt x="2401838" y="3335114"/>
                  </a:lnTo>
                  <a:lnTo>
                    <a:pt x="2374943" y="3299259"/>
                  </a:lnTo>
                  <a:lnTo>
                    <a:pt x="2343804" y="3269900"/>
                  </a:lnTo>
                  <a:lnTo>
                    <a:pt x="2309050" y="3247874"/>
                  </a:lnTo>
                  <a:lnTo>
                    <a:pt x="2271310" y="3234021"/>
                  </a:lnTo>
                  <a:lnTo>
                    <a:pt x="2231212" y="3229178"/>
                  </a:lnTo>
                  <a:lnTo>
                    <a:pt x="1880616" y="3229178"/>
                  </a:lnTo>
                  <a:lnTo>
                    <a:pt x="1838293" y="3219895"/>
                  </a:lnTo>
                  <a:lnTo>
                    <a:pt x="1801540" y="3194450"/>
                  </a:lnTo>
                  <a:lnTo>
                    <a:pt x="1772543" y="3155759"/>
                  </a:lnTo>
                  <a:lnTo>
                    <a:pt x="1753490" y="3106740"/>
                  </a:lnTo>
                  <a:lnTo>
                    <a:pt x="1746567" y="3050311"/>
                  </a:lnTo>
                  <a:lnTo>
                    <a:pt x="1746567" y="541934"/>
                  </a:lnTo>
                  <a:lnTo>
                    <a:pt x="1744430" y="486546"/>
                  </a:lnTo>
                  <a:lnTo>
                    <a:pt x="1738239" y="432760"/>
                  </a:lnTo>
                  <a:lnTo>
                    <a:pt x="1728198" y="380847"/>
                  </a:lnTo>
                  <a:lnTo>
                    <a:pt x="1714512" y="331078"/>
                  </a:lnTo>
                  <a:lnTo>
                    <a:pt x="1697384" y="283726"/>
                  </a:lnTo>
                  <a:lnTo>
                    <a:pt x="1677017" y="239061"/>
                  </a:lnTo>
                  <a:lnTo>
                    <a:pt x="1653616" y="197356"/>
                  </a:lnTo>
                  <a:lnTo>
                    <a:pt x="1627384" y="158881"/>
                  </a:lnTo>
                  <a:lnTo>
                    <a:pt x="1598525" y="123910"/>
                  </a:lnTo>
                  <a:lnTo>
                    <a:pt x="1567242" y="92712"/>
                  </a:lnTo>
                  <a:lnTo>
                    <a:pt x="1533740" y="65561"/>
                  </a:lnTo>
                  <a:lnTo>
                    <a:pt x="1498222" y="42727"/>
                  </a:lnTo>
                  <a:lnTo>
                    <a:pt x="1460891" y="24482"/>
                  </a:lnTo>
                  <a:lnTo>
                    <a:pt x="1421953" y="11098"/>
                  </a:lnTo>
                  <a:lnTo>
                    <a:pt x="1381610" y="2847"/>
                  </a:lnTo>
                  <a:lnTo>
                    <a:pt x="1340065" y="0"/>
                  </a:lnTo>
                  <a:lnTo>
                    <a:pt x="44399" y="0"/>
                  </a:lnTo>
                  <a:lnTo>
                    <a:pt x="27115" y="4650"/>
                  </a:lnTo>
                  <a:lnTo>
                    <a:pt x="13003" y="17332"/>
                  </a:lnTo>
                  <a:lnTo>
                    <a:pt x="3488" y="36143"/>
                  </a:lnTo>
                  <a:lnTo>
                    <a:pt x="0" y="59182"/>
                  </a:lnTo>
                  <a:lnTo>
                    <a:pt x="3488" y="82222"/>
                  </a:lnTo>
                  <a:lnTo>
                    <a:pt x="13003" y="101038"/>
                  </a:lnTo>
                  <a:lnTo>
                    <a:pt x="27115" y="113724"/>
                  </a:lnTo>
                  <a:lnTo>
                    <a:pt x="44399" y="118376"/>
                  </a:lnTo>
                  <a:lnTo>
                    <a:pt x="1339951" y="118376"/>
                  </a:lnTo>
                  <a:lnTo>
                    <a:pt x="1379832" y="121679"/>
                  </a:lnTo>
                  <a:lnTo>
                    <a:pt x="1418235" y="131321"/>
                  </a:lnTo>
                  <a:lnTo>
                    <a:pt x="1454861" y="146906"/>
                  </a:lnTo>
                  <a:lnTo>
                    <a:pt x="1489413" y="168037"/>
                  </a:lnTo>
                  <a:lnTo>
                    <a:pt x="1521593" y="194317"/>
                  </a:lnTo>
                  <a:lnTo>
                    <a:pt x="1551103" y="225347"/>
                  </a:lnTo>
                  <a:lnTo>
                    <a:pt x="1577645" y="260732"/>
                  </a:lnTo>
                  <a:lnTo>
                    <a:pt x="1600920" y="300074"/>
                  </a:lnTo>
                  <a:lnTo>
                    <a:pt x="1620632" y="342976"/>
                  </a:lnTo>
                  <a:lnTo>
                    <a:pt x="1636483" y="389041"/>
                  </a:lnTo>
                  <a:lnTo>
                    <a:pt x="1648173" y="437871"/>
                  </a:lnTo>
                  <a:lnTo>
                    <a:pt x="1655406" y="489069"/>
                  </a:lnTo>
                  <a:lnTo>
                    <a:pt x="1657883" y="542239"/>
                  </a:lnTo>
                  <a:lnTo>
                    <a:pt x="1657883" y="3050311"/>
                  </a:lnTo>
                  <a:lnTo>
                    <a:pt x="1661514" y="3103772"/>
                  </a:lnTo>
                  <a:lnTo>
                    <a:pt x="1671903" y="3154088"/>
                  </a:lnTo>
                  <a:lnTo>
                    <a:pt x="1688422" y="3200422"/>
                  </a:lnTo>
                  <a:lnTo>
                    <a:pt x="1710443" y="3241936"/>
                  </a:lnTo>
                  <a:lnTo>
                    <a:pt x="1737336" y="3277791"/>
                  </a:lnTo>
                  <a:lnTo>
                    <a:pt x="1768475" y="3307150"/>
                  </a:lnTo>
                  <a:lnTo>
                    <a:pt x="1803229" y="3329175"/>
                  </a:lnTo>
                  <a:lnTo>
                    <a:pt x="1840971" y="3343028"/>
                  </a:lnTo>
                  <a:lnTo>
                    <a:pt x="1881073" y="3347872"/>
                  </a:lnTo>
                  <a:lnTo>
                    <a:pt x="2231669" y="3347872"/>
                  </a:lnTo>
                  <a:lnTo>
                    <a:pt x="2274120" y="3357061"/>
                  </a:lnTo>
                  <a:lnTo>
                    <a:pt x="2310985" y="3382513"/>
                  </a:lnTo>
                  <a:lnTo>
                    <a:pt x="2340058" y="3421289"/>
                  </a:lnTo>
                  <a:lnTo>
                    <a:pt x="2359135" y="3470446"/>
                  </a:lnTo>
                  <a:lnTo>
                    <a:pt x="2366010" y="3527044"/>
                  </a:lnTo>
                  <a:lnTo>
                    <a:pt x="2366010" y="6034811"/>
                  </a:lnTo>
                  <a:lnTo>
                    <a:pt x="2368152" y="6090198"/>
                  </a:lnTo>
                  <a:lnTo>
                    <a:pt x="2374347" y="6143984"/>
                  </a:lnTo>
                  <a:lnTo>
                    <a:pt x="2384392" y="6195898"/>
                  </a:lnTo>
                  <a:lnTo>
                    <a:pt x="2398083" y="6245666"/>
                  </a:lnTo>
                  <a:lnTo>
                    <a:pt x="2415216" y="6293019"/>
                  </a:lnTo>
                  <a:lnTo>
                    <a:pt x="2435586" y="6337684"/>
                  </a:lnTo>
                  <a:lnTo>
                    <a:pt x="2458992" y="6379389"/>
                  </a:lnTo>
                  <a:lnTo>
                    <a:pt x="2485228" y="6417864"/>
                  </a:lnTo>
                  <a:lnTo>
                    <a:pt x="2514090" y="6452835"/>
                  </a:lnTo>
                  <a:lnTo>
                    <a:pt x="2545376" y="6484033"/>
                  </a:lnTo>
                  <a:lnTo>
                    <a:pt x="2578881" y="6511184"/>
                  </a:lnTo>
                  <a:lnTo>
                    <a:pt x="2614401" y="6534018"/>
                  </a:lnTo>
                  <a:lnTo>
                    <a:pt x="2651733" y="6552263"/>
                  </a:lnTo>
                  <a:lnTo>
                    <a:pt x="2690673" y="6565647"/>
                  </a:lnTo>
                  <a:lnTo>
                    <a:pt x="2731017" y="6573898"/>
                  </a:lnTo>
                  <a:lnTo>
                    <a:pt x="2772562" y="6576745"/>
                  </a:lnTo>
                  <a:lnTo>
                    <a:pt x="3586010" y="6576745"/>
                  </a:lnTo>
                  <a:lnTo>
                    <a:pt x="3367976" y="6820509"/>
                  </a:lnTo>
                  <a:lnTo>
                    <a:pt x="3356973" y="6838877"/>
                  </a:lnTo>
                  <a:lnTo>
                    <a:pt x="3352272" y="6860684"/>
                  </a:lnTo>
                  <a:lnTo>
                    <a:pt x="3354049" y="6883251"/>
                  </a:lnTo>
                  <a:lnTo>
                    <a:pt x="3362477" y="6903897"/>
                  </a:lnTo>
                  <a:lnTo>
                    <a:pt x="3376258" y="6918560"/>
                  </a:lnTo>
                  <a:lnTo>
                    <a:pt x="3392617" y="6924824"/>
                  </a:lnTo>
                  <a:lnTo>
                    <a:pt x="3409543" y="6922453"/>
                  </a:lnTo>
                  <a:lnTo>
                    <a:pt x="3736136" y="6563487"/>
                  </a:lnTo>
                  <a:lnTo>
                    <a:pt x="3752094" y="6517633"/>
                  </a:lnTo>
                  <a:lnTo>
                    <a:pt x="3748812" y="6495086"/>
                  </a:lnTo>
                  <a:lnTo>
                    <a:pt x="3738968" y="6475247"/>
                  </a:lnTo>
                  <a:lnTo>
                    <a:pt x="3738740" y="6475095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20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1"/>
            <a:ext cx="18287999" cy="102869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21740" y="4367021"/>
            <a:ext cx="7212965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1" marR="5081">
              <a:spcBef>
                <a:spcPts val="105"/>
              </a:spcBef>
            </a:pPr>
            <a:r>
              <a:rPr sz="3200" dirty="0">
                <a:latin typeface="Century Gothic"/>
                <a:cs typeface="Century Gothic"/>
              </a:rPr>
              <a:t>World’s only company to </a:t>
            </a:r>
            <a:r>
              <a:rPr sz="3200" spc="-5" dirty="0">
                <a:latin typeface="Century Gothic"/>
                <a:cs typeface="Century Gothic"/>
              </a:rPr>
              <a:t>make steel  tubes with size </a:t>
            </a:r>
            <a:r>
              <a:rPr sz="3200" dirty="0">
                <a:latin typeface="Century Gothic"/>
                <a:cs typeface="Century Gothic"/>
              </a:rPr>
              <a:t>range of </a:t>
            </a:r>
            <a:r>
              <a:rPr lang="en-US" sz="3200" spc="-5" dirty="0">
                <a:latin typeface="Century Gothic"/>
                <a:cs typeface="Century Gothic"/>
              </a:rPr>
              <a:t>8</a:t>
            </a:r>
            <a:r>
              <a:rPr sz="3200" spc="-5" dirty="0">
                <a:latin typeface="Century Gothic"/>
                <a:cs typeface="Century Gothic"/>
              </a:rPr>
              <a:t>x</a:t>
            </a:r>
            <a:r>
              <a:rPr lang="en-US" sz="3200" spc="-5" dirty="0">
                <a:latin typeface="Century Gothic"/>
                <a:cs typeface="Century Gothic"/>
              </a:rPr>
              <a:t>8</a:t>
            </a:r>
            <a:r>
              <a:rPr sz="3200" spc="-5" dirty="0">
                <a:latin typeface="Century Gothic"/>
                <a:cs typeface="Century Gothic"/>
              </a:rPr>
              <a:t>mm </a:t>
            </a:r>
            <a:r>
              <a:rPr sz="3200" dirty="0">
                <a:latin typeface="Century Gothic"/>
                <a:cs typeface="Century Gothic"/>
              </a:rPr>
              <a:t>to  </a:t>
            </a:r>
            <a:r>
              <a:rPr sz="3200" spc="-5" dirty="0">
                <a:latin typeface="Century Gothic"/>
                <a:cs typeface="Century Gothic"/>
              </a:rPr>
              <a:t>1000x1000mm </a:t>
            </a:r>
            <a:r>
              <a:rPr sz="3200" dirty="0">
                <a:latin typeface="Century Gothic"/>
                <a:cs typeface="Century Gothic"/>
              </a:rPr>
              <a:t>and thickness range  of </a:t>
            </a:r>
            <a:r>
              <a:rPr sz="3200" spc="-5" dirty="0">
                <a:latin typeface="Century Gothic"/>
                <a:cs typeface="Century Gothic"/>
              </a:rPr>
              <a:t>0.</a:t>
            </a:r>
            <a:r>
              <a:rPr lang="en-US" sz="3200" spc="-5" dirty="0">
                <a:latin typeface="Century Gothic"/>
                <a:cs typeface="Century Gothic"/>
              </a:rPr>
              <a:t>18</a:t>
            </a:r>
            <a:r>
              <a:rPr sz="3200" spc="-5" dirty="0">
                <a:latin typeface="Century Gothic"/>
                <a:cs typeface="Century Gothic"/>
              </a:rPr>
              <a:t> </a:t>
            </a:r>
            <a:r>
              <a:rPr sz="3200" dirty="0">
                <a:latin typeface="Century Gothic"/>
                <a:cs typeface="Century Gothic"/>
              </a:rPr>
              <a:t>mm to</a:t>
            </a:r>
            <a:r>
              <a:rPr sz="3200" spc="-15" dirty="0">
                <a:latin typeface="Century Gothic"/>
                <a:cs typeface="Century Gothic"/>
              </a:rPr>
              <a:t> </a:t>
            </a:r>
            <a:r>
              <a:rPr sz="3200" dirty="0">
                <a:latin typeface="Century Gothic"/>
                <a:cs typeface="Century Gothic"/>
              </a:rPr>
              <a:t>40mm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36980" y="3107564"/>
            <a:ext cx="4706621" cy="843822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lang="en-US" sz="5400" b="1" dirty="0"/>
              <a:t>INNOVATION</a:t>
            </a:r>
            <a:endParaRPr sz="5400" dirty="0"/>
          </a:p>
        </p:txBody>
      </p:sp>
      <p:sp>
        <p:nvSpPr>
          <p:cNvPr id="5" name="object 5"/>
          <p:cNvSpPr/>
          <p:nvPr/>
        </p:nvSpPr>
        <p:spPr>
          <a:xfrm>
            <a:off x="2" y="2"/>
            <a:ext cx="1139825" cy="1810385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9154" y="6377259"/>
            <a:ext cx="369332" cy="2910840"/>
          </a:xfrm>
          <a:prstGeom prst="rect">
            <a:avLst/>
          </a:prstGeom>
        </p:spPr>
        <p:txBody>
          <a:bodyPr vert="vert270" wrap="square" lIns="0" tIns="14606" rIns="0" bIns="0" rtlCol="0">
            <a:spAutoFit/>
          </a:bodyPr>
          <a:lstStyle/>
          <a:p>
            <a:pPr marL="12701">
              <a:spcBef>
                <a:spcPts val="116"/>
              </a:spcBef>
            </a:pPr>
            <a:r>
              <a:rPr sz="2400" b="1" spc="41" dirty="0">
                <a:latin typeface="Century Gothic"/>
                <a:cs typeface="Century Gothic"/>
              </a:rPr>
              <a:t>APL </a:t>
            </a:r>
            <a:r>
              <a:rPr sz="2400" b="1" spc="56" dirty="0">
                <a:latin typeface="Century Gothic"/>
                <a:cs typeface="Century Gothic"/>
              </a:rPr>
              <a:t>APOLLO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spc="80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21</a:t>
            </a:fld>
            <a:endParaRPr sz="1200" b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4188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8333" y="3369888"/>
            <a:ext cx="39452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Structural</a:t>
            </a:r>
            <a:r>
              <a:rPr sz="2400" b="1" spc="-2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steel</a:t>
            </a:r>
            <a:r>
              <a:rPr sz="2400" spc="-2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square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spc="-25" dirty="0">
                <a:solidFill>
                  <a:srgbClr val="006FC0"/>
                </a:solidFill>
                <a:latin typeface="Century Gothic"/>
                <a:cs typeface="Century Gothic"/>
              </a:rPr>
              <a:t>and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rectangular</a:t>
            </a:r>
            <a:r>
              <a:rPr sz="2400" spc="-2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tubes: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551" rIns="0" bIns="0" rtlCol="0">
            <a:spAutoFit/>
          </a:bodyPr>
          <a:lstStyle/>
          <a:p>
            <a:pPr marL="93091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What</a:t>
            </a:r>
            <a:r>
              <a:rPr sz="5400" spc="-5" dirty="0"/>
              <a:t> </a:t>
            </a:r>
            <a:r>
              <a:rPr sz="5400" dirty="0"/>
              <a:t>we</a:t>
            </a:r>
            <a:r>
              <a:rPr sz="5400" spc="-10" dirty="0"/>
              <a:t> </a:t>
            </a:r>
            <a:r>
              <a:rPr sz="5400" dirty="0"/>
              <a:t>have done so</a:t>
            </a:r>
            <a:r>
              <a:rPr sz="5400" spc="-5" dirty="0"/>
              <a:t> </a:t>
            </a:r>
            <a:r>
              <a:rPr sz="5400" dirty="0"/>
              <a:t>far as</a:t>
            </a:r>
            <a:r>
              <a:rPr sz="5400" spc="-5" dirty="0"/>
              <a:t> </a:t>
            </a:r>
            <a:r>
              <a:rPr sz="5400" dirty="0"/>
              <a:t>the first </a:t>
            </a:r>
            <a:r>
              <a:rPr sz="5400" spc="-10" dirty="0"/>
              <a:t>company</a:t>
            </a:r>
            <a:endParaRPr sz="5400" dirty="0"/>
          </a:p>
        </p:txBody>
      </p:sp>
      <p:sp>
        <p:nvSpPr>
          <p:cNvPr id="4" name="object 4"/>
          <p:cNvSpPr txBox="1"/>
          <p:nvPr/>
        </p:nvSpPr>
        <p:spPr>
          <a:xfrm>
            <a:off x="332784" y="6350242"/>
            <a:ext cx="399415" cy="292100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8335" y="4736340"/>
            <a:ext cx="36931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Pre-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galvanized</a:t>
            </a:r>
            <a:r>
              <a:rPr sz="2400" b="1" spc="1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structural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steel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tubes</a:t>
            </a:r>
            <a:r>
              <a:rPr sz="2400" spc="1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(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Apollo </a:t>
            </a:r>
            <a:r>
              <a:rPr sz="2400" b="1" spc="-25" dirty="0">
                <a:solidFill>
                  <a:srgbClr val="006FC0"/>
                </a:solidFill>
                <a:latin typeface="Century Gothic"/>
                <a:cs typeface="Century Gothic"/>
              </a:rPr>
              <a:t>Z</a:t>
            </a:r>
            <a:r>
              <a:rPr sz="2400" spc="-25" dirty="0">
                <a:solidFill>
                  <a:srgbClr val="006FC0"/>
                </a:solidFill>
                <a:latin typeface="Century Gothic"/>
                <a:cs typeface="Century Gothic"/>
              </a:rPr>
              <a:t>):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77225" y="4628441"/>
            <a:ext cx="41090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Corrosive</a:t>
            </a:r>
            <a:r>
              <a:rPr sz="2400" spc="-4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resistant</a:t>
            </a:r>
            <a:r>
              <a:rPr sz="2400" spc="-10" dirty="0">
                <a:latin typeface="Century Gothic"/>
                <a:cs typeface="Century Gothic"/>
              </a:rPr>
              <a:t> structural applications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8335" y="6107026"/>
            <a:ext cx="28517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DFT</a:t>
            </a:r>
            <a:r>
              <a:rPr sz="2400" b="1" spc="-1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(Direct</a:t>
            </a:r>
            <a:r>
              <a:rPr sz="2400" spc="-3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Forming Technology)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77225" y="6053076"/>
            <a:ext cx="39452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Faster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TAT</a:t>
            </a:r>
            <a:r>
              <a:rPr sz="2400" spc="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with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tailor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made </a:t>
            </a:r>
            <a:r>
              <a:rPr sz="2400" spc="-10" dirty="0">
                <a:latin typeface="Century Gothic"/>
                <a:cs typeface="Century Gothic"/>
              </a:rPr>
              <a:t>sizes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8335" y="7380175"/>
            <a:ext cx="37903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300x300mm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dia</a:t>
            </a:r>
            <a:r>
              <a:rPr sz="2400" spc="-5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structural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steel</a:t>
            </a:r>
            <a:r>
              <a:rPr sz="2400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tubes: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77225" y="7380175"/>
            <a:ext cx="41890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Heavy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structural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application </a:t>
            </a:r>
            <a:r>
              <a:rPr sz="2400" dirty="0">
                <a:latin typeface="Century Gothic"/>
                <a:cs typeface="Century Gothic"/>
              </a:rPr>
              <a:t>in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Construction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industry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8335" y="8926426"/>
            <a:ext cx="33356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Inline</a:t>
            </a:r>
            <a:r>
              <a:rPr sz="2400" spc="-3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galvanizing</a:t>
            </a:r>
            <a:r>
              <a:rPr sz="2400" spc="-5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(ILG)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97341" y="8751775"/>
            <a:ext cx="39255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Superior corrosive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resistant </a:t>
            </a:r>
            <a:r>
              <a:rPr sz="2400" dirty="0">
                <a:latin typeface="Century Gothic"/>
                <a:cs typeface="Century Gothic"/>
              </a:rPr>
              <a:t>product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strong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demand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in </a:t>
            </a:r>
            <a:r>
              <a:rPr sz="2400" dirty="0">
                <a:latin typeface="Century Gothic"/>
                <a:cs typeface="Century Gothic"/>
              </a:rPr>
              <a:t>coastal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market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77225" y="3426919"/>
            <a:ext cx="35217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Structural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application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in </a:t>
            </a:r>
            <a:r>
              <a:rPr sz="2400" dirty="0">
                <a:latin typeface="Century Gothic"/>
                <a:cs typeface="Century Gothic"/>
              </a:rPr>
              <a:t>construction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Industry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6530" y="1966975"/>
            <a:ext cx="348043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dirty="0">
                <a:solidFill>
                  <a:srgbClr val="006FC0"/>
                </a:solidFill>
                <a:latin typeface="Century Gothic"/>
                <a:cs typeface="Century Gothic"/>
              </a:rPr>
              <a:t>Indian</a:t>
            </a:r>
            <a:r>
              <a:rPr sz="3800" b="1" spc="-4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38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Markets</a:t>
            </a:r>
            <a:endParaRPr sz="3800">
              <a:latin typeface="Century Gothic"/>
              <a:cs typeface="Century Gothic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785" y="4541520"/>
            <a:ext cx="1926763" cy="106550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433" y="5989320"/>
            <a:ext cx="1954114" cy="941293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398269" y="7062216"/>
            <a:ext cx="15519400" cy="1407160"/>
            <a:chOff x="1398269" y="7062216"/>
            <a:chExt cx="15519400" cy="1407160"/>
          </a:xfrm>
        </p:grpSpPr>
        <p:pic>
          <p:nvPicPr>
            <p:cNvPr id="18" name="object 1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9084" y="7062216"/>
              <a:ext cx="1214614" cy="140667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398269" y="7125461"/>
              <a:ext cx="15519400" cy="0"/>
            </a:xfrm>
            <a:custGeom>
              <a:avLst/>
              <a:gdLst/>
              <a:ahLst/>
              <a:cxnLst/>
              <a:rect l="l" t="t" r="r" b="b"/>
              <a:pathLst>
                <a:path w="15519400">
                  <a:moveTo>
                    <a:pt x="0" y="0"/>
                  </a:moveTo>
                  <a:lnTo>
                    <a:pt x="15519209" y="0"/>
                  </a:lnTo>
                </a:path>
              </a:pathLst>
            </a:custGeom>
            <a:ln w="1981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380" y="3162300"/>
            <a:ext cx="2575559" cy="111860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803" y="8739461"/>
            <a:ext cx="1727321" cy="112842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398269" y="4427982"/>
            <a:ext cx="15519400" cy="0"/>
          </a:xfrm>
          <a:custGeom>
            <a:avLst/>
            <a:gdLst/>
            <a:ahLst/>
            <a:cxnLst/>
            <a:rect l="l" t="t" r="r" b="b"/>
            <a:pathLst>
              <a:path w="15519400">
                <a:moveTo>
                  <a:pt x="0" y="0"/>
                </a:moveTo>
                <a:lnTo>
                  <a:pt x="15519209" y="0"/>
                </a:lnTo>
              </a:path>
            </a:pathLst>
          </a:custGeom>
          <a:ln w="1981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98269" y="5753861"/>
            <a:ext cx="15519400" cy="0"/>
          </a:xfrm>
          <a:custGeom>
            <a:avLst/>
            <a:gdLst/>
            <a:ahLst/>
            <a:cxnLst/>
            <a:rect l="l" t="t" r="r" b="b"/>
            <a:pathLst>
              <a:path w="15519400">
                <a:moveTo>
                  <a:pt x="0" y="0"/>
                </a:moveTo>
                <a:lnTo>
                  <a:pt x="15519209" y="0"/>
                </a:lnTo>
              </a:path>
            </a:pathLst>
          </a:custGeom>
          <a:ln w="1981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98269" y="8526018"/>
            <a:ext cx="15519400" cy="0"/>
          </a:xfrm>
          <a:custGeom>
            <a:avLst/>
            <a:gdLst/>
            <a:ahLst/>
            <a:cxnLst/>
            <a:rect l="l" t="t" r="r" b="b"/>
            <a:pathLst>
              <a:path w="15519400">
                <a:moveTo>
                  <a:pt x="0" y="0"/>
                </a:moveTo>
                <a:lnTo>
                  <a:pt x="15519209" y="0"/>
                </a:lnTo>
              </a:path>
            </a:pathLst>
          </a:custGeom>
          <a:ln w="1981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22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823" y="4712208"/>
            <a:ext cx="2928111" cy="13290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7443" y="3162312"/>
            <a:ext cx="1807781" cy="11307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316983" y="4977300"/>
            <a:ext cx="36271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Replacing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Conventional </a:t>
            </a:r>
            <a:r>
              <a:rPr sz="2400" dirty="0">
                <a:latin typeface="Century Gothic"/>
                <a:cs typeface="Century Gothic"/>
              </a:rPr>
              <a:t>wooden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sections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16983" y="3398740"/>
            <a:ext cx="36271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Replacing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Conventional </a:t>
            </a:r>
            <a:r>
              <a:rPr sz="2400" dirty="0">
                <a:latin typeface="Century Gothic"/>
                <a:cs typeface="Century Gothic"/>
              </a:rPr>
              <a:t>wooden</a:t>
            </a:r>
            <a:r>
              <a:rPr sz="2400" spc="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door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frames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3853" y="1966975"/>
            <a:ext cx="359854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dirty="0">
                <a:solidFill>
                  <a:srgbClr val="006FC0"/>
                </a:solidFill>
                <a:latin typeface="Century Gothic"/>
                <a:cs typeface="Century Gothic"/>
              </a:rPr>
              <a:t>Global</a:t>
            </a:r>
            <a:r>
              <a:rPr sz="3800" b="1" spc="-3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38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Markets</a:t>
            </a:r>
            <a:endParaRPr sz="3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22782" y="3444588"/>
            <a:ext cx="33661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Chaukhat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(Door</a:t>
            </a:r>
            <a:r>
              <a:rPr sz="2400" spc="1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frame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shape</a:t>
            </a:r>
            <a:r>
              <a:rPr sz="2400" spc="-2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tubes)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1822" y="5031378"/>
            <a:ext cx="40322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Rectangular</a:t>
            </a:r>
            <a:r>
              <a:rPr sz="2400" b="1" spc="-2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section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of</a:t>
            </a:r>
            <a:r>
              <a:rPr sz="2400" spc="-20" dirty="0">
                <a:solidFill>
                  <a:srgbClr val="006FC0"/>
                </a:solidFill>
                <a:latin typeface="Century Gothic"/>
                <a:cs typeface="Century Gothic"/>
              </a:rPr>
              <a:t> 1:11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(Length</a:t>
            </a:r>
            <a:r>
              <a:rPr sz="2400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6FC0"/>
                </a:solidFill>
                <a:latin typeface="Century Gothic"/>
                <a:cs typeface="Century Gothic"/>
              </a:rPr>
              <a:t>to</a:t>
            </a:r>
            <a:r>
              <a:rPr sz="2400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entury Gothic"/>
                <a:cs typeface="Century Gothic"/>
              </a:rPr>
              <a:t>Breadth)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98269" y="4431029"/>
            <a:ext cx="15519400" cy="0"/>
          </a:xfrm>
          <a:custGeom>
            <a:avLst/>
            <a:gdLst/>
            <a:ahLst/>
            <a:cxnLst/>
            <a:rect l="l" t="t" r="r" b="b"/>
            <a:pathLst>
              <a:path w="15519400">
                <a:moveTo>
                  <a:pt x="0" y="0"/>
                </a:moveTo>
                <a:lnTo>
                  <a:pt x="15519209" y="0"/>
                </a:lnTo>
              </a:path>
            </a:pathLst>
          </a:custGeom>
          <a:ln w="1981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98269" y="6211061"/>
            <a:ext cx="15519400" cy="0"/>
          </a:xfrm>
          <a:custGeom>
            <a:avLst/>
            <a:gdLst/>
            <a:ahLst/>
            <a:cxnLst/>
            <a:rect l="l" t="t" r="r" b="b"/>
            <a:pathLst>
              <a:path w="15519400">
                <a:moveTo>
                  <a:pt x="0" y="0"/>
                </a:moveTo>
                <a:lnTo>
                  <a:pt x="15519209" y="0"/>
                </a:lnTo>
              </a:path>
            </a:pathLst>
          </a:custGeom>
          <a:ln w="1981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2784" y="6350242"/>
            <a:ext cx="399415" cy="292100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551" rIns="0" bIns="0" rtlCol="0">
            <a:spAutoFit/>
          </a:bodyPr>
          <a:lstStyle/>
          <a:p>
            <a:pPr marL="93091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What</a:t>
            </a:r>
            <a:r>
              <a:rPr sz="5400" spc="-5" dirty="0"/>
              <a:t> </a:t>
            </a:r>
            <a:r>
              <a:rPr sz="5400" dirty="0"/>
              <a:t>we</a:t>
            </a:r>
            <a:r>
              <a:rPr sz="5400" spc="-10" dirty="0"/>
              <a:t> </a:t>
            </a:r>
            <a:r>
              <a:rPr sz="5400" dirty="0"/>
              <a:t>have done so</a:t>
            </a:r>
            <a:r>
              <a:rPr sz="5400" spc="-5" dirty="0"/>
              <a:t> </a:t>
            </a:r>
            <a:r>
              <a:rPr sz="5400" dirty="0"/>
              <a:t>far as</a:t>
            </a:r>
            <a:r>
              <a:rPr sz="5400" spc="-5" dirty="0"/>
              <a:t> </a:t>
            </a:r>
            <a:r>
              <a:rPr sz="5400" dirty="0"/>
              <a:t>the first </a:t>
            </a:r>
            <a:r>
              <a:rPr sz="5400" spc="-10" dirty="0"/>
              <a:t>company</a:t>
            </a:r>
            <a:endParaRPr sz="5400" dirty="0"/>
          </a:p>
        </p:txBody>
      </p:sp>
      <p:sp>
        <p:nvSpPr>
          <p:cNvPr id="15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23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9826" y="1"/>
            <a:ext cx="17148173" cy="1028699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91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2"/>
            <a:ext cx="1139825" cy="1810385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9154" y="6377259"/>
            <a:ext cx="369332" cy="2910840"/>
          </a:xfrm>
          <a:prstGeom prst="rect">
            <a:avLst/>
          </a:prstGeom>
        </p:spPr>
        <p:txBody>
          <a:bodyPr vert="vert270" wrap="square" lIns="0" tIns="14606" rIns="0" bIns="0" rtlCol="0">
            <a:spAutoFit/>
          </a:bodyPr>
          <a:lstStyle/>
          <a:p>
            <a:pPr marL="12701">
              <a:spcBef>
                <a:spcPts val="116"/>
              </a:spcBef>
            </a:pPr>
            <a:r>
              <a:rPr sz="2400" b="1" spc="41" dirty="0">
                <a:latin typeface="Century Gothic"/>
                <a:cs typeface="Century Gothic"/>
              </a:rPr>
              <a:t>APL </a:t>
            </a:r>
            <a:r>
              <a:rPr sz="2400" b="1" spc="56" dirty="0">
                <a:latin typeface="Century Gothic"/>
                <a:cs typeface="Century Gothic"/>
              </a:rPr>
              <a:t>APOLLO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spc="80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0B1366-8490-4553-93A8-86F5DC55F9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868400" y="9639301"/>
            <a:ext cx="4206240" cy="246221"/>
          </a:xfrm>
        </p:spPr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61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144" y="238176"/>
            <a:ext cx="16983710" cy="1245235"/>
          </a:xfrm>
          <a:prstGeom prst="rect">
            <a:avLst/>
          </a:prstGeom>
        </p:spPr>
        <p:txBody>
          <a:bodyPr vert="horz" wrap="square" lIns="0" tIns="186263" rIns="0" bIns="0" rtlCol="0">
            <a:spAutoFit/>
          </a:bodyPr>
          <a:lstStyle/>
          <a:p>
            <a:pPr marL="899794">
              <a:lnSpc>
                <a:spcPct val="100000"/>
              </a:lnSpc>
              <a:spcBef>
                <a:spcPts val="100"/>
              </a:spcBef>
            </a:pPr>
            <a:r>
              <a:rPr sz="6600" dirty="0"/>
              <a:t>New</a:t>
            </a:r>
            <a:r>
              <a:rPr sz="6600" spc="-25" dirty="0"/>
              <a:t> </a:t>
            </a:r>
            <a:r>
              <a:rPr sz="6600" dirty="0"/>
              <a:t>Product Pipeline</a:t>
            </a:r>
            <a:r>
              <a:rPr sz="6600" spc="-20" dirty="0"/>
              <a:t> </a:t>
            </a:r>
            <a:r>
              <a:rPr sz="6600" dirty="0"/>
              <a:t>from</a:t>
            </a:r>
            <a:r>
              <a:rPr sz="6600" spc="-5" dirty="0"/>
              <a:t> </a:t>
            </a:r>
            <a:r>
              <a:rPr sz="6600" dirty="0"/>
              <a:t>Raipur</a:t>
            </a:r>
            <a:r>
              <a:rPr sz="6600" spc="-20" dirty="0"/>
              <a:t> plant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2784" y="6350242"/>
            <a:ext cx="399415" cy="292100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09574" y="1952398"/>
            <a:ext cx="47275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Superior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corrosion</a:t>
            </a:r>
            <a:r>
              <a:rPr sz="2400" spc="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resistant,</a:t>
            </a:r>
            <a:r>
              <a:rPr sz="2400" spc="-20" dirty="0">
                <a:latin typeface="Century Gothic"/>
                <a:cs typeface="Century Gothic"/>
              </a:rPr>
              <a:t> high </a:t>
            </a:r>
            <a:r>
              <a:rPr sz="2400" dirty="0">
                <a:latin typeface="Century Gothic"/>
                <a:cs typeface="Century Gothic"/>
              </a:rPr>
              <a:t>load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bearing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with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aesthetics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10659" y="4539846"/>
            <a:ext cx="3890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India’s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1st</a:t>
            </a:r>
            <a:r>
              <a:rPr sz="2400" b="1" spc="-1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500x500mm</a:t>
            </a:r>
            <a:r>
              <a:rPr sz="2400" b="1" spc="1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entury Gothic"/>
                <a:cs typeface="Century Gothic"/>
              </a:rPr>
              <a:t>dia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structural steel 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0659" y="5934611"/>
            <a:ext cx="39306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India’s</a:t>
            </a:r>
            <a:r>
              <a:rPr sz="2400" b="1" spc="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1st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and</a:t>
            </a:r>
            <a:r>
              <a:rPr sz="2400" b="1" spc="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World’s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entury Gothic"/>
                <a:cs typeface="Century Gothic"/>
              </a:rPr>
              <a:t>2nd 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1,000x1,000mm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0659" y="7616424"/>
            <a:ext cx="33458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India’s</a:t>
            </a:r>
            <a:r>
              <a:rPr sz="2400" b="1" spc="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1st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CRCA</a:t>
            </a:r>
            <a:r>
              <a:rPr sz="2400" b="1" spc="1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Black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annealed</a:t>
            </a:r>
            <a:r>
              <a:rPr sz="2400" b="1" spc="-2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entury Gothic"/>
                <a:cs typeface="Century Gothic"/>
              </a:rPr>
              <a:t>tube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10659" y="9202790"/>
            <a:ext cx="3532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India’s</a:t>
            </a:r>
            <a:r>
              <a:rPr sz="2400" b="1" spc="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1st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AluZinc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tubes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09574" y="7482637"/>
            <a:ext cx="56934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64890" algn="l"/>
              </a:tabLst>
            </a:pPr>
            <a:r>
              <a:rPr sz="2400" dirty="0">
                <a:latin typeface="Century Gothic"/>
                <a:cs typeface="Century Gothic"/>
              </a:rPr>
              <a:t>High</a:t>
            </a:r>
            <a:r>
              <a:rPr sz="2400" spc="-4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tensile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light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structural </a:t>
            </a:r>
            <a:r>
              <a:rPr sz="2400" spc="-10" dirty="0">
                <a:latin typeface="Century Gothic"/>
                <a:cs typeface="Century Gothic"/>
              </a:rPr>
              <a:t>application; </a:t>
            </a:r>
            <a:r>
              <a:rPr sz="2400" dirty="0">
                <a:latin typeface="Century Gothic"/>
                <a:cs typeface="Century Gothic"/>
              </a:rPr>
              <a:t>bendable;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superior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rust</a:t>
            </a:r>
            <a:r>
              <a:rPr sz="2400" dirty="0">
                <a:latin typeface="Century Gothic"/>
                <a:cs typeface="Century Gothic"/>
              </a:rPr>
              <a:t>	</a:t>
            </a:r>
            <a:r>
              <a:rPr sz="2400" spc="-10" dirty="0">
                <a:latin typeface="Century Gothic"/>
                <a:cs typeface="Century Gothic"/>
              </a:rPr>
              <a:t>proof properties</a:t>
            </a:r>
            <a:endParaRPr sz="2400" dirty="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855470" y="1485900"/>
            <a:ext cx="15189835" cy="2938780"/>
            <a:chOff x="1855470" y="1485900"/>
            <a:chExt cx="15189835" cy="2938780"/>
          </a:xfrm>
        </p:grpSpPr>
        <p:pic>
          <p:nvPicPr>
            <p:cNvPr id="12" name="object 12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3988" y="1485900"/>
              <a:ext cx="2628887" cy="15222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55470" y="3010661"/>
              <a:ext cx="15189835" cy="0"/>
            </a:xfrm>
            <a:custGeom>
              <a:avLst/>
              <a:gdLst/>
              <a:ahLst/>
              <a:cxnLst/>
              <a:rect l="l" t="t" r="r" b="b"/>
              <a:pathLst>
                <a:path w="15189835">
                  <a:moveTo>
                    <a:pt x="0" y="0"/>
                  </a:moveTo>
                  <a:lnTo>
                    <a:pt x="15189606" y="0"/>
                  </a:lnTo>
                </a:path>
              </a:pathLst>
            </a:custGeom>
            <a:ln w="1981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55470" y="4319777"/>
              <a:ext cx="15189835" cy="0"/>
            </a:xfrm>
            <a:custGeom>
              <a:avLst/>
              <a:gdLst/>
              <a:ahLst/>
              <a:cxnLst/>
              <a:rect l="l" t="t" r="r" b="b"/>
              <a:pathLst>
                <a:path w="15189835">
                  <a:moveTo>
                    <a:pt x="0" y="0"/>
                  </a:moveTo>
                  <a:lnTo>
                    <a:pt x="15189606" y="0"/>
                  </a:lnTo>
                </a:path>
              </a:pathLst>
            </a:custGeom>
            <a:ln w="1981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7976" y="3029711"/>
              <a:ext cx="2820924" cy="139446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855470" y="4520196"/>
            <a:ext cx="9118600" cy="1062355"/>
            <a:chOff x="1855470" y="4520196"/>
            <a:chExt cx="9118600" cy="1062355"/>
          </a:xfrm>
        </p:grpSpPr>
        <p:pic>
          <p:nvPicPr>
            <p:cNvPr id="17" name="object 1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994" y="4520196"/>
              <a:ext cx="1042536" cy="105154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55470" y="5572505"/>
              <a:ext cx="9118600" cy="0"/>
            </a:xfrm>
            <a:custGeom>
              <a:avLst/>
              <a:gdLst/>
              <a:ahLst/>
              <a:cxnLst/>
              <a:rect l="l" t="t" r="r" b="b"/>
              <a:pathLst>
                <a:path w="9118600">
                  <a:moveTo>
                    <a:pt x="0" y="0"/>
                  </a:moveTo>
                  <a:lnTo>
                    <a:pt x="9118409" y="0"/>
                  </a:lnTo>
                </a:path>
              </a:pathLst>
            </a:custGeom>
            <a:ln w="1981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855470" y="5761253"/>
            <a:ext cx="15189835" cy="4373880"/>
            <a:chOff x="1855470" y="5761253"/>
            <a:chExt cx="15189835" cy="4373880"/>
          </a:xfrm>
        </p:grpSpPr>
        <p:pic>
          <p:nvPicPr>
            <p:cNvPr id="20" name="object 2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5441" y="5761253"/>
              <a:ext cx="1484510" cy="14945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1688" y="8801100"/>
              <a:ext cx="1333499" cy="13334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1480" y="7283195"/>
              <a:ext cx="1613915" cy="167030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55470" y="7230617"/>
              <a:ext cx="15189835" cy="0"/>
            </a:xfrm>
            <a:custGeom>
              <a:avLst/>
              <a:gdLst/>
              <a:ahLst/>
              <a:cxnLst/>
              <a:rect l="l" t="t" r="r" b="b"/>
              <a:pathLst>
                <a:path w="15189835">
                  <a:moveTo>
                    <a:pt x="0" y="0"/>
                  </a:moveTo>
                  <a:lnTo>
                    <a:pt x="15189606" y="0"/>
                  </a:lnTo>
                </a:path>
              </a:pathLst>
            </a:custGeom>
            <a:ln w="1981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55470" y="8836913"/>
              <a:ext cx="15189835" cy="0"/>
            </a:xfrm>
            <a:custGeom>
              <a:avLst/>
              <a:gdLst/>
              <a:ahLst/>
              <a:cxnLst/>
              <a:rect l="l" t="t" r="r" b="b"/>
              <a:pathLst>
                <a:path w="15189835">
                  <a:moveTo>
                    <a:pt x="0" y="0"/>
                  </a:moveTo>
                  <a:lnTo>
                    <a:pt x="15189606" y="0"/>
                  </a:lnTo>
                </a:path>
              </a:pathLst>
            </a:custGeom>
            <a:ln w="1981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243799" y="1959117"/>
            <a:ext cx="35083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World’s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1st</a:t>
            </a:r>
            <a:r>
              <a:rPr sz="2400" b="1" spc="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thicker 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color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coated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products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209490" y="5119387"/>
            <a:ext cx="51441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Replacing</a:t>
            </a:r>
            <a:r>
              <a:rPr sz="2400" spc="-4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RCC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structures/columns </a:t>
            </a:r>
            <a:r>
              <a:rPr sz="2400" dirty="0">
                <a:latin typeface="Century Gothic"/>
                <a:cs typeface="Century Gothic"/>
              </a:rPr>
              <a:t>in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heavy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construction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209490" y="9019910"/>
            <a:ext cx="43262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953895" algn="l"/>
              </a:tabLst>
            </a:pPr>
            <a:r>
              <a:rPr sz="2400" dirty="0">
                <a:latin typeface="Century Gothic"/>
                <a:cs typeface="Century Gothic"/>
              </a:rPr>
              <a:t>Superior</a:t>
            </a:r>
            <a:r>
              <a:rPr sz="2400" spc="-20" dirty="0">
                <a:latin typeface="Century Gothic"/>
                <a:cs typeface="Century Gothic"/>
              </a:rPr>
              <a:t> rust</a:t>
            </a:r>
            <a:r>
              <a:rPr sz="2400" dirty="0">
                <a:latin typeface="Century Gothic"/>
                <a:cs typeface="Century Gothic"/>
              </a:rPr>
              <a:t>	proof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properties </a:t>
            </a:r>
            <a:r>
              <a:rPr sz="2400" dirty="0">
                <a:latin typeface="Century Gothic"/>
                <a:cs typeface="Century Gothic"/>
              </a:rPr>
              <a:t>and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better </a:t>
            </a:r>
            <a:r>
              <a:rPr sz="2400" spc="-20" dirty="0">
                <a:latin typeface="Century Gothic"/>
                <a:cs typeface="Century Gothic"/>
              </a:rPr>
              <a:t>life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209574" y="3324659"/>
            <a:ext cx="46088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entury Gothic"/>
                <a:cs typeface="Century Gothic"/>
              </a:rPr>
              <a:t>Superior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corrosion</a:t>
            </a:r>
            <a:r>
              <a:rPr sz="2400" spc="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resistant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with </a:t>
            </a:r>
            <a:r>
              <a:rPr sz="2400" spc="-10" dirty="0">
                <a:latin typeface="Century Gothic"/>
                <a:cs typeface="Century Gothic"/>
              </a:rPr>
              <a:t>aesthetics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43799" y="3265388"/>
            <a:ext cx="361822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World’s</a:t>
            </a:r>
            <a:r>
              <a:rPr sz="24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1st</a:t>
            </a:r>
            <a:r>
              <a:rPr sz="2400" b="1" spc="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Color 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coated </a:t>
            </a:r>
            <a:r>
              <a:rPr sz="2400" b="1" dirty="0">
                <a:solidFill>
                  <a:srgbClr val="006FC0"/>
                </a:solidFill>
                <a:latin typeface="Century Gothic"/>
                <a:cs typeface="Century Gothic"/>
              </a:rPr>
              <a:t>structural steel </a:t>
            </a:r>
            <a:r>
              <a:rPr sz="24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1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25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8502" y="3977134"/>
            <a:ext cx="4974590" cy="23812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745"/>
              </a:spcBef>
            </a:pPr>
            <a:r>
              <a:rPr sz="795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MARKET CREATION</a:t>
            </a:r>
            <a:endParaRPr sz="795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0"/>
            <a:ext cx="702423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2784" y="6350242"/>
            <a:ext cx="399415" cy="292100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26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0828" y="860307"/>
            <a:ext cx="12291060" cy="941604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6000" dirty="0">
                <a:latin typeface="Century Gothic"/>
                <a:cs typeface="Century Gothic"/>
              </a:rPr>
              <a:t>Structural</a:t>
            </a:r>
            <a:r>
              <a:rPr sz="6000" spc="-165" dirty="0">
                <a:latin typeface="Century Gothic"/>
                <a:cs typeface="Century Gothic"/>
              </a:rPr>
              <a:t> </a:t>
            </a:r>
            <a:r>
              <a:rPr sz="6000" dirty="0">
                <a:latin typeface="Century Gothic"/>
                <a:cs typeface="Century Gothic"/>
              </a:rPr>
              <a:t>Steel</a:t>
            </a:r>
            <a:r>
              <a:rPr sz="6000" spc="-188" dirty="0">
                <a:latin typeface="Century Gothic"/>
                <a:cs typeface="Century Gothic"/>
              </a:rPr>
              <a:t> </a:t>
            </a:r>
            <a:r>
              <a:rPr sz="6000" dirty="0">
                <a:latin typeface="Century Gothic"/>
                <a:cs typeface="Century Gothic"/>
              </a:rPr>
              <a:t>Tube</a:t>
            </a:r>
            <a:r>
              <a:rPr sz="6000" spc="-188" dirty="0">
                <a:latin typeface="Century Gothic"/>
                <a:cs typeface="Century Gothic"/>
              </a:rPr>
              <a:t> </a:t>
            </a:r>
            <a:r>
              <a:rPr sz="6000" spc="-15" dirty="0">
                <a:latin typeface="Century Gothic"/>
                <a:cs typeface="Century Gothic"/>
              </a:rPr>
              <a:t>Applications</a:t>
            </a:r>
            <a:endParaRPr sz="60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7840" y="2755016"/>
            <a:ext cx="1777365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b="1" dirty="0">
                <a:latin typeface="Century Gothic"/>
                <a:cs typeface="Century Gothic"/>
              </a:rPr>
              <a:t>Application </a:t>
            </a:r>
            <a:r>
              <a:rPr b="1" spc="-38" dirty="0">
                <a:latin typeface="Century Gothic"/>
                <a:cs typeface="Century Gothic"/>
              </a:rPr>
              <a:t>Mix</a:t>
            </a:r>
            <a:endParaRPr>
              <a:latin typeface="Century Gothic"/>
              <a:cs typeface="Century Gothic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315200" y="1680210"/>
            <a:ext cx="9764076" cy="7936230"/>
            <a:chOff x="4876800" y="1120140"/>
            <a:chExt cx="6509384" cy="529082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800" y="1120140"/>
              <a:ext cx="6508966" cy="52904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572" y="1249679"/>
              <a:ext cx="3896182" cy="254100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30092" y="6336089"/>
            <a:ext cx="369332" cy="2941320"/>
          </a:xfrm>
          <a:prstGeom prst="rect">
            <a:avLst/>
          </a:prstGeom>
        </p:spPr>
        <p:txBody>
          <a:bodyPr vert="vert270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2400" b="1" dirty="0">
                <a:latin typeface="Century Gothic"/>
                <a:cs typeface="Century Gothic"/>
              </a:rPr>
              <a:t>APL</a:t>
            </a:r>
            <a:r>
              <a:rPr sz="2400" b="1" spc="518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APOLLO</a:t>
            </a:r>
            <a:r>
              <a:rPr sz="2400" b="1" spc="488" dirty="0">
                <a:latin typeface="Century Gothic"/>
                <a:cs typeface="Century Gothic"/>
              </a:rPr>
              <a:t> </a:t>
            </a:r>
            <a:r>
              <a:rPr sz="2400" b="1" spc="60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1"/>
            <a:ext cx="1141095" cy="1810703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Group 17"/>
          <p:cNvGrpSpPr/>
          <p:nvPr/>
        </p:nvGrpSpPr>
        <p:grpSpPr>
          <a:xfrm>
            <a:off x="710945" y="3666743"/>
            <a:ext cx="6508241" cy="4853177"/>
            <a:chOff x="473963" y="2444495"/>
            <a:chExt cx="4338827" cy="3235451"/>
          </a:xfrm>
        </p:grpSpPr>
        <p:pic>
          <p:nvPicPr>
            <p:cNvPr id="19" name="object 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963" y="2444495"/>
              <a:ext cx="4338827" cy="3235451"/>
            </a:xfrm>
            <a:prstGeom prst="rect">
              <a:avLst/>
            </a:prstGeom>
          </p:spPr>
        </p:pic>
        <p:sp>
          <p:nvSpPr>
            <p:cNvPr id="20" name="object 4"/>
            <p:cNvSpPr txBox="1"/>
            <p:nvPr/>
          </p:nvSpPr>
          <p:spPr>
            <a:xfrm>
              <a:off x="1087931" y="3835402"/>
              <a:ext cx="466725" cy="292175"/>
            </a:xfrm>
            <a:prstGeom prst="rect">
              <a:avLst/>
            </a:prstGeom>
          </p:spPr>
          <p:txBody>
            <a:bodyPr vert="horz" wrap="square" lIns="0" tIns="14288" rIns="0" bIns="0" rtlCol="0">
              <a:spAutoFit/>
            </a:bodyPr>
            <a:lstStyle/>
            <a:p>
              <a:pPr marL="180975" marR="7620" indent="-162878">
                <a:lnSpc>
                  <a:spcPct val="102200"/>
                </a:lnSpc>
                <a:spcBef>
                  <a:spcPts val="113"/>
                </a:spcBef>
              </a:pPr>
              <a:r>
                <a:rPr sz="1350" b="1" spc="-15" dirty="0">
                  <a:latin typeface="Century Gothic"/>
                  <a:cs typeface="Century Gothic"/>
                </a:rPr>
                <a:t>Housing </a:t>
              </a:r>
              <a:r>
                <a:rPr sz="1350" b="1" spc="-38" dirty="0">
                  <a:latin typeface="Century Gothic"/>
                  <a:cs typeface="Century Gothic"/>
                </a:rPr>
                <a:t>50%</a:t>
              </a:r>
              <a:endParaRPr sz="1350">
                <a:latin typeface="Century Gothic"/>
                <a:cs typeface="Century Gothic"/>
              </a:endParaRPr>
            </a:p>
          </p:txBody>
        </p:sp>
        <p:sp>
          <p:nvSpPr>
            <p:cNvPr id="21" name="object 5"/>
            <p:cNvSpPr txBox="1"/>
            <p:nvPr/>
          </p:nvSpPr>
          <p:spPr>
            <a:xfrm>
              <a:off x="3135501" y="3063877"/>
              <a:ext cx="717550" cy="433453"/>
            </a:xfrm>
            <a:prstGeom prst="rect">
              <a:avLst/>
            </a:prstGeom>
          </p:spPr>
          <p:txBody>
            <a:bodyPr vert="horz" wrap="square" lIns="0" tIns="14288" rIns="0" bIns="0" rtlCol="0">
              <a:spAutoFit/>
            </a:bodyPr>
            <a:lstStyle/>
            <a:p>
              <a:pPr marL="19050" marR="7620" algn="ctr">
                <a:lnSpc>
                  <a:spcPct val="102200"/>
                </a:lnSpc>
                <a:spcBef>
                  <a:spcPts val="113"/>
                </a:spcBef>
              </a:pPr>
              <a:r>
                <a:rPr sz="1350" b="1" spc="-15" dirty="0">
                  <a:latin typeface="Century Gothic"/>
                  <a:cs typeface="Century Gothic"/>
                </a:rPr>
                <a:t>Commercial Buildings </a:t>
              </a:r>
              <a:r>
                <a:rPr sz="1350" b="1" spc="-38" dirty="0">
                  <a:latin typeface="Century Gothic"/>
                  <a:cs typeface="Century Gothic"/>
                </a:rPr>
                <a:t>25%</a:t>
              </a:r>
              <a:endParaRPr sz="1350" dirty="0">
                <a:latin typeface="Century Gothic"/>
                <a:cs typeface="Century Gothic"/>
              </a:endParaRPr>
            </a:p>
          </p:txBody>
        </p:sp>
        <p:sp>
          <p:nvSpPr>
            <p:cNvPr id="22" name="object 6"/>
            <p:cNvSpPr txBox="1"/>
            <p:nvPr/>
          </p:nvSpPr>
          <p:spPr>
            <a:xfrm>
              <a:off x="3346156" y="4445078"/>
              <a:ext cx="744855" cy="292175"/>
            </a:xfrm>
            <a:prstGeom prst="rect">
              <a:avLst/>
            </a:prstGeom>
          </p:spPr>
          <p:txBody>
            <a:bodyPr vert="horz" wrap="square" lIns="0" tIns="14288" rIns="0" bIns="0" rtlCol="0">
              <a:spAutoFit/>
            </a:bodyPr>
            <a:lstStyle/>
            <a:p>
              <a:pPr marL="388619" marR="7620" indent="-370523">
                <a:lnSpc>
                  <a:spcPct val="102200"/>
                </a:lnSpc>
                <a:spcBef>
                  <a:spcPts val="113"/>
                </a:spcBef>
              </a:pPr>
              <a:r>
                <a:rPr sz="1350" b="1" spc="-15" dirty="0">
                  <a:latin typeface="Century Gothic"/>
                  <a:cs typeface="Century Gothic"/>
                </a:rPr>
                <a:t>Infrastructure </a:t>
              </a:r>
              <a:r>
                <a:rPr sz="1350" b="1" spc="-38" dirty="0">
                  <a:latin typeface="Century Gothic"/>
                  <a:cs typeface="Century Gothic"/>
                </a:rPr>
                <a:t>20%</a:t>
              </a:r>
              <a:endParaRPr sz="1350">
                <a:latin typeface="Century Gothic"/>
                <a:cs typeface="Century Gothic"/>
              </a:endParaRPr>
            </a:p>
          </p:txBody>
        </p:sp>
        <p:sp>
          <p:nvSpPr>
            <p:cNvPr id="23" name="object 7"/>
            <p:cNvSpPr txBox="1"/>
            <p:nvPr/>
          </p:nvSpPr>
          <p:spPr>
            <a:xfrm>
              <a:off x="2638182" y="5226776"/>
              <a:ext cx="383540" cy="292175"/>
            </a:xfrm>
            <a:prstGeom prst="rect">
              <a:avLst/>
            </a:prstGeom>
          </p:spPr>
          <p:txBody>
            <a:bodyPr vert="horz" wrap="square" lIns="0" tIns="14288" rIns="0" bIns="0" rtlCol="0">
              <a:spAutoFit/>
            </a:bodyPr>
            <a:lstStyle/>
            <a:p>
              <a:pPr marL="164783" marR="7620" indent="-146685">
                <a:lnSpc>
                  <a:spcPct val="102200"/>
                </a:lnSpc>
                <a:spcBef>
                  <a:spcPts val="113"/>
                </a:spcBef>
              </a:pPr>
              <a:r>
                <a:rPr sz="1350" b="1" spc="-15" dirty="0">
                  <a:latin typeface="Century Gothic"/>
                  <a:cs typeface="Century Gothic"/>
                </a:rPr>
                <a:t>Others </a:t>
              </a:r>
              <a:r>
                <a:rPr sz="1350" b="1" spc="-38" dirty="0">
                  <a:latin typeface="Century Gothic"/>
                  <a:cs typeface="Century Gothic"/>
                </a:rPr>
                <a:t>5%</a:t>
              </a:r>
              <a:endParaRPr sz="1350">
                <a:latin typeface="Century Gothic"/>
                <a:cs typeface="Century Gothic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0828" y="9754872"/>
            <a:ext cx="4572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>
                <a:latin typeface="Century Gothic" panose="020B0502020202020204" pitchFamily="34" charset="0"/>
              </a:rPr>
              <a:t>*As per H1FY24 revenue</a:t>
            </a:r>
          </a:p>
        </p:txBody>
      </p:sp>
    </p:spTree>
    <p:extLst>
      <p:ext uri="{BB962C8B-B14F-4D97-AF65-F5344CB8AC3E}">
        <p14:creationId xmlns:p14="http://schemas.microsoft.com/office/powerpoint/2010/main" val="3945708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784" y="6350228"/>
            <a:ext cx="399415" cy="292100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296096"/>
          </a:xfrm>
          <a:prstGeom prst="rect">
            <a:avLst/>
          </a:prstGeom>
        </p:spPr>
        <p:txBody>
          <a:bodyPr vert="horz" wrap="square" lIns="0" tIns="186281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How</a:t>
            </a:r>
            <a:r>
              <a:rPr sz="7200" spc="-5" dirty="0"/>
              <a:t> </a:t>
            </a:r>
            <a:r>
              <a:rPr sz="7200" dirty="0"/>
              <a:t>Have</a:t>
            </a:r>
            <a:r>
              <a:rPr sz="7200" spc="-10" dirty="0"/>
              <a:t> </a:t>
            </a:r>
            <a:r>
              <a:rPr sz="7200" dirty="0"/>
              <a:t>We Created</a:t>
            </a:r>
            <a:r>
              <a:rPr sz="7200" spc="5" dirty="0"/>
              <a:t> </a:t>
            </a:r>
            <a:r>
              <a:rPr sz="7200" spc="-10" dirty="0"/>
              <a:t>Market..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313592"/>
              </p:ext>
            </p:extLst>
          </p:nvPr>
        </p:nvGraphicFramePr>
        <p:xfrm>
          <a:off x="1598978" y="2171065"/>
          <a:ext cx="12203429" cy="7620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9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3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40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25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marL="1365250" marR="252095" indent="-110680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entury Gothic"/>
                          <a:cs typeface="Century Gothic"/>
                        </a:rPr>
                        <a:t>Conventional</a:t>
                      </a:r>
                      <a:r>
                        <a:rPr sz="2000" b="1" spc="-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b="1" spc="-10" dirty="0">
                          <a:latin typeface="Century Gothic"/>
                          <a:cs typeface="Century Gothic"/>
                        </a:rPr>
                        <a:t>Construction Products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190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620"/>
                        </a:spcBef>
                      </a:pPr>
                      <a:r>
                        <a:rPr sz="2000" b="1" spc="-10" dirty="0">
                          <a:latin typeface="Century Gothic"/>
                          <a:cs typeface="Century Gothic"/>
                        </a:rPr>
                        <a:t>Applications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marL="1489710" marR="353695" indent="-112649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entury Gothic"/>
                          <a:cs typeface="Century Gothic"/>
                        </a:rPr>
                        <a:t>Why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b="1" dirty="0">
                          <a:latin typeface="Century Gothic"/>
                          <a:cs typeface="Century Gothic"/>
                        </a:rPr>
                        <a:t>Structural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b="1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2000" b="1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b="1" dirty="0">
                          <a:latin typeface="Century Gothic"/>
                          <a:cs typeface="Century Gothic"/>
                        </a:rPr>
                        <a:t>Tube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b="1" spc="-10" dirty="0">
                          <a:latin typeface="Century Gothic"/>
                          <a:cs typeface="Century Gothic"/>
                        </a:rPr>
                        <a:t>replaces </a:t>
                      </a:r>
                      <a:r>
                        <a:rPr sz="2000" b="1" dirty="0">
                          <a:latin typeface="Century Gothic"/>
                          <a:cs typeface="Century Gothic"/>
                        </a:rPr>
                        <a:t>these</a:t>
                      </a:r>
                      <a:r>
                        <a:rPr sz="2000" b="1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000" b="1" spc="-10" dirty="0">
                          <a:latin typeface="Century Gothic"/>
                          <a:cs typeface="Century Gothic"/>
                        </a:rPr>
                        <a:t>products?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190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5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715"/>
                        </a:spcBef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7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Angle/Channels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4F81B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L="1056640" marR="401955" indent="-64833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Structural</a:t>
                      </a:r>
                      <a:r>
                        <a:rPr sz="17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support,</a:t>
                      </a:r>
                      <a:r>
                        <a:rPr sz="17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Towers infrastructure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4F81B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L="1172210" marR="1164590" indent="406400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Uniform</a:t>
                      </a:r>
                      <a:r>
                        <a:rPr sz="17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Strength,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Lower</a:t>
                      </a:r>
                      <a:r>
                        <a:rPr sz="17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7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consumption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4F81BC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9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700" spc="-20" dirty="0">
                          <a:latin typeface="Century Gothic"/>
                          <a:cs typeface="Century Gothic"/>
                        </a:rPr>
                        <a:t>Wood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Furniture,</a:t>
                      </a:r>
                      <a:r>
                        <a:rPr sz="17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Door</a:t>
                      </a:r>
                      <a:r>
                        <a:rPr sz="17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Frames,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 Planks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1298575" marR="970280" indent="-3206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Cost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Effective,</a:t>
                      </a:r>
                      <a:r>
                        <a:rPr sz="17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Termite</a:t>
                      </a:r>
                      <a:r>
                        <a:rPr sz="17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Proof,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Environmental</a:t>
                      </a:r>
                      <a:r>
                        <a:rPr sz="17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Friendly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9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Aluminum</a:t>
                      </a:r>
                      <a:r>
                        <a:rPr sz="17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Profiles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4F81B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Facades</a:t>
                      </a:r>
                      <a:r>
                        <a:rPr sz="17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&amp;</a:t>
                      </a:r>
                      <a:r>
                        <a:rPr sz="17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Glazing</a:t>
                      </a:r>
                      <a:endParaRPr sz="1700" dirty="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4F81B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1669414" marR="1661160" indent="1905"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Cost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 Effective,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Higher</a:t>
                      </a:r>
                      <a:r>
                        <a:rPr sz="17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Strength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4F81BC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9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Reinforced</a:t>
                      </a:r>
                      <a:r>
                        <a:rPr sz="17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Cement</a:t>
                      </a:r>
                      <a:r>
                        <a:rPr sz="17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Concrete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Construction</a:t>
                      </a:r>
                      <a:r>
                        <a:rPr sz="17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17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Buildings</a:t>
                      </a:r>
                      <a:endParaRPr sz="1700" dirty="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350" dirty="0">
                        <a:latin typeface="Times New Roman"/>
                        <a:cs typeface="Times New Roman"/>
                      </a:endParaRPr>
                    </a:p>
                    <a:p>
                      <a:pPr marL="1299210" marR="1290955" indent="16700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Faster</a:t>
                      </a:r>
                      <a:r>
                        <a:rPr sz="17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Construction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Environmental</a:t>
                      </a:r>
                      <a:r>
                        <a:rPr sz="17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Friendly</a:t>
                      </a:r>
                      <a:endParaRPr sz="1700" dirty="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19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Fabricated</a:t>
                      </a:r>
                      <a:r>
                        <a:rPr sz="17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Metal</a:t>
                      </a:r>
                      <a:r>
                        <a:rPr sz="17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Sheet</a:t>
                      </a:r>
                      <a:endParaRPr sz="1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4F81B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700" spc="-10" dirty="0">
                          <a:latin typeface="Century Gothic"/>
                          <a:cs typeface="Century Gothic"/>
                        </a:rPr>
                        <a:t>Pre-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Engineered</a:t>
                      </a:r>
                      <a:r>
                        <a:rPr sz="17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7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Buildings</a:t>
                      </a:r>
                      <a:endParaRPr sz="1700" dirty="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4F81B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350" dirty="0">
                        <a:latin typeface="Times New Roman"/>
                        <a:cs typeface="Times New Roman"/>
                      </a:endParaRPr>
                    </a:p>
                    <a:p>
                      <a:pPr marL="979169" marR="968375" indent="193040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entury Gothic"/>
                          <a:cs typeface="Century Gothic"/>
                        </a:rPr>
                        <a:t>Lower</a:t>
                      </a:r>
                      <a:r>
                        <a:rPr sz="17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7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10" dirty="0">
                          <a:latin typeface="Century Gothic"/>
                          <a:cs typeface="Century Gothic"/>
                        </a:rPr>
                        <a:t>consumption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Reduces</a:t>
                      </a:r>
                      <a:r>
                        <a:rPr sz="17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overall</a:t>
                      </a:r>
                      <a:r>
                        <a:rPr sz="17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dirty="0">
                          <a:latin typeface="Century Gothic"/>
                          <a:cs typeface="Century Gothic"/>
                        </a:rPr>
                        <a:t>project</a:t>
                      </a:r>
                      <a:r>
                        <a:rPr sz="17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700" spc="-20" dirty="0">
                          <a:latin typeface="Century Gothic"/>
                          <a:cs typeface="Century Gothic"/>
                        </a:rPr>
                        <a:t>cost</a:t>
                      </a:r>
                      <a:endParaRPr sz="1700" dirty="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4F81BC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3896593" y="3648196"/>
            <a:ext cx="541020" cy="3497579"/>
          </a:xfrm>
          <a:custGeom>
            <a:avLst/>
            <a:gdLst/>
            <a:ahLst/>
            <a:cxnLst/>
            <a:rect l="l" t="t" r="r" b="b"/>
            <a:pathLst>
              <a:path w="541019" h="3497579">
                <a:moveTo>
                  <a:pt x="0" y="0"/>
                </a:moveTo>
                <a:lnTo>
                  <a:pt x="71913" y="15416"/>
                </a:lnTo>
                <a:lnTo>
                  <a:pt x="105296" y="33916"/>
                </a:lnTo>
                <a:lnTo>
                  <a:pt x="136533" y="58925"/>
                </a:lnTo>
                <a:lnTo>
                  <a:pt x="165302" y="89928"/>
                </a:lnTo>
                <a:lnTo>
                  <a:pt x="191281" y="126411"/>
                </a:lnTo>
                <a:lnTo>
                  <a:pt x="214147" y="167860"/>
                </a:lnTo>
                <a:lnTo>
                  <a:pt x="233578" y="213760"/>
                </a:lnTo>
                <a:lnTo>
                  <a:pt x="249252" y="263599"/>
                </a:lnTo>
                <a:lnTo>
                  <a:pt x="260847" y="316860"/>
                </a:lnTo>
                <a:lnTo>
                  <a:pt x="268040" y="373031"/>
                </a:lnTo>
                <a:lnTo>
                  <a:pt x="270510" y="431596"/>
                </a:lnTo>
                <a:lnTo>
                  <a:pt x="270510" y="1356715"/>
                </a:lnTo>
                <a:lnTo>
                  <a:pt x="272979" y="1415281"/>
                </a:lnTo>
                <a:lnTo>
                  <a:pt x="280173" y="1471451"/>
                </a:lnTo>
                <a:lnTo>
                  <a:pt x="291769" y="1524713"/>
                </a:lnTo>
                <a:lnTo>
                  <a:pt x="307444" y="1574551"/>
                </a:lnTo>
                <a:lnTo>
                  <a:pt x="326876" y="1620452"/>
                </a:lnTo>
                <a:lnTo>
                  <a:pt x="349743" y="1661901"/>
                </a:lnTo>
                <a:lnTo>
                  <a:pt x="375722" y="1698384"/>
                </a:lnTo>
                <a:lnTo>
                  <a:pt x="404492" y="1729387"/>
                </a:lnTo>
                <a:lnTo>
                  <a:pt x="435728" y="1754395"/>
                </a:lnTo>
                <a:lnTo>
                  <a:pt x="469110" y="1772895"/>
                </a:lnTo>
                <a:lnTo>
                  <a:pt x="541020" y="1788312"/>
                </a:lnTo>
                <a:lnTo>
                  <a:pt x="504315" y="1792252"/>
                </a:lnTo>
                <a:lnTo>
                  <a:pt x="435728" y="1822229"/>
                </a:lnTo>
                <a:lnTo>
                  <a:pt x="404492" y="1847237"/>
                </a:lnTo>
                <a:lnTo>
                  <a:pt x="375722" y="1878240"/>
                </a:lnTo>
                <a:lnTo>
                  <a:pt x="349743" y="1914723"/>
                </a:lnTo>
                <a:lnTo>
                  <a:pt x="326876" y="1956172"/>
                </a:lnTo>
                <a:lnTo>
                  <a:pt x="307444" y="2002073"/>
                </a:lnTo>
                <a:lnTo>
                  <a:pt x="291769" y="2051911"/>
                </a:lnTo>
                <a:lnTo>
                  <a:pt x="280173" y="2105172"/>
                </a:lnTo>
                <a:lnTo>
                  <a:pt x="272979" y="2161343"/>
                </a:lnTo>
                <a:lnTo>
                  <a:pt x="270510" y="2219909"/>
                </a:lnTo>
                <a:lnTo>
                  <a:pt x="270510" y="3065983"/>
                </a:lnTo>
                <a:lnTo>
                  <a:pt x="268040" y="3124548"/>
                </a:lnTo>
                <a:lnTo>
                  <a:pt x="260847" y="3180719"/>
                </a:lnTo>
                <a:lnTo>
                  <a:pt x="249252" y="3233980"/>
                </a:lnTo>
                <a:lnTo>
                  <a:pt x="233578" y="3283819"/>
                </a:lnTo>
                <a:lnTo>
                  <a:pt x="214147" y="3329719"/>
                </a:lnTo>
                <a:lnTo>
                  <a:pt x="191281" y="3371168"/>
                </a:lnTo>
                <a:lnTo>
                  <a:pt x="165302" y="3407651"/>
                </a:lnTo>
                <a:lnTo>
                  <a:pt x="136533" y="3438654"/>
                </a:lnTo>
                <a:lnTo>
                  <a:pt x="105296" y="3463663"/>
                </a:lnTo>
                <a:lnTo>
                  <a:pt x="71913" y="3482163"/>
                </a:lnTo>
                <a:lnTo>
                  <a:pt x="36707" y="3493640"/>
                </a:lnTo>
                <a:lnTo>
                  <a:pt x="0" y="3497579"/>
                </a:lnTo>
              </a:path>
            </a:pathLst>
          </a:custGeom>
          <a:ln w="38100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43837" y="7365231"/>
            <a:ext cx="494030" cy="2257425"/>
          </a:xfrm>
          <a:custGeom>
            <a:avLst/>
            <a:gdLst/>
            <a:ahLst/>
            <a:cxnLst/>
            <a:rect l="l" t="t" r="r" b="b"/>
            <a:pathLst>
              <a:path w="494030" h="2257425">
                <a:moveTo>
                  <a:pt x="0" y="0"/>
                </a:moveTo>
                <a:lnTo>
                  <a:pt x="40045" y="4471"/>
                </a:lnTo>
                <a:lnTo>
                  <a:pt x="78033" y="17417"/>
                </a:lnTo>
                <a:lnTo>
                  <a:pt x="113456" y="38133"/>
                </a:lnTo>
                <a:lnTo>
                  <a:pt x="145806" y="65917"/>
                </a:lnTo>
                <a:lnTo>
                  <a:pt x="174574" y="100064"/>
                </a:lnTo>
                <a:lnTo>
                  <a:pt x="199251" y="139873"/>
                </a:lnTo>
                <a:lnTo>
                  <a:pt x="219329" y="184638"/>
                </a:lnTo>
                <a:lnTo>
                  <a:pt x="234300" y="233657"/>
                </a:lnTo>
                <a:lnTo>
                  <a:pt x="243656" y="286226"/>
                </a:lnTo>
                <a:lnTo>
                  <a:pt x="246888" y="341642"/>
                </a:lnTo>
                <a:lnTo>
                  <a:pt x="246888" y="786879"/>
                </a:lnTo>
                <a:lnTo>
                  <a:pt x="250119" y="842295"/>
                </a:lnTo>
                <a:lnTo>
                  <a:pt x="259475" y="894864"/>
                </a:lnTo>
                <a:lnTo>
                  <a:pt x="274446" y="943883"/>
                </a:lnTo>
                <a:lnTo>
                  <a:pt x="294524" y="988648"/>
                </a:lnTo>
                <a:lnTo>
                  <a:pt x="319201" y="1028457"/>
                </a:lnTo>
                <a:lnTo>
                  <a:pt x="347969" y="1062604"/>
                </a:lnTo>
                <a:lnTo>
                  <a:pt x="380319" y="1090388"/>
                </a:lnTo>
                <a:lnTo>
                  <a:pt x="415742" y="1111104"/>
                </a:lnTo>
                <a:lnTo>
                  <a:pt x="453730" y="1124050"/>
                </a:lnTo>
                <a:lnTo>
                  <a:pt x="493776" y="1128522"/>
                </a:lnTo>
                <a:lnTo>
                  <a:pt x="453730" y="1132993"/>
                </a:lnTo>
                <a:lnTo>
                  <a:pt x="415742" y="1145939"/>
                </a:lnTo>
                <a:lnTo>
                  <a:pt x="380319" y="1166655"/>
                </a:lnTo>
                <a:lnTo>
                  <a:pt x="347969" y="1194439"/>
                </a:lnTo>
                <a:lnTo>
                  <a:pt x="319201" y="1228586"/>
                </a:lnTo>
                <a:lnTo>
                  <a:pt x="294524" y="1268395"/>
                </a:lnTo>
                <a:lnTo>
                  <a:pt x="274446" y="1313160"/>
                </a:lnTo>
                <a:lnTo>
                  <a:pt x="259475" y="1362179"/>
                </a:lnTo>
                <a:lnTo>
                  <a:pt x="250119" y="1414748"/>
                </a:lnTo>
                <a:lnTo>
                  <a:pt x="246888" y="1470164"/>
                </a:lnTo>
                <a:lnTo>
                  <a:pt x="246888" y="1915401"/>
                </a:lnTo>
                <a:lnTo>
                  <a:pt x="243656" y="1970817"/>
                </a:lnTo>
                <a:lnTo>
                  <a:pt x="234300" y="2023386"/>
                </a:lnTo>
                <a:lnTo>
                  <a:pt x="219329" y="2072405"/>
                </a:lnTo>
                <a:lnTo>
                  <a:pt x="199251" y="2117170"/>
                </a:lnTo>
                <a:lnTo>
                  <a:pt x="174574" y="2156979"/>
                </a:lnTo>
                <a:lnTo>
                  <a:pt x="145806" y="2191126"/>
                </a:lnTo>
                <a:lnTo>
                  <a:pt x="113456" y="2218910"/>
                </a:lnTo>
                <a:lnTo>
                  <a:pt x="78033" y="2239626"/>
                </a:lnTo>
                <a:lnTo>
                  <a:pt x="40045" y="2252572"/>
                </a:lnTo>
                <a:lnTo>
                  <a:pt x="0" y="2257044"/>
                </a:lnTo>
              </a:path>
            </a:pathLst>
          </a:custGeom>
          <a:ln w="38100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773521" y="4977378"/>
            <a:ext cx="266446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7942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entury Gothic"/>
                <a:cs typeface="Century Gothic"/>
              </a:rPr>
              <a:t>Low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Diameter </a:t>
            </a:r>
            <a:r>
              <a:rPr sz="2000" b="1" dirty="0">
                <a:latin typeface="Century Gothic"/>
                <a:cs typeface="Century Gothic"/>
              </a:rPr>
              <a:t>Steel</a:t>
            </a:r>
            <a:r>
              <a:rPr sz="2000" b="1" spc="-5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Tubes/Low</a:t>
            </a:r>
            <a:r>
              <a:rPr sz="2000" b="1" spc="-40" dirty="0">
                <a:latin typeface="Century Gothic"/>
                <a:cs typeface="Century Gothic"/>
              </a:rPr>
              <a:t> </a:t>
            </a:r>
            <a:r>
              <a:rPr sz="2000" b="1" spc="-20" dirty="0">
                <a:latin typeface="Century Gothic"/>
                <a:cs typeface="Century Gothic"/>
              </a:rPr>
              <a:t>Load</a:t>
            </a:r>
            <a:endParaRPr sz="2000">
              <a:latin typeface="Century Gothic"/>
              <a:cs typeface="Century Gothic"/>
            </a:endParaRPr>
          </a:p>
          <a:p>
            <a:pPr marL="861060">
              <a:lnSpc>
                <a:spcPct val="100000"/>
              </a:lnSpc>
            </a:pPr>
            <a:r>
              <a:rPr sz="2000" b="1" spc="-10" dirty="0">
                <a:latin typeface="Century Gothic"/>
                <a:cs typeface="Century Gothic"/>
              </a:rPr>
              <a:t>Bearing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106163" y="7663711"/>
            <a:ext cx="206248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entury Gothic"/>
                <a:cs typeface="Century Gothic"/>
              </a:rPr>
              <a:t>High</a:t>
            </a:r>
            <a:r>
              <a:rPr sz="2000" b="1" spc="-2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Diameter </a:t>
            </a:r>
            <a:r>
              <a:rPr sz="2000" b="1" dirty="0">
                <a:latin typeface="Century Gothic"/>
                <a:cs typeface="Century Gothic"/>
              </a:rPr>
              <a:t>Steel</a:t>
            </a:r>
            <a:r>
              <a:rPr sz="2000" b="1" spc="-4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Tubes/High </a:t>
            </a:r>
            <a:r>
              <a:rPr sz="2000" b="1" dirty="0">
                <a:latin typeface="Century Gothic"/>
                <a:cs typeface="Century Gothic"/>
              </a:rPr>
              <a:t>Load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Bearing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909549" y="2516638"/>
            <a:ext cx="4288790" cy="939165"/>
          </a:xfrm>
          <a:custGeom>
            <a:avLst/>
            <a:gdLst/>
            <a:ahLst/>
            <a:cxnLst/>
            <a:rect l="l" t="t" r="r" b="b"/>
            <a:pathLst>
              <a:path w="4288790" h="939164">
                <a:moveTo>
                  <a:pt x="4288536" y="156464"/>
                </a:moveTo>
                <a:lnTo>
                  <a:pt x="4280547" y="107010"/>
                </a:lnTo>
                <a:lnTo>
                  <a:pt x="4258335" y="64058"/>
                </a:lnTo>
                <a:lnTo>
                  <a:pt x="4224464" y="30187"/>
                </a:lnTo>
                <a:lnTo>
                  <a:pt x="4181525" y="7975"/>
                </a:lnTo>
                <a:lnTo>
                  <a:pt x="4132072" y="0"/>
                </a:lnTo>
                <a:lnTo>
                  <a:pt x="313436" y="0"/>
                </a:lnTo>
                <a:lnTo>
                  <a:pt x="263969" y="7975"/>
                </a:lnTo>
                <a:lnTo>
                  <a:pt x="221030" y="30187"/>
                </a:lnTo>
                <a:lnTo>
                  <a:pt x="187159" y="64058"/>
                </a:lnTo>
                <a:lnTo>
                  <a:pt x="164947" y="107010"/>
                </a:lnTo>
                <a:lnTo>
                  <a:pt x="156972" y="156464"/>
                </a:lnTo>
                <a:lnTo>
                  <a:pt x="156972" y="415620"/>
                </a:lnTo>
                <a:lnTo>
                  <a:pt x="0" y="543293"/>
                </a:lnTo>
                <a:lnTo>
                  <a:pt x="156972" y="670979"/>
                </a:lnTo>
                <a:lnTo>
                  <a:pt x="156972" y="782320"/>
                </a:lnTo>
                <a:lnTo>
                  <a:pt x="164947" y="831773"/>
                </a:lnTo>
                <a:lnTo>
                  <a:pt x="187159" y="874725"/>
                </a:lnTo>
                <a:lnTo>
                  <a:pt x="221030" y="908596"/>
                </a:lnTo>
                <a:lnTo>
                  <a:pt x="263969" y="930808"/>
                </a:lnTo>
                <a:lnTo>
                  <a:pt x="313436" y="938784"/>
                </a:lnTo>
                <a:lnTo>
                  <a:pt x="4132072" y="938784"/>
                </a:lnTo>
                <a:lnTo>
                  <a:pt x="4181525" y="930808"/>
                </a:lnTo>
                <a:lnTo>
                  <a:pt x="4224464" y="908596"/>
                </a:lnTo>
                <a:lnTo>
                  <a:pt x="4258335" y="874725"/>
                </a:lnTo>
                <a:lnTo>
                  <a:pt x="4280547" y="831773"/>
                </a:lnTo>
                <a:lnTo>
                  <a:pt x="4288536" y="782320"/>
                </a:lnTo>
                <a:lnTo>
                  <a:pt x="4288536" y="156464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534943" y="2686892"/>
            <a:ext cx="32512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80770" marR="5080" indent="-1068705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How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16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replace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1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conventional products??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28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16385" y="0"/>
            <a:ext cx="5500114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2429" y="3367534"/>
            <a:ext cx="8749665" cy="352361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740"/>
              </a:spcBef>
            </a:pPr>
            <a:r>
              <a:rPr sz="795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REVOLUTIONIZING CONSTRUCTION INDUSTRY</a:t>
            </a:r>
            <a:endParaRPr sz="795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2784" y="6350242"/>
            <a:ext cx="399415" cy="292100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29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961" y="2036826"/>
            <a:ext cx="7277100" cy="7447915"/>
          </a:xfrm>
          <a:custGeom>
            <a:avLst/>
            <a:gdLst/>
            <a:ahLst/>
            <a:cxnLst/>
            <a:rect l="l" t="t" r="r" b="b"/>
            <a:pathLst>
              <a:path w="7277100" h="7447915">
                <a:moveTo>
                  <a:pt x="0" y="0"/>
                </a:moveTo>
                <a:lnTo>
                  <a:pt x="7277100" y="0"/>
                </a:lnTo>
                <a:lnTo>
                  <a:pt x="7277100" y="7447788"/>
                </a:lnTo>
                <a:lnTo>
                  <a:pt x="0" y="7447788"/>
                </a:lnTo>
                <a:lnTo>
                  <a:pt x="0" y="0"/>
                </a:lnTo>
                <a:close/>
              </a:path>
            </a:pathLst>
          </a:custGeom>
          <a:ln w="28956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26259" y="2520105"/>
            <a:ext cx="5467350" cy="6525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7990" indent="-42862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27990" algn="l"/>
                <a:tab pos="428625" algn="l"/>
              </a:tabLst>
            </a:pPr>
            <a:r>
              <a:rPr sz="2400" dirty="0">
                <a:latin typeface="Century Gothic"/>
                <a:cs typeface="Century Gothic"/>
              </a:rPr>
              <a:t>APL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Apollo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Overview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250">
              <a:latin typeface="Century Gothic"/>
              <a:cs typeface="Century Gothic"/>
            </a:endParaRPr>
          </a:p>
          <a:p>
            <a:pPr marL="427990" indent="-428625">
              <a:lnSpc>
                <a:spcPct val="100000"/>
              </a:lnSpc>
              <a:buFont typeface="Arial"/>
              <a:buChar char="•"/>
              <a:tabLst>
                <a:tab pos="427990" algn="l"/>
                <a:tab pos="428625" algn="l"/>
              </a:tabLst>
            </a:pPr>
            <a:r>
              <a:rPr sz="2400" dirty="0">
                <a:latin typeface="Century Gothic"/>
                <a:cs typeface="Century Gothic"/>
              </a:rPr>
              <a:t>Core </a:t>
            </a:r>
            <a:r>
              <a:rPr sz="2400" spc="-10" dirty="0">
                <a:latin typeface="Century Gothic"/>
                <a:cs typeface="Century Gothic"/>
              </a:rPr>
              <a:t>Competence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250">
              <a:latin typeface="Century Gothic"/>
              <a:cs typeface="Century Gothic"/>
            </a:endParaRPr>
          </a:p>
          <a:p>
            <a:pPr marL="427990" indent="-428625">
              <a:lnSpc>
                <a:spcPct val="100000"/>
              </a:lnSpc>
              <a:buFont typeface="Arial"/>
              <a:buChar char="•"/>
              <a:tabLst>
                <a:tab pos="427990" algn="l"/>
                <a:tab pos="428625" algn="l"/>
              </a:tabLst>
            </a:pPr>
            <a:r>
              <a:rPr sz="2400" dirty="0">
                <a:latin typeface="Century Gothic"/>
                <a:cs typeface="Century Gothic"/>
              </a:rPr>
              <a:t>Structural</a:t>
            </a:r>
            <a:r>
              <a:rPr sz="2400" spc="-4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Steel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Tubes</a:t>
            </a:r>
            <a:r>
              <a:rPr sz="2400" spc="30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Applications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250">
              <a:latin typeface="Century Gothic"/>
              <a:cs typeface="Century Gothic"/>
            </a:endParaRPr>
          </a:p>
          <a:p>
            <a:pPr marL="427990" indent="-428625">
              <a:lnSpc>
                <a:spcPct val="100000"/>
              </a:lnSpc>
              <a:buFont typeface="Arial"/>
              <a:buChar char="•"/>
              <a:tabLst>
                <a:tab pos="427990" algn="l"/>
                <a:tab pos="428625" algn="l"/>
              </a:tabLst>
            </a:pPr>
            <a:r>
              <a:rPr sz="2400" dirty="0">
                <a:latin typeface="Century Gothic"/>
                <a:cs typeface="Century Gothic"/>
              </a:rPr>
              <a:t>Business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Strategy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250">
              <a:latin typeface="Century Gothic"/>
              <a:cs typeface="Century Gothic"/>
            </a:endParaRPr>
          </a:p>
          <a:p>
            <a:pPr marL="427990" indent="-428625">
              <a:lnSpc>
                <a:spcPct val="100000"/>
              </a:lnSpc>
              <a:buFont typeface="Arial"/>
              <a:buChar char="•"/>
              <a:tabLst>
                <a:tab pos="427990" algn="l"/>
                <a:tab pos="428625" algn="l"/>
              </a:tabLst>
            </a:pPr>
            <a:r>
              <a:rPr sz="2400" dirty="0">
                <a:latin typeface="Century Gothic"/>
                <a:cs typeface="Century Gothic"/>
              </a:rPr>
              <a:t>New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Initiatives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250">
              <a:latin typeface="Century Gothic"/>
              <a:cs typeface="Century Gothic"/>
            </a:endParaRPr>
          </a:p>
          <a:p>
            <a:pPr marL="427990" indent="-428625">
              <a:lnSpc>
                <a:spcPct val="100000"/>
              </a:lnSpc>
              <a:buFont typeface="Arial"/>
              <a:buChar char="•"/>
              <a:tabLst>
                <a:tab pos="427990" algn="l"/>
                <a:tab pos="428625" algn="l"/>
              </a:tabLst>
            </a:pPr>
            <a:r>
              <a:rPr sz="2400" dirty="0">
                <a:latin typeface="Century Gothic"/>
                <a:cs typeface="Century Gothic"/>
              </a:rPr>
              <a:t>ESG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Engagement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250">
              <a:latin typeface="Century Gothic"/>
              <a:cs typeface="Century Gothic"/>
            </a:endParaRPr>
          </a:p>
          <a:p>
            <a:pPr marL="427990" indent="-428625">
              <a:lnSpc>
                <a:spcPct val="100000"/>
              </a:lnSpc>
              <a:buFont typeface="Arial"/>
              <a:buChar char="•"/>
              <a:tabLst>
                <a:tab pos="427990" algn="l"/>
                <a:tab pos="428625" algn="l"/>
              </a:tabLst>
            </a:pPr>
            <a:r>
              <a:rPr sz="2400" dirty="0">
                <a:latin typeface="Century Gothic"/>
                <a:cs typeface="Century Gothic"/>
              </a:rPr>
              <a:t>Financial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Perfromance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250">
              <a:latin typeface="Century Gothic"/>
              <a:cs typeface="Century Gothic"/>
            </a:endParaRPr>
          </a:p>
          <a:p>
            <a:pPr marL="427990" indent="-428625">
              <a:lnSpc>
                <a:spcPct val="100000"/>
              </a:lnSpc>
              <a:buFont typeface="Arial"/>
              <a:buChar char="•"/>
              <a:tabLst>
                <a:tab pos="427990" algn="l"/>
                <a:tab pos="428625" algn="l"/>
              </a:tabLst>
            </a:pPr>
            <a:r>
              <a:rPr sz="2400" dirty="0">
                <a:latin typeface="Century Gothic"/>
                <a:cs typeface="Century Gothic"/>
              </a:rPr>
              <a:t>Team APL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Apollo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372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spc="-10" dirty="0"/>
              <a:t>Contents</a:t>
            </a:r>
            <a:endParaRPr sz="7200" dirty="0"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04191" y="0"/>
            <a:ext cx="5486399" cy="10286998"/>
          </a:xfrm>
          <a:prstGeom prst="rect">
            <a:avLst/>
          </a:prstGeom>
        </p:spPr>
      </p:pic>
      <p:sp>
        <p:nvSpPr>
          <p:cNvPr id="9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3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312672"/>
          </a:xfrm>
          <a:prstGeom prst="rect">
            <a:avLst/>
          </a:prstGeom>
        </p:spPr>
        <p:txBody>
          <a:bodyPr vert="horz" wrap="square" lIns="0" tIns="202697" rIns="0" bIns="0" rtlCol="0">
            <a:spAutoFit/>
          </a:bodyPr>
          <a:lstStyle/>
          <a:p>
            <a:pPr marL="95186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Tubular</a:t>
            </a:r>
            <a:r>
              <a:rPr sz="7200" spc="-45" dirty="0"/>
              <a:t> </a:t>
            </a:r>
            <a:r>
              <a:rPr sz="7200" dirty="0"/>
              <a:t>Construction</a:t>
            </a:r>
            <a:r>
              <a:rPr sz="7200" spc="5" dirty="0"/>
              <a:t> </a:t>
            </a:r>
            <a:r>
              <a:rPr sz="7200" dirty="0"/>
              <a:t>Process</a:t>
            </a:r>
            <a:r>
              <a:rPr sz="7200" spc="-40" dirty="0"/>
              <a:t> </a:t>
            </a:r>
            <a:r>
              <a:rPr sz="7200" spc="-20" dirty="0"/>
              <a:t>flow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2784" y="6537573"/>
            <a:ext cx="399415" cy="2733675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4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170048" y="2974722"/>
            <a:ext cx="2195195" cy="1581150"/>
            <a:chOff x="2170048" y="2974722"/>
            <a:chExt cx="2195195" cy="1581150"/>
          </a:xfrm>
        </p:grpSpPr>
        <p:pic>
          <p:nvPicPr>
            <p:cNvPr id="6" name="object 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653" y="2989326"/>
              <a:ext cx="2165603" cy="15514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84653" y="2989327"/>
              <a:ext cx="2165985" cy="1551940"/>
            </a:xfrm>
            <a:custGeom>
              <a:avLst/>
              <a:gdLst/>
              <a:ahLst/>
              <a:cxnLst/>
              <a:rect l="l" t="t" r="r" b="b"/>
              <a:pathLst>
                <a:path w="2165985" h="1551939">
                  <a:moveTo>
                    <a:pt x="0" y="775716"/>
                  </a:moveTo>
                  <a:lnTo>
                    <a:pt x="387858" y="0"/>
                  </a:lnTo>
                  <a:lnTo>
                    <a:pt x="1777745" y="0"/>
                  </a:lnTo>
                  <a:lnTo>
                    <a:pt x="2165604" y="775716"/>
                  </a:lnTo>
                  <a:lnTo>
                    <a:pt x="1777745" y="1551432"/>
                  </a:lnTo>
                  <a:lnTo>
                    <a:pt x="387858" y="1551432"/>
                  </a:lnTo>
                  <a:lnTo>
                    <a:pt x="0" y="775716"/>
                  </a:lnTo>
                  <a:close/>
                </a:path>
              </a:pathLst>
            </a:custGeom>
            <a:ln w="28956">
              <a:solidFill>
                <a:srgbClr val="1637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67229" y="1971806"/>
            <a:ext cx="27247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latin typeface="Century Gothic"/>
                <a:cs typeface="Century Gothic"/>
              </a:rPr>
              <a:t>Tube</a:t>
            </a:r>
            <a:r>
              <a:rPr sz="2200" b="1" spc="-50" dirty="0">
                <a:latin typeface="Century Gothic"/>
                <a:cs typeface="Century Gothic"/>
              </a:rPr>
              <a:t> </a:t>
            </a:r>
            <a:r>
              <a:rPr sz="2200" b="1" spc="-10" dirty="0">
                <a:latin typeface="Century Gothic"/>
                <a:cs typeface="Century Gothic"/>
              </a:rPr>
              <a:t>Manufacturing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14245" y="2308611"/>
            <a:ext cx="298386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2565" algn="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Production</a:t>
            </a:r>
            <a:r>
              <a:rPr sz="1600" spc="-2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of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6,000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ton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ERW </a:t>
            </a:r>
            <a:r>
              <a:rPr sz="1600" dirty="0">
                <a:latin typeface="Century Gothic"/>
                <a:cs typeface="Century Gothic"/>
              </a:rPr>
              <a:t>tubes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per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day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at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plants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of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APL</a:t>
            </a:r>
            <a:endParaRPr sz="1600">
              <a:latin typeface="Century Gothic"/>
              <a:cs typeface="Century Gothic"/>
            </a:endParaRPr>
          </a:p>
          <a:p>
            <a:pPr marR="8255" algn="r">
              <a:lnSpc>
                <a:spcPct val="100000"/>
              </a:lnSpc>
            </a:pPr>
            <a:r>
              <a:rPr sz="1600" spc="-10" dirty="0">
                <a:latin typeface="Century Gothic"/>
                <a:cs typeface="Century Gothic"/>
              </a:rPr>
              <a:t>Apollo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2003" y="8152028"/>
            <a:ext cx="2848610" cy="1093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63395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latin typeface="Century Gothic"/>
                <a:cs typeface="Century Gothic"/>
              </a:rPr>
              <a:t>CTL</a:t>
            </a:r>
            <a:r>
              <a:rPr sz="2200" b="1" spc="-50" dirty="0">
                <a:latin typeface="Century Gothic"/>
                <a:cs typeface="Century Gothic"/>
              </a:rPr>
              <a:t> </a:t>
            </a:r>
            <a:r>
              <a:rPr sz="2200" b="1" spc="-20" dirty="0">
                <a:latin typeface="Century Gothic"/>
                <a:cs typeface="Century Gothic"/>
              </a:rPr>
              <a:t>Line</a:t>
            </a:r>
            <a:endParaRPr sz="2200">
              <a:latin typeface="Century Gothic"/>
              <a:cs typeface="Century Gothic"/>
            </a:endParaRPr>
          </a:p>
          <a:p>
            <a:pPr marL="12700" marR="5080" indent="46990" algn="r"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latin typeface="Century Gothic"/>
                <a:cs typeface="Century Gothic"/>
              </a:rPr>
              <a:t>Cutting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of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tubes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into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desired </a:t>
            </a:r>
            <a:r>
              <a:rPr sz="1600" dirty="0">
                <a:latin typeface="Century Gothic"/>
                <a:cs typeface="Century Gothic"/>
              </a:rPr>
              <a:t>length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at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APL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Apollo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plant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to</a:t>
            </a:r>
            <a:endParaRPr sz="1600">
              <a:latin typeface="Century Gothic"/>
              <a:cs typeface="Century Gothic"/>
            </a:endParaRPr>
          </a:p>
          <a:p>
            <a:pPr marR="6350" algn="r">
              <a:lnSpc>
                <a:spcPct val="100000"/>
              </a:lnSpc>
            </a:pPr>
            <a:r>
              <a:rPr sz="1600" dirty="0">
                <a:latin typeface="Century Gothic"/>
                <a:cs typeface="Century Gothic"/>
              </a:rPr>
              <a:t>minimise</a:t>
            </a:r>
            <a:r>
              <a:rPr sz="1600" spc="-8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wastages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08662" y="2060382"/>
            <a:ext cx="2859405" cy="1093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588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latin typeface="Century Gothic"/>
                <a:cs typeface="Century Gothic"/>
              </a:rPr>
              <a:t>Fabrication</a:t>
            </a:r>
            <a:endParaRPr sz="220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latin typeface="Century Gothic"/>
                <a:cs typeface="Century Gothic"/>
              </a:rPr>
              <a:t>Tubes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are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sand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blasted,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then</a:t>
            </a:r>
            <a:endParaRPr sz="160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</a:pPr>
            <a:r>
              <a:rPr sz="1600" dirty="0">
                <a:latin typeface="Century Gothic"/>
                <a:cs typeface="Century Gothic"/>
              </a:rPr>
              <a:t>connected</a:t>
            </a:r>
            <a:r>
              <a:rPr sz="1600" spc="-10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using</a:t>
            </a:r>
            <a:endParaRPr sz="1600">
              <a:latin typeface="Century Gothic"/>
              <a:cs typeface="Century Gothic"/>
            </a:endParaRPr>
          </a:p>
          <a:p>
            <a:pPr marR="5715" algn="r">
              <a:lnSpc>
                <a:spcPct val="100000"/>
              </a:lnSpc>
            </a:pPr>
            <a:r>
              <a:rPr sz="1600" spc="-10" dirty="0">
                <a:latin typeface="Century Gothic"/>
                <a:cs typeface="Century Gothic"/>
              </a:rPr>
              <a:t>connectors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129498" y="2060382"/>
            <a:ext cx="2247265" cy="605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latin typeface="Century Gothic"/>
                <a:cs typeface="Century Gothic"/>
              </a:rPr>
              <a:t>Hospital</a:t>
            </a:r>
            <a:r>
              <a:rPr sz="2200" b="1" spc="-100" dirty="0">
                <a:latin typeface="Century Gothic"/>
                <a:cs typeface="Century Gothic"/>
              </a:rPr>
              <a:t> </a:t>
            </a:r>
            <a:r>
              <a:rPr sz="2200" b="1" spc="-10" dirty="0">
                <a:latin typeface="Century Gothic"/>
                <a:cs typeface="Century Gothic"/>
              </a:rPr>
              <a:t>Building</a:t>
            </a:r>
            <a:endParaRPr sz="2200">
              <a:latin typeface="Century Gothic"/>
              <a:cs typeface="Century Gothic"/>
            </a:endParaRPr>
          </a:p>
          <a:p>
            <a:pPr marL="1455420">
              <a:lnSpc>
                <a:spcPct val="100000"/>
              </a:lnSpc>
              <a:spcBef>
                <a:spcPts val="10"/>
              </a:spcBef>
            </a:pPr>
            <a:r>
              <a:rPr sz="1600" spc="-10" dirty="0">
                <a:latin typeface="Century Gothic"/>
                <a:cs typeface="Century Gothic"/>
              </a:rPr>
              <a:t>Hospital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91780" y="8180793"/>
            <a:ext cx="3399154" cy="849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42439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latin typeface="Century Gothic"/>
                <a:cs typeface="Century Gothic"/>
              </a:rPr>
              <a:t>Site</a:t>
            </a:r>
            <a:r>
              <a:rPr sz="2200" b="1" spc="-30" dirty="0">
                <a:latin typeface="Century Gothic"/>
                <a:cs typeface="Century Gothic"/>
              </a:rPr>
              <a:t> </a:t>
            </a:r>
            <a:r>
              <a:rPr sz="2200" b="1" spc="-10" dirty="0">
                <a:latin typeface="Century Gothic"/>
                <a:cs typeface="Century Gothic"/>
              </a:rPr>
              <a:t>Erection</a:t>
            </a:r>
            <a:endParaRPr sz="2200">
              <a:latin typeface="Century Gothic"/>
              <a:cs typeface="Century Gothic"/>
            </a:endParaRPr>
          </a:p>
          <a:p>
            <a:pPr marL="12700" marR="5080" indent="165735"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latin typeface="Century Gothic"/>
                <a:cs typeface="Century Gothic"/>
              </a:rPr>
              <a:t>Zero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on-</a:t>
            </a:r>
            <a:r>
              <a:rPr sz="1600" dirty="0">
                <a:latin typeface="Century Gothic"/>
                <a:cs typeface="Century Gothic"/>
              </a:rPr>
              <a:t>site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fabrication/Welding; </a:t>
            </a:r>
            <a:r>
              <a:rPr sz="1600" dirty="0">
                <a:latin typeface="Century Gothic"/>
                <a:cs typeface="Century Gothic"/>
              </a:rPr>
              <a:t>Erection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using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bolting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connections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876" y="4864608"/>
            <a:ext cx="656843" cy="6598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976" y="4930140"/>
            <a:ext cx="748283" cy="7498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713963" y="4792825"/>
            <a:ext cx="140525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Transfer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of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cut </a:t>
            </a:r>
            <a:r>
              <a:rPr sz="1600" dirty="0">
                <a:latin typeface="Century Gothic"/>
                <a:cs typeface="Century Gothic"/>
              </a:rPr>
              <a:t>to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length </a:t>
            </a:r>
            <a:r>
              <a:rPr sz="1600" dirty="0">
                <a:latin typeface="Century Gothic"/>
                <a:cs typeface="Century Gothic"/>
              </a:rPr>
              <a:t>tubes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to </a:t>
            </a:r>
            <a:r>
              <a:rPr sz="1600" spc="-10" dirty="0">
                <a:latin typeface="Century Gothic"/>
                <a:cs typeface="Century Gothic"/>
              </a:rPr>
              <a:t>Fabricator’s workshop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58464" y="4950924"/>
            <a:ext cx="14166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Transfer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of </a:t>
            </a:r>
            <a:r>
              <a:rPr sz="1600" dirty="0">
                <a:latin typeface="Century Gothic"/>
                <a:cs typeface="Century Gothic"/>
              </a:rPr>
              <a:t>structure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parts </a:t>
            </a:r>
            <a:r>
              <a:rPr sz="1600" dirty="0">
                <a:latin typeface="Century Gothic"/>
                <a:cs typeface="Century Gothic"/>
              </a:rPr>
              <a:t>to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the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site</a:t>
            </a:r>
            <a:endParaRPr sz="1600">
              <a:latin typeface="Century Gothic"/>
              <a:cs typeface="Century Gothic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408377" y="2916807"/>
            <a:ext cx="8388985" cy="5137785"/>
            <a:chOff x="4408377" y="2916807"/>
            <a:chExt cx="8388985" cy="5137785"/>
          </a:xfrm>
        </p:grpSpPr>
        <p:pic>
          <p:nvPicPr>
            <p:cNvPr id="19" name="object 1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2460" y="6470904"/>
              <a:ext cx="2164079" cy="155143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424569" y="6454901"/>
              <a:ext cx="2200275" cy="1583690"/>
            </a:xfrm>
            <a:custGeom>
              <a:avLst/>
              <a:gdLst/>
              <a:ahLst/>
              <a:cxnLst/>
              <a:rect l="l" t="t" r="r" b="b"/>
              <a:pathLst>
                <a:path w="2200275" h="1583690">
                  <a:moveTo>
                    <a:pt x="395859" y="0"/>
                  </a:moveTo>
                  <a:lnTo>
                    <a:pt x="1804009" y="0"/>
                  </a:lnTo>
                  <a:lnTo>
                    <a:pt x="2199855" y="791718"/>
                  </a:lnTo>
                  <a:lnTo>
                    <a:pt x="1804009" y="1583436"/>
                  </a:lnTo>
                  <a:lnTo>
                    <a:pt x="395859" y="1583436"/>
                  </a:lnTo>
                  <a:lnTo>
                    <a:pt x="0" y="791718"/>
                  </a:lnTo>
                  <a:lnTo>
                    <a:pt x="395859" y="0"/>
                  </a:lnTo>
                  <a:close/>
                </a:path>
              </a:pathLst>
            </a:custGeom>
            <a:ln w="32003">
              <a:solidFill>
                <a:srgbClr val="F8F7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2469" y="2945892"/>
              <a:ext cx="2164078" cy="155295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586281" y="2931412"/>
              <a:ext cx="2196465" cy="1582420"/>
            </a:xfrm>
            <a:custGeom>
              <a:avLst/>
              <a:gdLst/>
              <a:ahLst/>
              <a:cxnLst/>
              <a:rect l="l" t="t" r="r" b="b"/>
              <a:pathLst>
                <a:path w="2196465" h="1582420">
                  <a:moveTo>
                    <a:pt x="395477" y="0"/>
                  </a:moveTo>
                  <a:lnTo>
                    <a:pt x="1800974" y="0"/>
                  </a:lnTo>
                  <a:lnTo>
                    <a:pt x="2196452" y="790956"/>
                  </a:lnTo>
                  <a:lnTo>
                    <a:pt x="1800974" y="1581912"/>
                  </a:lnTo>
                  <a:lnTo>
                    <a:pt x="395477" y="1581912"/>
                  </a:lnTo>
                  <a:lnTo>
                    <a:pt x="0" y="790956"/>
                  </a:lnTo>
                  <a:lnTo>
                    <a:pt x="395477" y="0"/>
                  </a:lnTo>
                  <a:close/>
                </a:path>
              </a:pathLst>
            </a:custGeom>
            <a:ln w="2895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3008863" y="2843783"/>
            <a:ext cx="3892550" cy="5321935"/>
            <a:chOff x="13008863" y="2843783"/>
            <a:chExt cx="3892550" cy="5321935"/>
          </a:xfrm>
        </p:grpSpPr>
        <p:pic>
          <p:nvPicPr>
            <p:cNvPr id="24" name="object 2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06600" y="2872740"/>
              <a:ext cx="2164078" cy="162610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690411" y="2858261"/>
              <a:ext cx="2196465" cy="1655445"/>
            </a:xfrm>
            <a:custGeom>
              <a:avLst/>
              <a:gdLst/>
              <a:ahLst/>
              <a:cxnLst/>
              <a:rect l="l" t="t" r="r" b="b"/>
              <a:pathLst>
                <a:path w="2196465" h="1655445">
                  <a:moveTo>
                    <a:pt x="413765" y="0"/>
                  </a:moveTo>
                  <a:lnTo>
                    <a:pt x="1782686" y="0"/>
                  </a:lnTo>
                  <a:lnTo>
                    <a:pt x="2196452" y="827532"/>
                  </a:lnTo>
                  <a:lnTo>
                    <a:pt x="1782686" y="1655064"/>
                  </a:lnTo>
                  <a:lnTo>
                    <a:pt x="413765" y="1655064"/>
                  </a:lnTo>
                  <a:lnTo>
                    <a:pt x="0" y="827532"/>
                  </a:lnTo>
                  <a:lnTo>
                    <a:pt x="413765" y="0"/>
                  </a:lnTo>
                  <a:close/>
                </a:path>
              </a:pathLst>
            </a:custGeom>
            <a:ln w="28956">
              <a:solidFill>
                <a:srgbClr val="F8F7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158721" y="3685791"/>
              <a:ext cx="523240" cy="2737485"/>
            </a:xfrm>
            <a:custGeom>
              <a:avLst/>
              <a:gdLst/>
              <a:ahLst/>
              <a:cxnLst/>
              <a:rect l="l" t="t" r="r" b="b"/>
              <a:pathLst>
                <a:path w="523240" h="2737485">
                  <a:moveTo>
                    <a:pt x="0" y="2737129"/>
                  </a:moveTo>
                  <a:lnTo>
                    <a:pt x="0" y="0"/>
                  </a:lnTo>
                  <a:lnTo>
                    <a:pt x="522998" y="0"/>
                  </a:lnTo>
                </a:path>
              </a:pathLst>
            </a:custGeom>
            <a:ln w="25908">
              <a:solidFill>
                <a:srgbClr val="006FC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603995" y="3640454"/>
              <a:ext cx="78105" cy="90805"/>
            </a:xfrm>
            <a:custGeom>
              <a:avLst/>
              <a:gdLst/>
              <a:ahLst/>
              <a:cxnLst/>
              <a:rect l="l" t="t" r="r" b="b"/>
              <a:pathLst>
                <a:path w="78105" h="90804">
                  <a:moveTo>
                    <a:pt x="0" y="0"/>
                  </a:moveTo>
                  <a:lnTo>
                    <a:pt x="77724" y="45339"/>
                  </a:lnTo>
                  <a:lnTo>
                    <a:pt x="0" y="90678"/>
                  </a:lnTo>
                </a:path>
              </a:pathLst>
            </a:custGeom>
            <a:ln w="25908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1817" y="6378701"/>
              <a:ext cx="2677655" cy="177393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021817" y="6378703"/>
              <a:ext cx="2677795" cy="1774189"/>
            </a:xfrm>
            <a:custGeom>
              <a:avLst/>
              <a:gdLst/>
              <a:ahLst/>
              <a:cxnLst/>
              <a:rect l="l" t="t" r="r" b="b"/>
              <a:pathLst>
                <a:path w="2677794" h="1774190">
                  <a:moveTo>
                    <a:pt x="0" y="886968"/>
                  </a:moveTo>
                  <a:lnTo>
                    <a:pt x="443484" y="0"/>
                  </a:lnTo>
                  <a:lnTo>
                    <a:pt x="2234184" y="0"/>
                  </a:lnTo>
                  <a:lnTo>
                    <a:pt x="2677668" y="886968"/>
                  </a:lnTo>
                  <a:lnTo>
                    <a:pt x="2234184" y="1773936"/>
                  </a:lnTo>
                  <a:lnTo>
                    <a:pt x="443484" y="1773936"/>
                  </a:lnTo>
                  <a:lnTo>
                    <a:pt x="0" y="886968"/>
                  </a:lnTo>
                  <a:close/>
                </a:path>
              </a:pathLst>
            </a:custGeom>
            <a:ln w="25908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1956833" y="2060382"/>
            <a:ext cx="21907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latin typeface="Century Gothic"/>
                <a:cs typeface="Century Gothic"/>
              </a:rPr>
              <a:t>Civil</a:t>
            </a:r>
            <a:r>
              <a:rPr sz="2200" b="1" spc="-65" dirty="0">
                <a:latin typeface="Century Gothic"/>
                <a:cs typeface="Century Gothic"/>
              </a:rPr>
              <a:t> </a:t>
            </a:r>
            <a:r>
              <a:rPr sz="2200" b="1" spc="-10" dirty="0">
                <a:latin typeface="Century Gothic"/>
                <a:cs typeface="Century Gothic"/>
              </a:rPr>
              <a:t>Foundation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61661" y="2397185"/>
            <a:ext cx="318833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5740" marR="5080" indent="-193675" algn="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entury Gothic"/>
                <a:cs typeface="Century Gothic"/>
              </a:rPr>
              <a:t>Civil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Foundation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&amp;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Arrangement </a:t>
            </a:r>
            <a:r>
              <a:rPr sz="1600" dirty="0">
                <a:latin typeface="Century Gothic"/>
                <a:cs typeface="Century Gothic"/>
              </a:rPr>
              <a:t>of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anchor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bolts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at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site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install</a:t>
            </a:r>
            <a:endParaRPr sz="1600">
              <a:latin typeface="Century Gothic"/>
              <a:cs typeface="Century Gothic"/>
            </a:endParaRPr>
          </a:p>
          <a:p>
            <a:pPr marR="6985" algn="r">
              <a:lnSpc>
                <a:spcPct val="100000"/>
              </a:lnSpc>
            </a:pPr>
            <a:r>
              <a:rPr sz="1600" dirty="0">
                <a:latin typeface="Century Gothic"/>
                <a:cs typeface="Century Gothic"/>
              </a:rPr>
              <a:t>tube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columns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32" name="object 3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779" y="8045195"/>
            <a:ext cx="475475" cy="478523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3255264" y="2904744"/>
            <a:ext cx="9698990" cy="5663565"/>
            <a:chOff x="3255264" y="2904744"/>
            <a:chExt cx="9698990" cy="5663565"/>
          </a:xfrm>
        </p:grpSpPr>
        <p:sp>
          <p:nvSpPr>
            <p:cNvPr id="34" name="object 34"/>
            <p:cNvSpPr/>
            <p:nvPr/>
          </p:nvSpPr>
          <p:spPr>
            <a:xfrm>
              <a:off x="3268218" y="4388358"/>
              <a:ext cx="1149350" cy="2858770"/>
            </a:xfrm>
            <a:custGeom>
              <a:avLst/>
              <a:gdLst/>
              <a:ahLst/>
              <a:cxnLst/>
              <a:rect l="l" t="t" r="r" b="b"/>
              <a:pathLst>
                <a:path w="1149350" h="2858770">
                  <a:moveTo>
                    <a:pt x="0" y="0"/>
                  </a:moveTo>
                  <a:lnTo>
                    <a:pt x="0" y="2858274"/>
                  </a:lnTo>
                  <a:lnTo>
                    <a:pt x="1149235" y="2858274"/>
                  </a:lnTo>
                </a:path>
              </a:pathLst>
            </a:custGeom>
            <a:ln w="25908">
              <a:solidFill>
                <a:srgbClr val="006FC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39733" y="7201293"/>
              <a:ext cx="78105" cy="90805"/>
            </a:xfrm>
            <a:custGeom>
              <a:avLst/>
              <a:gdLst/>
              <a:ahLst/>
              <a:cxnLst/>
              <a:rect l="l" t="t" r="r" b="b"/>
              <a:pathLst>
                <a:path w="78104" h="90804">
                  <a:moveTo>
                    <a:pt x="0" y="90678"/>
                  </a:moveTo>
                  <a:lnTo>
                    <a:pt x="77724" y="45339"/>
                  </a:lnTo>
                  <a:lnTo>
                    <a:pt x="0" y="0"/>
                  </a:lnTo>
                </a:path>
              </a:pathLst>
            </a:custGeom>
            <a:ln w="25908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525262" y="3569973"/>
              <a:ext cx="844550" cy="2807335"/>
            </a:xfrm>
            <a:custGeom>
              <a:avLst/>
              <a:gdLst/>
              <a:ahLst/>
              <a:cxnLst/>
              <a:rect l="l" t="t" r="r" b="b"/>
              <a:pathLst>
                <a:path w="844550" h="2807335">
                  <a:moveTo>
                    <a:pt x="0" y="2807233"/>
                  </a:moveTo>
                  <a:lnTo>
                    <a:pt x="0" y="0"/>
                  </a:lnTo>
                  <a:lnTo>
                    <a:pt x="844435" y="0"/>
                  </a:lnTo>
                </a:path>
              </a:pathLst>
            </a:custGeom>
            <a:ln w="25908">
              <a:solidFill>
                <a:srgbClr val="006FC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291972" y="3524631"/>
              <a:ext cx="78105" cy="90805"/>
            </a:xfrm>
            <a:custGeom>
              <a:avLst/>
              <a:gdLst/>
              <a:ahLst/>
              <a:cxnLst/>
              <a:rect l="l" t="t" r="r" b="b"/>
              <a:pathLst>
                <a:path w="78104" h="90804">
                  <a:moveTo>
                    <a:pt x="0" y="0"/>
                  </a:moveTo>
                  <a:lnTo>
                    <a:pt x="77724" y="45339"/>
                  </a:lnTo>
                  <a:lnTo>
                    <a:pt x="0" y="90678"/>
                  </a:lnTo>
                </a:path>
              </a:pathLst>
            </a:custGeom>
            <a:ln w="25908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857994" y="3722373"/>
              <a:ext cx="720090" cy="2817495"/>
            </a:xfrm>
            <a:custGeom>
              <a:avLst/>
              <a:gdLst/>
              <a:ahLst/>
              <a:cxnLst/>
              <a:rect l="l" t="t" r="r" b="b"/>
              <a:pathLst>
                <a:path w="720090" h="2817495">
                  <a:moveTo>
                    <a:pt x="0" y="2817406"/>
                  </a:moveTo>
                  <a:lnTo>
                    <a:pt x="0" y="0"/>
                  </a:lnTo>
                  <a:lnTo>
                    <a:pt x="719505" y="0"/>
                  </a:lnTo>
                </a:path>
              </a:pathLst>
            </a:custGeom>
            <a:ln w="25908">
              <a:solidFill>
                <a:srgbClr val="006FC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99780" y="3677029"/>
              <a:ext cx="78105" cy="90805"/>
            </a:xfrm>
            <a:custGeom>
              <a:avLst/>
              <a:gdLst/>
              <a:ahLst/>
              <a:cxnLst/>
              <a:rect l="l" t="t" r="r" b="b"/>
              <a:pathLst>
                <a:path w="78104" h="90804">
                  <a:moveTo>
                    <a:pt x="0" y="0"/>
                  </a:moveTo>
                  <a:lnTo>
                    <a:pt x="77724" y="45339"/>
                  </a:lnTo>
                  <a:lnTo>
                    <a:pt x="0" y="90678"/>
                  </a:lnTo>
                </a:path>
              </a:pathLst>
            </a:custGeom>
            <a:ln w="25908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0620" y="6425184"/>
              <a:ext cx="2165597" cy="155143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477505" y="4388358"/>
              <a:ext cx="1212850" cy="2816860"/>
            </a:xfrm>
            <a:custGeom>
              <a:avLst/>
              <a:gdLst/>
              <a:ahLst/>
              <a:cxnLst/>
              <a:rect l="l" t="t" r="r" b="b"/>
              <a:pathLst>
                <a:path w="1212850" h="2816859">
                  <a:moveTo>
                    <a:pt x="0" y="0"/>
                  </a:moveTo>
                  <a:lnTo>
                    <a:pt x="0" y="2816821"/>
                  </a:lnTo>
                  <a:lnTo>
                    <a:pt x="1212837" y="2816821"/>
                  </a:lnTo>
                </a:path>
              </a:pathLst>
            </a:custGeom>
            <a:ln w="25908">
              <a:solidFill>
                <a:srgbClr val="006FC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612615" y="7159839"/>
              <a:ext cx="78105" cy="90805"/>
            </a:xfrm>
            <a:custGeom>
              <a:avLst/>
              <a:gdLst/>
              <a:ahLst/>
              <a:cxnLst/>
              <a:rect l="l" t="t" r="r" b="b"/>
              <a:pathLst>
                <a:path w="78104" h="90804">
                  <a:moveTo>
                    <a:pt x="0" y="90677"/>
                  </a:moveTo>
                  <a:lnTo>
                    <a:pt x="77724" y="45338"/>
                  </a:lnTo>
                  <a:lnTo>
                    <a:pt x="0" y="0"/>
                  </a:lnTo>
                </a:path>
              </a:pathLst>
            </a:custGeom>
            <a:ln w="25908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754432" y="6410705"/>
              <a:ext cx="2198370" cy="1580515"/>
            </a:xfrm>
            <a:custGeom>
              <a:avLst/>
              <a:gdLst/>
              <a:ahLst/>
              <a:cxnLst/>
              <a:rect l="l" t="t" r="r" b="b"/>
              <a:pathLst>
                <a:path w="2198370" h="1580515">
                  <a:moveTo>
                    <a:pt x="395097" y="0"/>
                  </a:moveTo>
                  <a:lnTo>
                    <a:pt x="1802879" y="0"/>
                  </a:lnTo>
                  <a:lnTo>
                    <a:pt x="2197976" y="790194"/>
                  </a:lnTo>
                  <a:lnTo>
                    <a:pt x="1802879" y="1580388"/>
                  </a:lnTo>
                  <a:lnTo>
                    <a:pt x="395097" y="1580388"/>
                  </a:lnTo>
                  <a:lnTo>
                    <a:pt x="0" y="790194"/>
                  </a:lnTo>
                  <a:lnTo>
                    <a:pt x="395097" y="0"/>
                  </a:lnTo>
                  <a:close/>
                </a:path>
              </a:pathLst>
            </a:custGeom>
            <a:ln w="2895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35268" y="2904744"/>
              <a:ext cx="2282951" cy="163525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1691366" y="4469130"/>
              <a:ext cx="1249045" cy="2740025"/>
            </a:xfrm>
            <a:custGeom>
              <a:avLst/>
              <a:gdLst/>
              <a:ahLst/>
              <a:cxnLst/>
              <a:rect l="l" t="t" r="r" b="b"/>
              <a:pathLst>
                <a:path w="1249045" h="2740025">
                  <a:moveTo>
                    <a:pt x="0" y="0"/>
                  </a:moveTo>
                  <a:lnTo>
                    <a:pt x="0" y="2739758"/>
                  </a:lnTo>
                  <a:lnTo>
                    <a:pt x="1248638" y="2739758"/>
                  </a:lnTo>
                </a:path>
              </a:pathLst>
            </a:custGeom>
            <a:ln w="25908">
              <a:solidFill>
                <a:srgbClr val="006FC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862282" y="7163542"/>
              <a:ext cx="78105" cy="90805"/>
            </a:xfrm>
            <a:custGeom>
              <a:avLst/>
              <a:gdLst/>
              <a:ahLst/>
              <a:cxnLst/>
              <a:rect l="l" t="t" r="r" b="b"/>
              <a:pathLst>
                <a:path w="78104" h="90804">
                  <a:moveTo>
                    <a:pt x="0" y="90678"/>
                  </a:moveTo>
                  <a:lnTo>
                    <a:pt x="77724" y="45339"/>
                  </a:lnTo>
                  <a:lnTo>
                    <a:pt x="0" y="0"/>
                  </a:lnTo>
                </a:path>
              </a:pathLst>
            </a:custGeom>
            <a:ln w="25908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6988" y="8089391"/>
              <a:ext cx="477011" cy="478535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8309156" y="8155119"/>
            <a:ext cx="2548255" cy="849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57325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latin typeface="Century Gothic"/>
                <a:cs typeface="Century Gothic"/>
              </a:rPr>
              <a:t>Painting</a:t>
            </a:r>
            <a:endParaRPr sz="220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latin typeface="Century Gothic"/>
                <a:cs typeface="Century Gothic"/>
              </a:rPr>
              <a:t>Connected</a:t>
            </a:r>
            <a:r>
              <a:rPr sz="1600" spc="-9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structures</a:t>
            </a:r>
            <a:r>
              <a:rPr sz="1600" spc="-85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are</a:t>
            </a:r>
            <a:endParaRPr sz="160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</a:pPr>
            <a:r>
              <a:rPr sz="1600" spc="-10" dirty="0">
                <a:latin typeface="Century Gothic"/>
                <a:cs typeface="Century Gothic"/>
              </a:rPr>
              <a:t>painted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49" name="object 49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8125968"/>
            <a:ext cx="475487" cy="47853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928" y="1876043"/>
            <a:ext cx="477011" cy="47701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664" y="1876044"/>
            <a:ext cx="475487" cy="477011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7332" y="2026920"/>
            <a:ext cx="476998" cy="478535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876044"/>
            <a:ext cx="475475" cy="477011"/>
          </a:xfrm>
          <a:prstGeom prst="rect">
            <a:avLst/>
          </a:prstGeom>
        </p:spPr>
      </p:pic>
      <p:sp>
        <p:nvSpPr>
          <p:cNvPr id="5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30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4577" y="324083"/>
            <a:ext cx="14506481" cy="980395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xmlns="" id="{4E062750-EB9D-DB1D-113A-AADC7EB25C7E}"/>
              </a:ext>
            </a:extLst>
          </p:cNvPr>
          <p:cNvSpPr/>
          <p:nvPr/>
        </p:nvSpPr>
        <p:spPr>
          <a:xfrm>
            <a:off x="1" y="1"/>
            <a:ext cx="1140461" cy="1811021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0" y="1810511"/>
                </a:moveTo>
                <a:lnTo>
                  <a:pt x="1139952" y="1810511"/>
                </a:lnTo>
                <a:lnTo>
                  <a:pt x="1139952" y="0"/>
                </a:lnTo>
                <a:lnTo>
                  <a:pt x="0" y="0"/>
                </a:lnTo>
                <a:lnTo>
                  <a:pt x="0" y="1810511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FB0B431B-8771-92E5-B138-63D632876055}"/>
              </a:ext>
            </a:extLst>
          </p:cNvPr>
          <p:cNvSpPr txBox="1"/>
          <p:nvPr/>
        </p:nvSpPr>
        <p:spPr>
          <a:xfrm>
            <a:off x="312260" y="6362275"/>
            <a:ext cx="369332" cy="2911475"/>
          </a:xfrm>
          <a:prstGeom prst="rect">
            <a:avLst/>
          </a:prstGeom>
        </p:spPr>
        <p:txBody>
          <a:bodyPr vert="vert270" wrap="square" lIns="0" tIns="14606" rIns="0" bIns="0" rtlCol="0">
            <a:spAutoFit/>
          </a:bodyPr>
          <a:lstStyle/>
          <a:p>
            <a:pPr marL="12701">
              <a:spcBef>
                <a:spcPts val="116"/>
              </a:spcBef>
            </a:pPr>
            <a:r>
              <a:rPr sz="2400" b="1" spc="41" dirty="0">
                <a:latin typeface="Century Gothic"/>
                <a:cs typeface="Century Gothic"/>
              </a:rPr>
              <a:t>APL </a:t>
            </a:r>
            <a:r>
              <a:rPr sz="2400" b="1" spc="56" dirty="0">
                <a:latin typeface="Century Gothic"/>
                <a:cs typeface="Century Gothic"/>
              </a:rPr>
              <a:t>APOLLO</a:t>
            </a:r>
            <a:r>
              <a:rPr sz="2400" b="1" spc="485" dirty="0">
                <a:latin typeface="Century Gothic"/>
                <a:cs typeface="Century Gothic"/>
              </a:rPr>
              <a:t> </a:t>
            </a:r>
            <a:r>
              <a:rPr sz="2400" b="1" spc="80" dirty="0">
                <a:latin typeface="Century Gothic"/>
                <a:cs typeface="Century Gothic"/>
              </a:rPr>
              <a:t>TUBES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31</a:t>
            </a:fld>
            <a:endParaRPr sz="1200" b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5962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2">
            <a:extLst>
              <a:ext uri="{FF2B5EF4-FFF2-40B4-BE49-F238E27FC236}">
                <a16:creationId xmlns:a16="http://schemas.microsoft.com/office/drawing/2014/main" xmlns="" id="{4E062750-EB9D-DB1D-113A-AADC7EB25C7E}"/>
              </a:ext>
            </a:extLst>
          </p:cNvPr>
          <p:cNvSpPr/>
          <p:nvPr/>
        </p:nvSpPr>
        <p:spPr>
          <a:xfrm>
            <a:off x="2" y="2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0" y="1810511"/>
                </a:moveTo>
                <a:lnTo>
                  <a:pt x="1139952" y="1810511"/>
                </a:lnTo>
                <a:lnTo>
                  <a:pt x="1139952" y="0"/>
                </a:lnTo>
                <a:lnTo>
                  <a:pt x="0" y="0"/>
                </a:lnTo>
                <a:lnTo>
                  <a:pt x="0" y="1810511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algn="ctr"/>
            <a:endParaRPr sz="270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FB0B431B-8771-92E5-B138-63D632876055}"/>
              </a:ext>
            </a:extLst>
          </p:cNvPr>
          <p:cNvSpPr txBox="1"/>
          <p:nvPr/>
        </p:nvSpPr>
        <p:spPr>
          <a:xfrm>
            <a:off x="312260" y="6362277"/>
            <a:ext cx="369332" cy="2911474"/>
          </a:xfrm>
          <a:prstGeom prst="rect">
            <a:avLst/>
          </a:prstGeom>
        </p:spPr>
        <p:txBody>
          <a:bodyPr vert="vert270" wrap="square" lIns="0" tIns="14606" rIns="0" bIns="0" rtlCol="0">
            <a:spAutoFit/>
          </a:bodyPr>
          <a:lstStyle/>
          <a:p>
            <a:pPr marL="12702" algn="ctr">
              <a:spcBef>
                <a:spcPts val="116"/>
              </a:spcBef>
            </a:pPr>
            <a:r>
              <a:rPr sz="2400" b="1" spc="40" dirty="0">
                <a:latin typeface="Century Gothic"/>
                <a:cs typeface="Century Gothic"/>
              </a:rPr>
              <a:t>APL </a:t>
            </a:r>
            <a:r>
              <a:rPr sz="2400" b="1" spc="56" dirty="0">
                <a:latin typeface="Century Gothic"/>
                <a:cs typeface="Century Gothic"/>
              </a:rPr>
              <a:t>APOLLO</a:t>
            </a:r>
            <a:r>
              <a:rPr sz="2400" b="1" spc="484" dirty="0">
                <a:latin typeface="Century Gothic"/>
                <a:cs typeface="Century Gothic"/>
              </a:rPr>
              <a:t> </a:t>
            </a:r>
            <a:r>
              <a:rPr sz="2400" b="1" spc="80" dirty="0">
                <a:latin typeface="Century Gothic"/>
                <a:cs typeface="Century Gothic"/>
              </a:rPr>
              <a:t>TUBES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6" name="object 3"/>
          <p:cNvSpPr txBox="1">
            <a:spLocks/>
          </p:cNvSpPr>
          <p:nvPr/>
        </p:nvSpPr>
        <p:spPr>
          <a:xfrm>
            <a:off x="1219200" y="468421"/>
            <a:ext cx="16413654" cy="1295442"/>
          </a:xfrm>
          <a:prstGeom prst="rect">
            <a:avLst/>
          </a:prstGeom>
        </p:spPr>
        <p:txBody>
          <a:bodyPr vert="horz" wrap="square" lIns="0" tIns="18563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5258">
              <a:spcBef>
                <a:spcPts val="142"/>
              </a:spcBef>
            </a:pPr>
            <a:r>
              <a:rPr lang="en-US" sz="7200" dirty="0">
                <a:solidFill>
                  <a:schemeClr val="tx1"/>
                </a:solidFill>
                <a:latin typeface="Century Gothic"/>
                <a:cs typeface="Century Gothic"/>
              </a:rPr>
              <a:t>More live sites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046" y="7343193"/>
            <a:ext cx="3747400" cy="20699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47406" y="9552691"/>
            <a:ext cx="245291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dirty="0">
                <a:solidFill>
                  <a:srgbClr val="006FC0"/>
                </a:solidFill>
                <a:latin typeface="Century Gothic" panose="020B0502020202020204" pitchFamily="34" charset="0"/>
              </a:rPr>
              <a:t>Housing-Delhi</a:t>
            </a:r>
            <a:endParaRPr lang="en-US" sz="2700" dirty="0"/>
          </a:p>
        </p:txBody>
      </p:sp>
      <p:sp>
        <p:nvSpPr>
          <p:cNvPr id="10" name="Rectangle 9"/>
          <p:cNvSpPr/>
          <p:nvPr/>
        </p:nvSpPr>
        <p:spPr>
          <a:xfrm>
            <a:off x="2686048" y="6787320"/>
            <a:ext cx="4800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006FC0"/>
                </a:solidFill>
                <a:latin typeface="Century Gothic" panose="020B0502020202020204" pitchFamily="34" charset="0"/>
              </a:rPr>
              <a:t>Hospital- Mumbai</a:t>
            </a:r>
            <a:endParaRPr lang="en-US" sz="27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637" y="4686300"/>
            <a:ext cx="3535638" cy="20210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1" y="9552690"/>
            <a:ext cx="62102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006FC0"/>
                </a:solidFill>
                <a:latin typeface="Century Gothic" panose="020B0502020202020204" pitchFamily="34" charset="0"/>
              </a:rPr>
              <a:t>       University, Delhi NCR</a:t>
            </a:r>
            <a:endParaRPr lang="en-US" sz="27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871" y="7371805"/>
            <a:ext cx="3560054" cy="217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038" y="1944019"/>
            <a:ext cx="3771900" cy="19814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30268" y="3904116"/>
            <a:ext cx="62469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006FC0"/>
                </a:solidFill>
                <a:latin typeface="Century Gothic" panose="020B0502020202020204" pitchFamily="34" charset="0"/>
              </a:rPr>
              <a:t>University Campus- Telangana</a:t>
            </a:r>
            <a:endParaRPr lang="en-US" sz="2700" dirty="0"/>
          </a:p>
        </p:txBody>
      </p:sp>
      <p:sp>
        <p:nvSpPr>
          <p:cNvPr id="16" name="Rectangle 15"/>
          <p:cNvSpPr/>
          <p:nvPr/>
        </p:nvSpPr>
        <p:spPr>
          <a:xfrm>
            <a:off x="9491105" y="6547992"/>
            <a:ext cx="44243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6FC0"/>
                </a:solidFill>
                <a:latin typeface="Century Gothic" panose="020B0502020202020204" pitchFamily="34" charset="0"/>
              </a:rPr>
              <a:t>Railway Station – Andhra Pradesh</a:t>
            </a:r>
            <a:endParaRPr lang="en-US" sz="2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544" y="4668942"/>
            <a:ext cx="3771900" cy="1943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4707801"/>
            <a:ext cx="3554660" cy="20425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6389" y="7392959"/>
            <a:ext cx="3753106" cy="19814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7396604"/>
            <a:ext cx="3554660" cy="2151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2728" y="1944019"/>
            <a:ext cx="3717412" cy="19600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55" b="1355"/>
          <a:stretch/>
        </p:blipFill>
        <p:spPr>
          <a:xfrm>
            <a:off x="13915442" y="4635098"/>
            <a:ext cx="3717412" cy="20066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3293720" y="6720368"/>
            <a:ext cx="44455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6FC0"/>
                </a:solidFill>
                <a:latin typeface="Century Gothic" panose="020B0502020202020204" pitchFamily="34" charset="0"/>
              </a:rPr>
              <a:t>       Water Tank, Uttar Pradesh</a:t>
            </a:r>
            <a:endParaRPr lang="en-US" sz="2200" dirty="0"/>
          </a:p>
        </p:txBody>
      </p:sp>
      <p:sp>
        <p:nvSpPr>
          <p:cNvPr id="26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7190600" y="9499800"/>
            <a:ext cx="1097400" cy="7872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600">
                <a:latin typeface="Century Gothic" panose="020B0502020202020204" pitchFamily="34" charset="0"/>
              </a:rPr>
              <a:pPr/>
              <a:t>32</a:t>
            </a:fld>
            <a:endParaRPr lang="en" sz="1600" dirty="0">
              <a:latin typeface="Century Gothic" panose="020B0502020202020204" pitchFamily="34" charset="0"/>
            </a:endParaRPr>
          </a:p>
        </p:txBody>
      </p:sp>
      <p:pic>
        <p:nvPicPr>
          <p:cNvPr id="27" name="object 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594" y="1912532"/>
            <a:ext cx="3553332" cy="1947852"/>
          </a:xfrm>
          <a:prstGeom prst="rect">
            <a:avLst/>
          </a:prstGeom>
        </p:spPr>
      </p:pic>
      <p:pic>
        <p:nvPicPr>
          <p:cNvPr id="28" name="object 7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865316"/>
            <a:ext cx="3554660" cy="195542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147815" y="3866850"/>
            <a:ext cx="62102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006FC0"/>
                </a:solidFill>
                <a:latin typeface="Century Gothic" panose="020B0502020202020204" pitchFamily="34" charset="0"/>
              </a:rPr>
              <a:t>MES – Delhi Cantonment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825545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2952" y="2022705"/>
            <a:ext cx="402462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7865" indent="-685165">
              <a:lnSpc>
                <a:spcPct val="100000"/>
              </a:lnSpc>
              <a:spcBef>
                <a:spcPts val="100"/>
              </a:spcBef>
              <a:buSzPct val="60000"/>
              <a:buFont typeface="Arial"/>
              <a:buChar char="●"/>
              <a:tabLst>
                <a:tab pos="697865" algn="l"/>
                <a:tab pos="698500" algn="l"/>
              </a:tabLst>
            </a:pPr>
            <a:r>
              <a:rPr sz="3000" dirty="0">
                <a:latin typeface="Century Gothic"/>
                <a:cs typeface="Century Gothic"/>
              </a:rPr>
              <a:t>High</a:t>
            </a:r>
            <a:r>
              <a:rPr sz="3000" spc="-35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Rise</a:t>
            </a:r>
            <a:r>
              <a:rPr sz="3000" spc="-10" dirty="0">
                <a:latin typeface="Century Gothic"/>
                <a:cs typeface="Century Gothic"/>
              </a:rPr>
              <a:t> Buildings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57644" y="2479905"/>
            <a:ext cx="56915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700" marR="5080" indent="-635635">
              <a:lnSpc>
                <a:spcPct val="100000"/>
              </a:lnSpc>
              <a:spcBef>
                <a:spcPts val="100"/>
              </a:spcBef>
              <a:buSzPct val="46666"/>
              <a:buFont typeface="Arial"/>
              <a:buChar char="○"/>
              <a:tabLst>
                <a:tab pos="647700" algn="l"/>
                <a:tab pos="648335" algn="l"/>
              </a:tabLst>
            </a:pPr>
            <a:r>
              <a:rPr sz="3000" dirty="0">
                <a:latin typeface="Century Gothic"/>
                <a:cs typeface="Century Gothic"/>
              </a:rPr>
              <a:t>Hospitals,</a:t>
            </a:r>
            <a:r>
              <a:rPr sz="3000" spc="-60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Housing,</a:t>
            </a:r>
            <a:r>
              <a:rPr sz="3000" spc="-45" dirty="0">
                <a:latin typeface="Century Gothic"/>
                <a:cs typeface="Century Gothic"/>
              </a:rPr>
              <a:t> </a:t>
            </a:r>
            <a:r>
              <a:rPr sz="3000" spc="-10" dirty="0">
                <a:latin typeface="Century Gothic"/>
                <a:cs typeface="Century Gothic"/>
              </a:rPr>
              <a:t>Schools, </a:t>
            </a:r>
            <a:r>
              <a:rPr sz="3000" dirty="0">
                <a:latin typeface="Century Gothic"/>
                <a:cs typeface="Century Gothic"/>
              </a:rPr>
              <a:t>Courts,</a:t>
            </a:r>
            <a:r>
              <a:rPr sz="3000" spc="-60" dirty="0">
                <a:latin typeface="Century Gothic"/>
                <a:cs typeface="Century Gothic"/>
              </a:rPr>
              <a:t> </a:t>
            </a:r>
            <a:r>
              <a:rPr sz="3000" spc="-10" dirty="0">
                <a:latin typeface="Century Gothic"/>
                <a:cs typeface="Century Gothic"/>
              </a:rPr>
              <a:t>Hotels/Malls/Offices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92952" y="3347060"/>
            <a:ext cx="7720330" cy="212852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697865" indent="-685165">
              <a:lnSpc>
                <a:spcPct val="100000"/>
              </a:lnSpc>
              <a:spcBef>
                <a:spcPts val="640"/>
              </a:spcBef>
              <a:buSzPct val="60000"/>
              <a:buFont typeface="Arial"/>
              <a:buChar char="●"/>
              <a:tabLst>
                <a:tab pos="697865" algn="l"/>
                <a:tab pos="698500" algn="l"/>
              </a:tabLst>
            </a:pPr>
            <a:r>
              <a:rPr sz="3000" dirty="0">
                <a:latin typeface="Century Gothic"/>
                <a:cs typeface="Century Gothic"/>
              </a:rPr>
              <a:t>Warehouses/Cold</a:t>
            </a:r>
            <a:r>
              <a:rPr sz="3000" spc="-65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Storage/Food</a:t>
            </a:r>
            <a:r>
              <a:rPr sz="3000" spc="-85" dirty="0">
                <a:latin typeface="Century Gothic"/>
                <a:cs typeface="Century Gothic"/>
              </a:rPr>
              <a:t> </a:t>
            </a:r>
            <a:r>
              <a:rPr sz="3000" spc="-10" dirty="0">
                <a:latin typeface="Century Gothic"/>
                <a:cs typeface="Century Gothic"/>
              </a:rPr>
              <a:t>Parks</a:t>
            </a:r>
            <a:endParaRPr sz="3000">
              <a:latin typeface="Century Gothic"/>
              <a:cs typeface="Century Gothic"/>
            </a:endParaRPr>
          </a:p>
          <a:p>
            <a:pPr marL="697865" indent="-685165">
              <a:lnSpc>
                <a:spcPct val="100000"/>
              </a:lnSpc>
              <a:spcBef>
                <a:spcPts val="540"/>
              </a:spcBef>
              <a:buSzPct val="60000"/>
              <a:buFont typeface="Arial"/>
              <a:buChar char="●"/>
              <a:tabLst>
                <a:tab pos="697865" algn="l"/>
                <a:tab pos="698500" algn="l"/>
              </a:tabLst>
            </a:pPr>
            <a:r>
              <a:rPr sz="3000" dirty="0">
                <a:latin typeface="Century Gothic"/>
                <a:cs typeface="Century Gothic"/>
              </a:rPr>
              <a:t>Factory</a:t>
            </a:r>
            <a:r>
              <a:rPr sz="3000" spc="-70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Buildings/Process</a:t>
            </a:r>
            <a:r>
              <a:rPr sz="3000" spc="-50" dirty="0">
                <a:latin typeface="Century Gothic"/>
                <a:cs typeface="Century Gothic"/>
              </a:rPr>
              <a:t> </a:t>
            </a:r>
            <a:r>
              <a:rPr sz="3000" spc="-10" dirty="0">
                <a:latin typeface="Century Gothic"/>
                <a:cs typeface="Century Gothic"/>
              </a:rPr>
              <a:t>Structures</a:t>
            </a:r>
            <a:endParaRPr sz="3000">
              <a:latin typeface="Century Gothic"/>
              <a:cs typeface="Century Gothic"/>
            </a:endParaRPr>
          </a:p>
          <a:p>
            <a:pPr marL="697865" indent="-685165">
              <a:lnSpc>
                <a:spcPct val="100000"/>
              </a:lnSpc>
              <a:spcBef>
                <a:spcPts val="540"/>
              </a:spcBef>
              <a:buSzPct val="60000"/>
              <a:buFont typeface="Arial"/>
              <a:buChar char="●"/>
              <a:tabLst>
                <a:tab pos="697865" algn="l"/>
                <a:tab pos="698500" algn="l"/>
              </a:tabLst>
            </a:pPr>
            <a:r>
              <a:rPr sz="3000" dirty="0">
                <a:latin typeface="Century Gothic"/>
                <a:cs typeface="Century Gothic"/>
              </a:rPr>
              <a:t>Aviation</a:t>
            </a:r>
            <a:r>
              <a:rPr sz="3000" spc="-25" dirty="0">
                <a:latin typeface="Century Gothic"/>
                <a:cs typeface="Century Gothic"/>
              </a:rPr>
              <a:t> </a:t>
            </a:r>
            <a:r>
              <a:rPr sz="3000" spc="-10" dirty="0">
                <a:latin typeface="Century Gothic"/>
                <a:cs typeface="Century Gothic"/>
              </a:rPr>
              <a:t>Hangers</a:t>
            </a:r>
            <a:endParaRPr sz="3000">
              <a:latin typeface="Century Gothic"/>
              <a:cs typeface="Century Gothic"/>
            </a:endParaRPr>
          </a:p>
          <a:p>
            <a:pPr marL="697865" indent="-685165">
              <a:lnSpc>
                <a:spcPct val="100000"/>
              </a:lnSpc>
              <a:spcBef>
                <a:spcPts val="540"/>
              </a:spcBef>
              <a:buSzPct val="60000"/>
              <a:buFont typeface="Arial"/>
              <a:buChar char="●"/>
              <a:tabLst>
                <a:tab pos="697865" algn="l"/>
                <a:tab pos="698500" algn="l"/>
              </a:tabLst>
            </a:pPr>
            <a:r>
              <a:rPr sz="3000" dirty="0">
                <a:latin typeface="Century Gothic"/>
                <a:cs typeface="Century Gothic"/>
              </a:rPr>
              <a:t>Data</a:t>
            </a:r>
            <a:r>
              <a:rPr sz="3000" spc="-20" dirty="0">
                <a:latin typeface="Century Gothic"/>
                <a:cs typeface="Century Gothic"/>
              </a:rPr>
              <a:t> </a:t>
            </a:r>
            <a:r>
              <a:rPr sz="3000" spc="-10" dirty="0">
                <a:latin typeface="Century Gothic"/>
                <a:cs typeface="Century Gothic"/>
              </a:rPr>
              <a:t>Centres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376419"/>
          </a:xfrm>
          <a:prstGeom prst="rect">
            <a:avLst/>
          </a:prstGeom>
        </p:spPr>
        <p:txBody>
          <a:bodyPr vert="horz" wrap="square" lIns="0" tIns="265827" rIns="0" bIns="0" rtlCol="0">
            <a:spAutoFit/>
          </a:bodyPr>
          <a:lstStyle/>
          <a:p>
            <a:pPr marL="949325">
              <a:lnSpc>
                <a:spcPct val="100000"/>
              </a:lnSpc>
              <a:spcBef>
                <a:spcPts val="100"/>
              </a:spcBef>
            </a:pPr>
            <a:r>
              <a:rPr sz="7200" spc="-10" dirty="0"/>
              <a:t>Applications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4727" y="6100642"/>
            <a:ext cx="6890003" cy="35371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6496" y="6100572"/>
            <a:ext cx="7857729" cy="353720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32784" y="6539091"/>
            <a:ext cx="399415" cy="2732405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34956" y="2665476"/>
            <a:ext cx="1938655" cy="164592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050" dirty="0">
              <a:latin typeface="Times New Roman"/>
              <a:cs typeface="Times New Roman"/>
            </a:endParaRPr>
          </a:p>
          <a:p>
            <a:pPr algn="ctr">
              <a:lnSpc>
                <a:spcPts val="3204"/>
              </a:lnSpc>
            </a:pPr>
            <a:r>
              <a:rPr sz="27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45</a:t>
            </a:r>
            <a:endParaRPr sz="2700" dirty="0">
              <a:latin typeface="Century Gothic"/>
              <a:cs typeface="Century Gothic"/>
            </a:endParaRPr>
          </a:p>
          <a:p>
            <a:pPr algn="ctr">
              <a:lnSpc>
                <a:spcPts val="2485"/>
              </a:lnSpc>
            </a:pPr>
            <a:r>
              <a:rPr sz="2100" spc="-10" dirty="0">
                <a:solidFill>
                  <a:srgbClr val="FFFFFF"/>
                </a:solidFill>
                <a:latin typeface="Century Gothic"/>
                <a:cs typeface="Century Gothic"/>
              </a:rPr>
              <a:t>projects</a:t>
            </a:r>
            <a:endParaRPr sz="21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95404" y="2665476"/>
            <a:ext cx="2185670" cy="164592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700" b="1" dirty="0">
                <a:solidFill>
                  <a:srgbClr val="FFFFFF"/>
                </a:solidFill>
                <a:latin typeface="Century Gothic"/>
                <a:cs typeface="Century Gothic"/>
              </a:rPr>
              <a:t>42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mn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sq.</a:t>
            </a:r>
            <a:r>
              <a:rPr sz="2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ft.</a:t>
            </a:r>
            <a:endParaRPr sz="2100">
              <a:latin typeface="Century Gothic"/>
              <a:cs typeface="Century Gothic"/>
            </a:endParaRPr>
          </a:p>
          <a:p>
            <a:pPr marL="1905" algn="ctr">
              <a:lnSpc>
                <a:spcPct val="100000"/>
              </a:lnSpc>
            </a:pPr>
            <a:r>
              <a:rPr sz="2100" spc="-10" dirty="0">
                <a:solidFill>
                  <a:srgbClr val="FFFFFF"/>
                </a:solidFill>
                <a:latin typeface="Century Gothic"/>
                <a:cs typeface="Century Gothic"/>
              </a:rPr>
              <a:t>Visibility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247876" y="2665476"/>
            <a:ext cx="2816860" cy="164592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600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35"/>
              </a:spcBef>
            </a:pPr>
            <a:r>
              <a:rPr sz="2700" b="1" dirty="0">
                <a:solidFill>
                  <a:srgbClr val="FFFFFF"/>
                </a:solidFill>
                <a:latin typeface="Century Gothic"/>
                <a:cs typeface="Century Gothic"/>
              </a:rPr>
              <a:t>220,000</a:t>
            </a:r>
            <a:r>
              <a:rPr sz="27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ton</a:t>
            </a:r>
            <a:endParaRPr sz="2100">
              <a:latin typeface="Century Gothic"/>
              <a:cs typeface="Century Gothic"/>
            </a:endParaRPr>
          </a:p>
          <a:p>
            <a:pPr marL="333375" marR="325755" algn="ctr">
              <a:lnSpc>
                <a:spcPct val="100000"/>
              </a:lnSpc>
              <a:spcBef>
                <a:spcPts val="15"/>
              </a:spcBef>
            </a:pPr>
            <a:r>
              <a:rPr sz="1650" dirty="0">
                <a:solidFill>
                  <a:srgbClr val="FFFFFF"/>
                </a:solidFill>
                <a:latin typeface="Century Gothic"/>
                <a:cs typeface="Century Gothic"/>
              </a:rPr>
              <a:t>heavy</a:t>
            </a:r>
            <a:r>
              <a:rPr sz="165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dirty="0">
                <a:solidFill>
                  <a:srgbClr val="FFFFFF"/>
                </a:solidFill>
                <a:latin typeface="Century Gothic"/>
                <a:cs typeface="Century Gothic"/>
              </a:rPr>
              <a:t>structural</a:t>
            </a:r>
            <a:r>
              <a:rPr sz="165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spc="-10" dirty="0">
                <a:solidFill>
                  <a:srgbClr val="FFFFFF"/>
                </a:solidFill>
                <a:latin typeface="Century Gothic"/>
                <a:cs typeface="Century Gothic"/>
              </a:rPr>
              <a:t>steel tubes</a:t>
            </a:r>
            <a:endParaRPr sz="16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25032" y="4427227"/>
            <a:ext cx="307911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latin typeface="Century Gothic"/>
                <a:cs typeface="Century Gothic"/>
              </a:rPr>
              <a:t>Ongoing</a:t>
            </a:r>
            <a:r>
              <a:rPr sz="2700" b="1" spc="-5" dirty="0">
                <a:latin typeface="Century Gothic"/>
                <a:cs typeface="Century Gothic"/>
              </a:rPr>
              <a:t> </a:t>
            </a:r>
            <a:r>
              <a:rPr sz="2700" b="1" spc="-10" dirty="0">
                <a:latin typeface="Century Gothic"/>
                <a:cs typeface="Century Gothic"/>
              </a:rPr>
              <a:t>enquiries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15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33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57301" y="547544"/>
            <a:ext cx="12313649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2">
              <a:spcBef>
                <a:spcPts val="150"/>
              </a:spcBef>
            </a:pPr>
            <a:r>
              <a:rPr lang="en-US" sz="7200" dirty="0"/>
              <a:t>Vision 2025</a:t>
            </a:r>
            <a:endParaRPr sz="72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38D2BDE-D0E9-8E17-AF6E-37A2FD9D6B22}"/>
              </a:ext>
            </a:extLst>
          </p:cNvPr>
          <p:cNvSpPr/>
          <p:nvPr/>
        </p:nvSpPr>
        <p:spPr>
          <a:xfrm>
            <a:off x="2057400" y="2133351"/>
            <a:ext cx="3420000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Dominant position with 60%+ market share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6A2FFC9-FEA3-3847-3DF1-8AAE8097E5A1}"/>
              </a:ext>
            </a:extLst>
          </p:cNvPr>
          <p:cNvSpPr/>
          <p:nvPr/>
        </p:nvSpPr>
        <p:spPr>
          <a:xfrm>
            <a:off x="2057400" y="3689121"/>
            <a:ext cx="3420000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Product innovation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ED53D8B-4B27-9474-7B2E-D594F9999624}"/>
              </a:ext>
            </a:extLst>
          </p:cNvPr>
          <p:cNvSpPr/>
          <p:nvPr/>
        </p:nvSpPr>
        <p:spPr>
          <a:xfrm>
            <a:off x="2044908" y="5267673"/>
            <a:ext cx="3420000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Strengthen presence in Global Markets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A758B09-E965-E508-EA73-34A349F4C4A3}"/>
              </a:ext>
            </a:extLst>
          </p:cNvPr>
          <p:cNvSpPr/>
          <p:nvPr/>
        </p:nvSpPr>
        <p:spPr>
          <a:xfrm>
            <a:off x="2017311" y="8355294"/>
            <a:ext cx="3420000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Recognized Player on ESG Front</a:t>
            </a:r>
          </a:p>
        </p:txBody>
      </p:sp>
      <p:sp>
        <p:nvSpPr>
          <p:cNvPr id="14" name="Rectangle: Top Corners One Rounded and One Snipped 13">
            <a:extLst>
              <a:ext uri="{FF2B5EF4-FFF2-40B4-BE49-F238E27FC236}">
                <a16:creationId xmlns:a16="http://schemas.microsoft.com/office/drawing/2014/main" xmlns="" id="{5EEE4C34-79B7-8BA6-EC1B-9A69653A30D8}"/>
              </a:ext>
            </a:extLst>
          </p:cNvPr>
          <p:cNvSpPr/>
          <p:nvPr/>
        </p:nvSpPr>
        <p:spPr>
          <a:xfrm>
            <a:off x="14762370" y="2055022"/>
            <a:ext cx="3182730" cy="1416662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5" indent="-285765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Capacity: 5 Mn Tons with Capacity Utilization of 80%+</a:t>
            </a:r>
          </a:p>
        </p:txBody>
      </p:sp>
      <p:sp>
        <p:nvSpPr>
          <p:cNvPr id="19" name="Rectangle: Top Corners One Rounded and One Snipped 18">
            <a:extLst>
              <a:ext uri="{FF2B5EF4-FFF2-40B4-BE49-F238E27FC236}">
                <a16:creationId xmlns:a16="http://schemas.microsoft.com/office/drawing/2014/main" xmlns="" id="{33241E9F-9BCB-8DB7-D7A9-4B40641C06E3}"/>
              </a:ext>
            </a:extLst>
          </p:cNvPr>
          <p:cNvSpPr/>
          <p:nvPr/>
        </p:nvSpPr>
        <p:spPr>
          <a:xfrm>
            <a:off x="14762370" y="3610792"/>
            <a:ext cx="3182730" cy="1416662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5" indent="-285765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Revenue 2X</a:t>
            </a:r>
          </a:p>
        </p:txBody>
      </p:sp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xmlns="" id="{2E72F01C-79E6-FFC1-91D1-BC57B15BFEAA}"/>
              </a:ext>
            </a:extLst>
          </p:cNvPr>
          <p:cNvSpPr/>
          <p:nvPr/>
        </p:nvSpPr>
        <p:spPr>
          <a:xfrm>
            <a:off x="14762370" y="5189344"/>
            <a:ext cx="3182730" cy="1416662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5" indent="-285765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EBITDA 2.5X</a:t>
            </a:r>
          </a:p>
        </p:txBody>
      </p:sp>
      <p:sp>
        <p:nvSpPr>
          <p:cNvPr id="21" name="Rectangle: Top Corners One Rounded and One Snipped 20">
            <a:extLst>
              <a:ext uri="{FF2B5EF4-FFF2-40B4-BE49-F238E27FC236}">
                <a16:creationId xmlns:a16="http://schemas.microsoft.com/office/drawing/2014/main" xmlns="" id="{89D27822-8FC5-04B8-12C9-CA8CDF89A526}"/>
              </a:ext>
            </a:extLst>
          </p:cNvPr>
          <p:cNvSpPr/>
          <p:nvPr/>
        </p:nvSpPr>
        <p:spPr>
          <a:xfrm>
            <a:off x="14762370" y="8276965"/>
            <a:ext cx="3182730" cy="1416662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5" indent="-285765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10%+ of sales from Exports</a:t>
            </a:r>
            <a:endParaRPr lang="en-US" sz="1575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4AF9768-BA98-256A-8889-4E3E7264C7DB}"/>
              </a:ext>
            </a:extLst>
          </p:cNvPr>
          <p:cNvSpPr/>
          <p:nvPr/>
        </p:nvSpPr>
        <p:spPr>
          <a:xfrm>
            <a:off x="2041046" y="6811484"/>
            <a:ext cx="3420000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Customer Centricity</a:t>
            </a:r>
          </a:p>
        </p:txBody>
      </p:sp>
      <p:sp>
        <p:nvSpPr>
          <p:cNvPr id="26" name="Rectangle: Top Corners One Rounded and One Snipped 25">
            <a:extLst>
              <a:ext uri="{FF2B5EF4-FFF2-40B4-BE49-F238E27FC236}">
                <a16:creationId xmlns:a16="http://schemas.microsoft.com/office/drawing/2014/main" xmlns="" id="{3DCDA5F5-3BEE-F509-2A65-4D17D3020626}"/>
              </a:ext>
            </a:extLst>
          </p:cNvPr>
          <p:cNvSpPr/>
          <p:nvPr/>
        </p:nvSpPr>
        <p:spPr>
          <a:xfrm>
            <a:off x="14762370" y="6733154"/>
            <a:ext cx="3182730" cy="1416662"/>
          </a:xfrm>
          <a:prstGeom prst="snip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5" indent="-285765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70%+ revenue from Value Added Products </a:t>
            </a: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xmlns="" id="{438D2BDE-D0E9-8E17-AF6E-37A2FD9D6B22}"/>
              </a:ext>
            </a:extLst>
          </p:cNvPr>
          <p:cNvSpPr/>
          <p:nvPr/>
        </p:nvSpPr>
        <p:spPr>
          <a:xfrm>
            <a:off x="5629802" y="2133351"/>
            <a:ext cx="8805198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Company aims to continue its dominant position in Indian Market</a:t>
            </a:r>
          </a:p>
        </p:txBody>
      </p: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xmlns="" id="{438D2BDE-D0E9-8E17-AF6E-37A2FD9D6B22}"/>
              </a:ext>
            </a:extLst>
          </p:cNvPr>
          <p:cNvSpPr/>
          <p:nvPr/>
        </p:nvSpPr>
        <p:spPr>
          <a:xfrm>
            <a:off x="5629802" y="3689121"/>
            <a:ext cx="8805198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Create formidable position in newer product category (Super Heavy and Coated)</a:t>
            </a:r>
          </a:p>
        </p:txBody>
      </p:sp>
      <p:sp>
        <p:nvSpPr>
          <p:cNvPr id="25" name="Rectangle: Rounded Corners 4">
            <a:extLst>
              <a:ext uri="{FF2B5EF4-FFF2-40B4-BE49-F238E27FC236}">
                <a16:creationId xmlns:a16="http://schemas.microsoft.com/office/drawing/2014/main" xmlns="" id="{438D2BDE-D0E9-8E17-AF6E-37A2FD9D6B22}"/>
              </a:ext>
            </a:extLst>
          </p:cNvPr>
          <p:cNvSpPr/>
          <p:nvPr/>
        </p:nvSpPr>
        <p:spPr>
          <a:xfrm>
            <a:off x="5587604" y="5267673"/>
            <a:ext cx="8805198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Aim to enhance global presence and have 10% share of the overall sales</a:t>
            </a: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xmlns="" id="{438D2BDE-D0E9-8E17-AF6E-37A2FD9D6B22}"/>
              </a:ext>
            </a:extLst>
          </p:cNvPr>
          <p:cNvSpPr/>
          <p:nvPr/>
        </p:nvSpPr>
        <p:spPr>
          <a:xfrm>
            <a:off x="5598848" y="6811484"/>
            <a:ext cx="8805198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With Investment in B2C app, use of Bollywood and Sports for brand pull, we have strong focus on customer centricity </a:t>
            </a:r>
          </a:p>
        </p:txBody>
      </p:sp>
      <p:sp>
        <p:nvSpPr>
          <p:cNvPr id="28" name="Rectangle: Rounded Corners 4">
            <a:extLst>
              <a:ext uri="{FF2B5EF4-FFF2-40B4-BE49-F238E27FC236}">
                <a16:creationId xmlns:a16="http://schemas.microsoft.com/office/drawing/2014/main" xmlns="" id="{438D2BDE-D0E9-8E17-AF6E-37A2FD9D6B22}"/>
              </a:ext>
            </a:extLst>
          </p:cNvPr>
          <p:cNvSpPr/>
          <p:nvPr/>
        </p:nvSpPr>
        <p:spPr>
          <a:xfrm>
            <a:off x="5556650" y="8355294"/>
            <a:ext cx="8805198" cy="1260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Significant focus on ESG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554404-11AC-E92C-29CB-8BFA111C717E}"/>
              </a:ext>
            </a:extLst>
          </p:cNvPr>
          <p:cNvSpPr txBox="1"/>
          <p:nvPr/>
        </p:nvSpPr>
        <p:spPr>
          <a:xfrm>
            <a:off x="1516284" y="2386277"/>
            <a:ext cx="38100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2533F4-186A-B39E-071A-2F2679740322}"/>
              </a:ext>
            </a:extLst>
          </p:cNvPr>
          <p:cNvSpPr txBox="1"/>
          <p:nvPr/>
        </p:nvSpPr>
        <p:spPr>
          <a:xfrm>
            <a:off x="1516284" y="3942047"/>
            <a:ext cx="38100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E7993A-D457-C91C-3C4D-A85CF2FDC1DF}"/>
              </a:ext>
            </a:extLst>
          </p:cNvPr>
          <p:cNvSpPr txBox="1"/>
          <p:nvPr/>
        </p:nvSpPr>
        <p:spPr>
          <a:xfrm>
            <a:off x="1516284" y="5520599"/>
            <a:ext cx="38100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3</a:t>
            </a:r>
          </a:p>
        </p:txBody>
      </p:sp>
      <p:sp>
        <p:nvSpPr>
          <p:cNvPr id="7" name="TextBox 166">
            <a:extLst>
              <a:ext uri="{FF2B5EF4-FFF2-40B4-BE49-F238E27FC236}">
                <a16:creationId xmlns:a16="http://schemas.microsoft.com/office/drawing/2014/main" xmlns="" id="{F52B204C-A210-656A-B369-55238CF6FC87}"/>
              </a:ext>
            </a:extLst>
          </p:cNvPr>
          <p:cNvSpPr txBox="1"/>
          <p:nvPr/>
        </p:nvSpPr>
        <p:spPr>
          <a:xfrm>
            <a:off x="1516284" y="7064409"/>
            <a:ext cx="38100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1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4</a:t>
            </a:r>
          </a:p>
        </p:txBody>
      </p:sp>
      <p:sp>
        <p:nvSpPr>
          <p:cNvPr id="8" name="TextBox 166">
            <a:extLst>
              <a:ext uri="{FF2B5EF4-FFF2-40B4-BE49-F238E27FC236}">
                <a16:creationId xmlns:a16="http://schemas.microsoft.com/office/drawing/2014/main" xmlns="" id="{D24A1B21-2851-0773-D431-B8A5B36062B2}"/>
              </a:ext>
            </a:extLst>
          </p:cNvPr>
          <p:cNvSpPr txBox="1"/>
          <p:nvPr/>
        </p:nvSpPr>
        <p:spPr>
          <a:xfrm>
            <a:off x="1516284" y="8608220"/>
            <a:ext cx="38100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1" b="1" dirty="0">
                <a:solidFill>
                  <a:srgbClr val="0070C0"/>
                </a:solidFill>
                <a:latin typeface="Century Gothic" panose="020B0502020202020204" pitchFamily="34" charset="0"/>
                <a:cs typeface="Univers for KPMG"/>
              </a:rPr>
              <a:t>5</a:t>
            </a:r>
          </a:p>
        </p:txBody>
      </p:sp>
      <p:sp>
        <p:nvSpPr>
          <p:cNvPr id="29" name="object 2"/>
          <p:cNvSpPr txBox="1"/>
          <p:nvPr/>
        </p:nvSpPr>
        <p:spPr>
          <a:xfrm>
            <a:off x="330092" y="6360637"/>
            <a:ext cx="369332" cy="2917508"/>
          </a:xfrm>
          <a:prstGeom prst="rect">
            <a:avLst/>
          </a:prstGeom>
        </p:spPr>
        <p:txBody>
          <a:bodyPr vert="vert270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2400" b="1" dirty="0">
                <a:latin typeface="Century Gothic"/>
                <a:cs typeface="Century Gothic"/>
              </a:rPr>
              <a:t>APL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APOLLO</a:t>
            </a:r>
            <a:r>
              <a:rPr sz="2400" b="1" spc="510" dirty="0">
                <a:latin typeface="Century Gothic"/>
                <a:cs typeface="Century Gothic"/>
              </a:rPr>
              <a:t> </a:t>
            </a:r>
            <a:r>
              <a:rPr sz="2400" b="1" spc="-1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0" name="object 4"/>
          <p:cNvSpPr/>
          <p:nvPr/>
        </p:nvSpPr>
        <p:spPr>
          <a:xfrm>
            <a:off x="0" y="1"/>
            <a:ext cx="1141095" cy="1810703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34</a:t>
            </a:fld>
            <a:endParaRPr sz="1200" b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19750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1737" y="3253731"/>
            <a:ext cx="6350810" cy="6789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entury Gothic" panose="020B0502020202020204" pitchFamily="34" charset="0"/>
              </a:rPr>
              <a:t>Products</a:t>
            </a:r>
          </a:p>
          <a:p>
            <a:pPr>
              <a:lnSpc>
                <a:spcPct val="150000"/>
              </a:lnSpc>
            </a:pPr>
            <a:r>
              <a:rPr lang="en-US" sz="1601" dirty="0">
                <a:latin typeface="Century Gothic" panose="020B0502020202020204" pitchFamily="34" charset="0"/>
              </a:rPr>
              <a:t>Project specifically focused at High- value added products  3 key product categories:</a:t>
            </a:r>
          </a:p>
          <a:p>
            <a:pPr>
              <a:lnSpc>
                <a:spcPct val="150000"/>
              </a:lnSpc>
            </a:pPr>
            <a:r>
              <a:rPr lang="en-US" sz="1601" b="1" dirty="0">
                <a:latin typeface="Century Gothic" panose="020B0502020202020204" pitchFamily="34" charset="0"/>
              </a:rPr>
              <a:t>High Diameter High Thickness Tubes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500m x 500m and 1000m x 1000m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Capacity: </a:t>
            </a:r>
            <a:r>
              <a:rPr lang="en-US" sz="1601" dirty="0" smtClean="0">
                <a:latin typeface="Century Gothic" panose="020B0502020202020204" pitchFamily="34" charset="0"/>
              </a:rPr>
              <a:t>0.42 </a:t>
            </a:r>
            <a:r>
              <a:rPr lang="en-US" sz="1601" dirty="0">
                <a:latin typeface="Century Gothic" panose="020B0502020202020204" pitchFamily="34" charset="0"/>
              </a:rPr>
              <a:t>MTPA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Suitable for high rise, high load bearing structures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Reduces project cost by ~20% for the developer</a:t>
            </a:r>
          </a:p>
          <a:p>
            <a:pPr>
              <a:lnSpc>
                <a:spcPct val="150000"/>
              </a:lnSpc>
            </a:pPr>
            <a:r>
              <a:rPr lang="en-US" sz="1601" b="1" dirty="0">
                <a:latin typeface="Century Gothic" panose="020B0502020202020204" pitchFamily="34" charset="0"/>
              </a:rPr>
              <a:t>Coated Tubes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Colored and galvanized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Capacity: </a:t>
            </a:r>
            <a:r>
              <a:rPr lang="en-US" sz="1601" dirty="0" smtClean="0">
                <a:latin typeface="Century Gothic" panose="020B0502020202020204" pitchFamily="34" charset="0"/>
              </a:rPr>
              <a:t>0.36 </a:t>
            </a:r>
            <a:r>
              <a:rPr lang="en-US" sz="1601" dirty="0">
                <a:latin typeface="Century Gothic" panose="020B0502020202020204" pitchFamily="34" charset="0"/>
              </a:rPr>
              <a:t>MTPA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Suitable for Warehousing, infrastructure &amp; industrial  segments</a:t>
            </a:r>
          </a:p>
          <a:p>
            <a:pPr>
              <a:lnSpc>
                <a:spcPct val="150000"/>
              </a:lnSpc>
            </a:pPr>
            <a:r>
              <a:rPr lang="en-US" sz="1601" b="1" dirty="0">
                <a:latin typeface="Century Gothic" panose="020B0502020202020204" pitchFamily="34" charset="0"/>
              </a:rPr>
              <a:t>Coated Products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Narrow cold rolled and flat products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Capacity: </a:t>
            </a:r>
            <a:r>
              <a:rPr lang="en-US" sz="1601" dirty="0" smtClean="0">
                <a:latin typeface="Century Gothic" panose="020B0502020202020204" pitchFamily="34" charset="0"/>
              </a:rPr>
              <a:t>0.42 </a:t>
            </a:r>
            <a:r>
              <a:rPr lang="en-US" sz="1601" dirty="0">
                <a:latin typeface="Century Gothic" panose="020B0502020202020204" pitchFamily="34" charset="0"/>
              </a:rPr>
              <a:t>MTPA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New age products to replace existing products of  wood, PVC etc.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29012" y="4988548"/>
            <a:ext cx="1710095" cy="8362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19413" y="6717871"/>
            <a:ext cx="1456748" cy="10960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2547" y="8366462"/>
            <a:ext cx="1383029" cy="105642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61927" y="542770"/>
            <a:ext cx="12313649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2">
              <a:spcBef>
                <a:spcPts val="150"/>
              </a:spcBef>
            </a:pPr>
            <a:r>
              <a:rPr lang="en-US" sz="7200" dirty="0"/>
              <a:t>Growth Drivers</a:t>
            </a:r>
            <a:endParaRPr sz="7200" dirty="0"/>
          </a:p>
        </p:txBody>
      </p:sp>
      <p:sp>
        <p:nvSpPr>
          <p:cNvPr id="15" name="object 15"/>
          <p:cNvSpPr txBox="1"/>
          <p:nvPr/>
        </p:nvSpPr>
        <p:spPr>
          <a:xfrm>
            <a:off x="1547881" y="2517501"/>
            <a:ext cx="269558" cy="4818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0003" rIns="0" bIns="0" rtlCol="0">
            <a:spAutoFit/>
          </a:bodyPr>
          <a:lstStyle/>
          <a:p>
            <a:pPr marL="19052">
              <a:spcBef>
                <a:spcPts val="158"/>
              </a:spcBef>
            </a:pPr>
            <a:r>
              <a:rPr sz="3000" b="1" dirty="0">
                <a:latin typeface="Century Gothic" panose="020B0502020202020204" pitchFamily="34" charset="0"/>
                <a:cs typeface="Calibri"/>
              </a:rPr>
              <a:t>A</a:t>
            </a:r>
            <a:endParaRPr sz="3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84457" y="2517501"/>
            <a:ext cx="252413" cy="4818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0003" rIns="0" bIns="0" rtlCol="0">
            <a:spAutoFit/>
          </a:bodyPr>
          <a:lstStyle/>
          <a:p>
            <a:pPr marL="19052">
              <a:spcBef>
                <a:spcPts val="158"/>
              </a:spcBef>
            </a:pPr>
            <a:r>
              <a:rPr sz="3000" b="1" dirty="0">
                <a:latin typeface="Century Gothic" panose="020B0502020202020204" pitchFamily="34" charset="0"/>
                <a:cs typeface="Calibri"/>
              </a:rPr>
              <a:t>B</a:t>
            </a:r>
            <a:endParaRPr sz="3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23071" y="2517501"/>
            <a:ext cx="240983" cy="4818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0003" rIns="0" bIns="0" rtlCol="0">
            <a:spAutoFit/>
          </a:bodyPr>
          <a:lstStyle/>
          <a:p>
            <a:pPr marL="19052">
              <a:spcBef>
                <a:spcPts val="158"/>
              </a:spcBef>
            </a:pPr>
            <a:r>
              <a:rPr sz="3000" b="1" dirty="0">
                <a:latin typeface="Century Gothic" panose="020B0502020202020204" pitchFamily="34" charset="0"/>
                <a:cs typeface="Calibri"/>
              </a:rPr>
              <a:t>C</a:t>
            </a:r>
            <a:endParaRPr sz="3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37871" y="2517501"/>
            <a:ext cx="279083" cy="4818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0003" rIns="0" bIns="0" rtlCol="0">
            <a:spAutoFit/>
          </a:bodyPr>
          <a:lstStyle/>
          <a:p>
            <a:pPr marL="19052">
              <a:spcBef>
                <a:spcPts val="158"/>
              </a:spcBef>
            </a:pPr>
            <a:r>
              <a:rPr sz="3000" b="1" dirty="0">
                <a:latin typeface="Century Gothic" panose="020B0502020202020204" pitchFamily="34" charset="0"/>
                <a:cs typeface="Calibri"/>
              </a:rPr>
              <a:t>D</a:t>
            </a:r>
            <a:endParaRPr sz="3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57401" y="3330931"/>
            <a:ext cx="3187994" cy="3094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entury Gothic" panose="020B0502020202020204" pitchFamily="34" charset="0"/>
              </a:rPr>
              <a:t>Raipur project</a:t>
            </a:r>
            <a:endParaRPr lang="en-US" sz="1601" dirty="0">
              <a:latin typeface="Century Gothic" panose="020B0502020202020204" pitchFamily="34" charset="0"/>
            </a:endParaRP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Capacity: 1.2 MTPA  (infrastructure of 1.5 MTPA)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Capex: Rs13bn (90% already incurred)</a:t>
            </a:r>
          </a:p>
          <a:p>
            <a:pPr marL="285765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Potential financials:</a:t>
            </a:r>
          </a:p>
          <a:p>
            <a:pPr marL="742988" lvl="1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Revenue: Rs70bn+</a:t>
            </a:r>
          </a:p>
          <a:p>
            <a:pPr marL="742988" lvl="1" indent="-2857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1" dirty="0">
                <a:latin typeface="Century Gothic" panose="020B0502020202020204" pitchFamily="34" charset="0"/>
              </a:rPr>
              <a:t>EBITDA: Rs6bn+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4255647" y="3330930"/>
            <a:ext cx="3749423" cy="354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1" b="1" dirty="0">
                <a:latin typeface="Century Gothic" panose="020B0502020202020204" pitchFamily="34" charset="0"/>
              </a:rPr>
              <a:t>East India</a:t>
            </a:r>
          </a:p>
          <a:p>
            <a:r>
              <a:rPr lang="en-US" sz="1601" dirty="0">
                <a:latin typeface="Century Gothic" panose="020B0502020202020204" pitchFamily="34" charset="0"/>
              </a:rPr>
              <a:t>Capacity: </a:t>
            </a:r>
            <a:r>
              <a:rPr lang="en-US" sz="1601" dirty="0" smtClean="0">
                <a:latin typeface="Century Gothic" panose="020B0502020202020204" pitchFamily="34" charset="0"/>
              </a:rPr>
              <a:t>0.18 </a:t>
            </a:r>
            <a:r>
              <a:rPr lang="en-US" sz="1601" dirty="0">
                <a:latin typeface="Century Gothic" panose="020B0502020202020204" pitchFamily="34" charset="0"/>
              </a:rPr>
              <a:t>MTPA</a:t>
            </a:r>
          </a:p>
          <a:p>
            <a:r>
              <a:rPr lang="en-US" sz="1601" dirty="0">
                <a:latin typeface="Century Gothic" panose="020B0502020202020204" pitchFamily="34" charset="0"/>
              </a:rPr>
              <a:t>Project to help deeper  penetration in the Eastern  India market</a:t>
            </a:r>
          </a:p>
          <a:p>
            <a:r>
              <a:rPr lang="en-US" sz="1601" dirty="0">
                <a:latin typeface="Century Gothic" panose="020B0502020202020204" pitchFamily="34" charset="0"/>
              </a:rPr>
              <a:t>Land acquisition in process</a:t>
            </a:r>
          </a:p>
          <a:p>
            <a:r>
              <a:rPr lang="en-US" sz="1601" dirty="0">
                <a:latin typeface="Century Gothic" panose="020B0502020202020204" pitchFamily="34" charset="0"/>
              </a:rPr>
              <a:t>COD: FY 25</a:t>
            </a:r>
          </a:p>
          <a:p>
            <a:endParaRPr lang="en-US" sz="1601" dirty="0">
              <a:latin typeface="Century Gothic" panose="020B0502020202020204" pitchFamily="34" charset="0"/>
            </a:endParaRPr>
          </a:p>
          <a:p>
            <a:endParaRPr lang="en-US" sz="1601" dirty="0">
              <a:latin typeface="Century Gothic" panose="020B0502020202020204" pitchFamily="34" charset="0"/>
            </a:endParaRPr>
          </a:p>
          <a:p>
            <a:r>
              <a:rPr lang="en-US" sz="1601" b="1" dirty="0">
                <a:latin typeface="Century Gothic" panose="020B0502020202020204" pitchFamily="34" charset="0"/>
              </a:rPr>
              <a:t>Dubai</a:t>
            </a:r>
          </a:p>
          <a:p>
            <a:r>
              <a:rPr lang="en-US" sz="1601" dirty="0">
                <a:latin typeface="Century Gothic" panose="020B0502020202020204" pitchFamily="34" charset="0"/>
              </a:rPr>
              <a:t>Capacity</a:t>
            </a:r>
            <a:r>
              <a:rPr lang="en-US" sz="1601" dirty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en-US" sz="160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0.3 </a:t>
            </a:r>
            <a:r>
              <a:rPr lang="en-US" sz="1601" dirty="0">
                <a:solidFill>
                  <a:schemeClr val="tx1"/>
                </a:solidFill>
                <a:latin typeface="Century Gothic" panose="020B0502020202020204" pitchFamily="34" charset="0"/>
              </a:rPr>
              <a:t>MTPA</a:t>
            </a:r>
          </a:p>
          <a:p>
            <a:r>
              <a:rPr lang="en-US" sz="1601" dirty="0">
                <a:latin typeface="Century Gothic" panose="020B0502020202020204" pitchFamily="34" charset="0"/>
              </a:rPr>
              <a:t>First plant outside India for  catering to Middle East and  European markets</a:t>
            </a:r>
          </a:p>
          <a:p>
            <a:r>
              <a:rPr lang="en-US" sz="1601" dirty="0">
                <a:latin typeface="Century Gothic" panose="020B0502020202020204" pitchFamily="34" charset="0"/>
              </a:rPr>
              <a:t>COD: FY 25</a:t>
            </a:r>
          </a:p>
        </p:txBody>
      </p:sp>
      <p:sp>
        <p:nvSpPr>
          <p:cNvPr id="31" name="object 4"/>
          <p:cNvSpPr/>
          <p:nvPr/>
        </p:nvSpPr>
        <p:spPr>
          <a:xfrm>
            <a:off x="2057401" y="2340331"/>
            <a:ext cx="3187994" cy="836204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Capacity</a:t>
            </a:r>
            <a:r>
              <a:rPr lang="en-US" sz="2100" b="1" spc="-98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expansion</a:t>
            </a:r>
            <a:endParaRPr sz="2100" b="1" dirty="0"/>
          </a:p>
        </p:txBody>
      </p:sp>
      <p:sp>
        <p:nvSpPr>
          <p:cNvPr id="32" name="object 4"/>
          <p:cNvSpPr/>
          <p:nvPr/>
        </p:nvSpPr>
        <p:spPr>
          <a:xfrm>
            <a:off x="5922653" y="2340331"/>
            <a:ext cx="3187994" cy="836204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New</a:t>
            </a:r>
            <a:r>
              <a:rPr lang="en-US" sz="2100" b="1" spc="-7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products</a:t>
            </a:r>
            <a:endParaRPr sz="2100" b="1" dirty="0"/>
          </a:p>
        </p:txBody>
      </p:sp>
      <p:sp>
        <p:nvSpPr>
          <p:cNvPr id="33" name="object 4"/>
          <p:cNvSpPr/>
          <p:nvPr/>
        </p:nvSpPr>
        <p:spPr>
          <a:xfrm>
            <a:off x="10089149" y="2340331"/>
            <a:ext cx="3187994" cy="836204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Focus</a:t>
            </a:r>
            <a:r>
              <a:rPr lang="en-US" sz="2100" b="1" spc="-7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on</a:t>
            </a:r>
            <a:r>
              <a:rPr lang="en-US" sz="2100" b="1" spc="-53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2100" b="1" spc="-8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high</a:t>
            </a:r>
            <a:r>
              <a:rPr lang="en-US" sz="2100" b="1" spc="-53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margin products</a:t>
            </a:r>
            <a:endParaRPr sz="2100" b="1" dirty="0"/>
          </a:p>
        </p:txBody>
      </p:sp>
      <p:sp>
        <p:nvSpPr>
          <p:cNvPr id="34" name="object 4"/>
          <p:cNvSpPr/>
          <p:nvPr/>
        </p:nvSpPr>
        <p:spPr>
          <a:xfrm>
            <a:off x="14255647" y="2340331"/>
            <a:ext cx="3187994" cy="836204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Geographic</a:t>
            </a:r>
            <a:r>
              <a:rPr lang="en-US" sz="2100" b="1" spc="-113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expansion</a:t>
            </a:r>
            <a:endParaRPr sz="2100" b="1" dirty="0"/>
          </a:p>
        </p:txBody>
      </p:sp>
      <p:sp>
        <p:nvSpPr>
          <p:cNvPr id="21" name="object 2"/>
          <p:cNvSpPr txBox="1"/>
          <p:nvPr/>
        </p:nvSpPr>
        <p:spPr>
          <a:xfrm>
            <a:off x="330092" y="6360637"/>
            <a:ext cx="369332" cy="2917508"/>
          </a:xfrm>
          <a:prstGeom prst="rect">
            <a:avLst/>
          </a:prstGeom>
        </p:spPr>
        <p:txBody>
          <a:bodyPr vert="vert270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2400" b="1" dirty="0">
                <a:latin typeface="Century Gothic"/>
                <a:cs typeface="Century Gothic"/>
              </a:rPr>
              <a:t>APL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APOLLO</a:t>
            </a:r>
            <a:r>
              <a:rPr sz="2400" b="1" spc="510" dirty="0">
                <a:latin typeface="Century Gothic"/>
                <a:cs typeface="Century Gothic"/>
              </a:rPr>
              <a:t> </a:t>
            </a:r>
            <a:r>
              <a:rPr sz="2400" b="1" spc="-1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0" y="1"/>
            <a:ext cx="1141095" cy="1810703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35</a:t>
            </a:fld>
            <a:endParaRPr sz="1200" b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96115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7501" y="3367532"/>
            <a:ext cx="7714615" cy="1238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950" b="1" dirty="0">
                <a:solidFill>
                  <a:srgbClr val="0066CC"/>
                </a:solidFill>
                <a:latin typeface="Century Gothic"/>
                <a:cs typeface="Century Gothic"/>
              </a:rPr>
              <a:t>NEW</a:t>
            </a:r>
            <a:r>
              <a:rPr sz="7950" b="1" spc="-2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795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INITIATIVES</a:t>
            </a:r>
            <a:endParaRPr sz="795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7488" y="0"/>
            <a:ext cx="6259054" cy="1028699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3855" y="5148071"/>
            <a:ext cx="4591799" cy="36880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28630" y="2033016"/>
            <a:ext cx="4066031" cy="31729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47063" y="2016252"/>
            <a:ext cx="3918191" cy="318668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747504" y="5402582"/>
            <a:ext cx="7192009" cy="1043940"/>
            <a:chOff x="9747504" y="5402582"/>
            <a:chExt cx="7192009" cy="1043940"/>
          </a:xfrm>
        </p:grpSpPr>
        <p:sp>
          <p:nvSpPr>
            <p:cNvPr id="6" name="object 6"/>
            <p:cNvSpPr/>
            <p:nvPr/>
          </p:nvSpPr>
          <p:spPr>
            <a:xfrm>
              <a:off x="9760458" y="5791962"/>
              <a:ext cx="7165975" cy="641985"/>
            </a:xfrm>
            <a:custGeom>
              <a:avLst/>
              <a:gdLst/>
              <a:ahLst/>
              <a:cxnLst/>
              <a:rect l="l" t="t" r="r" b="b"/>
              <a:pathLst>
                <a:path w="7165975" h="641985">
                  <a:moveTo>
                    <a:pt x="0" y="0"/>
                  </a:moveTo>
                  <a:lnTo>
                    <a:pt x="7165848" y="0"/>
                  </a:lnTo>
                  <a:lnTo>
                    <a:pt x="7165848" y="641603"/>
                  </a:lnTo>
                  <a:lnTo>
                    <a:pt x="0" y="641603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18598" y="5415536"/>
              <a:ext cx="5015865" cy="753110"/>
            </a:xfrm>
            <a:custGeom>
              <a:avLst/>
              <a:gdLst/>
              <a:ahLst/>
              <a:cxnLst/>
              <a:rect l="l" t="t" r="r" b="b"/>
              <a:pathLst>
                <a:path w="5015865" h="753110">
                  <a:moveTo>
                    <a:pt x="4890033" y="0"/>
                  </a:moveTo>
                  <a:lnTo>
                    <a:pt x="125463" y="0"/>
                  </a:lnTo>
                  <a:lnTo>
                    <a:pt x="76627" y="9859"/>
                  </a:lnTo>
                  <a:lnTo>
                    <a:pt x="36747" y="36749"/>
                  </a:lnTo>
                  <a:lnTo>
                    <a:pt x="9859" y="76632"/>
                  </a:lnTo>
                  <a:lnTo>
                    <a:pt x="0" y="125475"/>
                  </a:lnTo>
                  <a:lnTo>
                    <a:pt x="0" y="627380"/>
                  </a:lnTo>
                  <a:lnTo>
                    <a:pt x="9859" y="676217"/>
                  </a:lnTo>
                  <a:lnTo>
                    <a:pt x="36747" y="716102"/>
                  </a:lnTo>
                  <a:lnTo>
                    <a:pt x="76627" y="742994"/>
                  </a:lnTo>
                  <a:lnTo>
                    <a:pt x="125463" y="752855"/>
                  </a:lnTo>
                  <a:lnTo>
                    <a:pt x="4890033" y="752855"/>
                  </a:lnTo>
                  <a:lnTo>
                    <a:pt x="4938861" y="742994"/>
                  </a:lnTo>
                  <a:lnTo>
                    <a:pt x="4978738" y="716102"/>
                  </a:lnTo>
                  <a:lnTo>
                    <a:pt x="5005624" y="676217"/>
                  </a:lnTo>
                  <a:lnTo>
                    <a:pt x="5015484" y="627380"/>
                  </a:lnTo>
                  <a:lnTo>
                    <a:pt x="5015484" y="125475"/>
                  </a:lnTo>
                  <a:lnTo>
                    <a:pt x="5005624" y="76632"/>
                  </a:lnTo>
                  <a:lnTo>
                    <a:pt x="4978738" y="36749"/>
                  </a:lnTo>
                  <a:lnTo>
                    <a:pt x="4938861" y="9859"/>
                  </a:lnTo>
                  <a:lnTo>
                    <a:pt x="4890033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118598" y="5415536"/>
              <a:ext cx="5015865" cy="753110"/>
            </a:xfrm>
            <a:custGeom>
              <a:avLst/>
              <a:gdLst/>
              <a:ahLst/>
              <a:cxnLst/>
              <a:rect l="l" t="t" r="r" b="b"/>
              <a:pathLst>
                <a:path w="5015865" h="753110">
                  <a:moveTo>
                    <a:pt x="0" y="125475"/>
                  </a:moveTo>
                  <a:lnTo>
                    <a:pt x="9859" y="76632"/>
                  </a:lnTo>
                  <a:lnTo>
                    <a:pt x="36747" y="36749"/>
                  </a:lnTo>
                  <a:lnTo>
                    <a:pt x="76627" y="9859"/>
                  </a:lnTo>
                  <a:lnTo>
                    <a:pt x="125463" y="0"/>
                  </a:lnTo>
                  <a:lnTo>
                    <a:pt x="4890033" y="0"/>
                  </a:lnTo>
                  <a:lnTo>
                    <a:pt x="4938861" y="9859"/>
                  </a:lnTo>
                  <a:lnTo>
                    <a:pt x="4978738" y="36749"/>
                  </a:lnTo>
                  <a:lnTo>
                    <a:pt x="5005624" y="76632"/>
                  </a:lnTo>
                  <a:lnTo>
                    <a:pt x="5015484" y="125475"/>
                  </a:lnTo>
                  <a:lnTo>
                    <a:pt x="5015484" y="627380"/>
                  </a:lnTo>
                  <a:lnTo>
                    <a:pt x="5005624" y="676217"/>
                  </a:lnTo>
                  <a:lnTo>
                    <a:pt x="4978738" y="716102"/>
                  </a:lnTo>
                  <a:lnTo>
                    <a:pt x="4938861" y="742994"/>
                  </a:lnTo>
                  <a:lnTo>
                    <a:pt x="4890033" y="752855"/>
                  </a:lnTo>
                  <a:lnTo>
                    <a:pt x="125463" y="752855"/>
                  </a:lnTo>
                  <a:lnTo>
                    <a:pt x="76627" y="742994"/>
                  </a:lnTo>
                  <a:lnTo>
                    <a:pt x="36747" y="716102"/>
                  </a:lnTo>
                  <a:lnTo>
                    <a:pt x="9859" y="676217"/>
                  </a:lnTo>
                  <a:lnTo>
                    <a:pt x="0" y="627380"/>
                  </a:lnTo>
                  <a:lnTo>
                    <a:pt x="0" y="12547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747504" y="6496815"/>
            <a:ext cx="7192009" cy="1106805"/>
            <a:chOff x="9747504" y="6496815"/>
            <a:chExt cx="7192009" cy="1106805"/>
          </a:xfrm>
        </p:grpSpPr>
        <p:sp>
          <p:nvSpPr>
            <p:cNvPr id="10" name="object 10"/>
            <p:cNvSpPr/>
            <p:nvPr/>
          </p:nvSpPr>
          <p:spPr>
            <a:xfrm>
              <a:off x="9760458" y="6948678"/>
              <a:ext cx="7165975" cy="641985"/>
            </a:xfrm>
            <a:custGeom>
              <a:avLst/>
              <a:gdLst/>
              <a:ahLst/>
              <a:cxnLst/>
              <a:rect l="l" t="t" r="r" b="b"/>
              <a:pathLst>
                <a:path w="7165975" h="641984">
                  <a:moveTo>
                    <a:pt x="0" y="0"/>
                  </a:moveTo>
                  <a:lnTo>
                    <a:pt x="7165848" y="0"/>
                  </a:lnTo>
                  <a:lnTo>
                    <a:pt x="7165848" y="641604"/>
                  </a:lnTo>
                  <a:lnTo>
                    <a:pt x="0" y="64160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205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17074" y="6509769"/>
              <a:ext cx="5015865" cy="753110"/>
            </a:xfrm>
            <a:custGeom>
              <a:avLst/>
              <a:gdLst/>
              <a:ahLst/>
              <a:cxnLst/>
              <a:rect l="l" t="t" r="r" b="b"/>
              <a:pathLst>
                <a:path w="5015865" h="753109">
                  <a:moveTo>
                    <a:pt x="4890033" y="0"/>
                  </a:moveTo>
                  <a:lnTo>
                    <a:pt x="125463" y="0"/>
                  </a:lnTo>
                  <a:lnTo>
                    <a:pt x="76627" y="9859"/>
                  </a:lnTo>
                  <a:lnTo>
                    <a:pt x="36747" y="36749"/>
                  </a:lnTo>
                  <a:lnTo>
                    <a:pt x="9859" y="76632"/>
                  </a:lnTo>
                  <a:lnTo>
                    <a:pt x="0" y="125475"/>
                  </a:lnTo>
                  <a:lnTo>
                    <a:pt x="0" y="627379"/>
                  </a:lnTo>
                  <a:lnTo>
                    <a:pt x="9859" y="676217"/>
                  </a:lnTo>
                  <a:lnTo>
                    <a:pt x="36747" y="716102"/>
                  </a:lnTo>
                  <a:lnTo>
                    <a:pt x="76627" y="742994"/>
                  </a:lnTo>
                  <a:lnTo>
                    <a:pt x="125463" y="752855"/>
                  </a:lnTo>
                  <a:lnTo>
                    <a:pt x="4890033" y="752855"/>
                  </a:lnTo>
                  <a:lnTo>
                    <a:pt x="4938861" y="742994"/>
                  </a:lnTo>
                  <a:lnTo>
                    <a:pt x="4978738" y="716102"/>
                  </a:lnTo>
                  <a:lnTo>
                    <a:pt x="5005624" y="676217"/>
                  </a:lnTo>
                  <a:lnTo>
                    <a:pt x="5015484" y="627379"/>
                  </a:lnTo>
                  <a:lnTo>
                    <a:pt x="5015484" y="125475"/>
                  </a:lnTo>
                  <a:lnTo>
                    <a:pt x="5005624" y="76632"/>
                  </a:lnTo>
                  <a:lnTo>
                    <a:pt x="4978738" y="36749"/>
                  </a:lnTo>
                  <a:lnTo>
                    <a:pt x="4938861" y="9859"/>
                  </a:lnTo>
                  <a:lnTo>
                    <a:pt x="4890033" y="0"/>
                  </a:lnTo>
                  <a:close/>
                </a:path>
              </a:pathLst>
            </a:custGeom>
            <a:solidFill>
              <a:srgbClr val="205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17074" y="6509769"/>
              <a:ext cx="5015865" cy="753110"/>
            </a:xfrm>
            <a:custGeom>
              <a:avLst/>
              <a:gdLst/>
              <a:ahLst/>
              <a:cxnLst/>
              <a:rect l="l" t="t" r="r" b="b"/>
              <a:pathLst>
                <a:path w="5015865" h="753109">
                  <a:moveTo>
                    <a:pt x="0" y="125475"/>
                  </a:moveTo>
                  <a:lnTo>
                    <a:pt x="9859" y="76632"/>
                  </a:lnTo>
                  <a:lnTo>
                    <a:pt x="36747" y="36749"/>
                  </a:lnTo>
                  <a:lnTo>
                    <a:pt x="76627" y="9859"/>
                  </a:lnTo>
                  <a:lnTo>
                    <a:pt x="125463" y="0"/>
                  </a:lnTo>
                  <a:lnTo>
                    <a:pt x="4890033" y="0"/>
                  </a:lnTo>
                  <a:lnTo>
                    <a:pt x="4938861" y="9859"/>
                  </a:lnTo>
                  <a:lnTo>
                    <a:pt x="4978738" y="36749"/>
                  </a:lnTo>
                  <a:lnTo>
                    <a:pt x="5005624" y="76632"/>
                  </a:lnTo>
                  <a:lnTo>
                    <a:pt x="5015484" y="125475"/>
                  </a:lnTo>
                  <a:lnTo>
                    <a:pt x="5015484" y="627379"/>
                  </a:lnTo>
                  <a:lnTo>
                    <a:pt x="5005624" y="676217"/>
                  </a:lnTo>
                  <a:lnTo>
                    <a:pt x="4978738" y="716102"/>
                  </a:lnTo>
                  <a:lnTo>
                    <a:pt x="4938861" y="742994"/>
                  </a:lnTo>
                  <a:lnTo>
                    <a:pt x="4890033" y="752855"/>
                  </a:lnTo>
                  <a:lnTo>
                    <a:pt x="125463" y="752855"/>
                  </a:lnTo>
                  <a:lnTo>
                    <a:pt x="76627" y="742994"/>
                  </a:lnTo>
                  <a:lnTo>
                    <a:pt x="36747" y="716102"/>
                  </a:lnTo>
                  <a:lnTo>
                    <a:pt x="9859" y="676217"/>
                  </a:lnTo>
                  <a:lnTo>
                    <a:pt x="0" y="627379"/>
                  </a:lnTo>
                  <a:lnTo>
                    <a:pt x="0" y="12547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9747504" y="7716014"/>
            <a:ext cx="7192009" cy="2252980"/>
            <a:chOff x="9747504" y="7716014"/>
            <a:chExt cx="7192009" cy="2252980"/>
          </a:xfrm>
        </p:grpSpPr>
        <p:sp>
          <p:nvSpPr>
            <p:cNvPr id="14" name="object 14"/>
            <p:cNvSpPr/>
            <p:nvPr/>
          </p:nvSpPr>
          <p:spPr>
            <a:xfrm>
              <a:off x="9760458" y="8167877"/>
              <a:ext cx="7165975" cy="643255"/>
            </a:xfrm>
            <a:custGeom>
              <a:avLst/>
              <a:gdLst/>
              <a:ahLst/>
              <a:cxnLst/>
              <a:rect l="l" t="t" r="r" b="b"/>
              <a:pathLst>
                <a:path w="7165975" h="643254">
                  <a:moveTo>
                    <a:pt x="0" y="0"/>
                  </a:moveTo>
                  <a:lnTo>
                    <a:pt x="7165848" y="0"/>
                  </a:lnTo>
                  <a:lnTo>
                    <a:pt x="7165848" y="643128"/>
                  </a:lnTo>
                  <a:lnTo>
                    <a:pt x="0" y="643128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30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18598" y="7728968"/>
              <a:ext cx="5015865" cy="753110"/>
            </a:xfrm>
            <a:custGeom>
              <a:avLst/>
              <a:gdLst/>
              <a:ahLst/>
              <a:cxnLst/>
              <a:rect l="l" t="t" r="r" b="b"/>
              <a:pathLst>
                <a:path w="5015865" h="753109">
                  <a:moveTo>
                    <a:pt x="4890033" y="0"/>
                  </a:moveTo>
                  <a:lnTo>
                    <a:pt x="125463" y="0"/>
                  </a:lnTo>
                  <a:lnTo>
                    <a:pt x="76627" y="9859"/>
                  </a:lnTo>
                  <a:lnTo>
                    <a:pt x="36747" y="36749"/>
                  </a:lnTo>
                  <a:lnTo>
                    <a:pt x="9859" y="76632"/>
                  </a:lnTo>
                  <a:lnTo>
                    <a:pt x="0" y="125475"/>
                  </a:lnTo>
                  <a:lnTo>
                    <a:pt x="0" y="627380"/>
                  </a:lnTo>
                  <a:lnTo>
                    <a:pt x="9859" y="676217"/>
                  </a:lnTo>
                  <a:lnTo>
                    <a:pt x="36747" y="716102"/>
                  </a:lnTo>
                  <a:lnTo>
                    <a:pt x="76627" y="742994"/>
                  </a:lnTo>
                  <a:lnTo>
                    <a:pt x="125463" y="752855"/>
                  </a:lnTo>
                  <a:lnTo>
                    <a:pt x="4890033" y="752855"/>
                  </a:lnTo>
                  <a:lnTo>
                    <a:pt x="4938861" y="742994"/>
                  </a:lnTo>
                  <a:lnTo>
                    <a:pt x="4978738" y="716102"/>
                  </a:lnTo>
                  <a:lnTo>
                    <a:pt x="5005624" y="676217"/>
                  </a:lnTo>
                  <a:lnTo>
                    <a:pt x="5015484" y="627380"/>
                  </a:lnTo>
                  <a:lnTo>
                    <a:pt x="5015484" y="125475"/>
                  </a:lnTo>
                  <a:lnTo>
                    <a:pt x="5005624" y="76632"/>
                  </a:lnTo>
                  <a:lnTo>
                    <a:pt x="4978738" y="36749"/>
                  </a:lnTo>
                  <a:lnTo>
                    <a:pt x="4938861" y="9859"/>
                  </a:lnTo>
                  <a:lnTo>
                    <a:pt x="4890033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118598" y="7728968"/>
              <a:ext cx="5015865" cy="753110"/>
            </a:xfrm>
            <a:custGeom>
              <a:avLst/>
              <a:gdLst/>
              <a:ahLst/>
              <a:cxnLst/>
              <a:rect l="l" t="t" r="r" b="b"/>
              <a:pathLst>
                <a:path w="5015865" h="753109">
                  <a:moveTo>
                    <a:pt x="0" y="125475"/>
                  </a:moveTo>
                  <a:lnTo>
                    <a:pt x="9859" y="76632"/>
                  </a:lnTo>
                  <a:lnTo>
                    <a:pt x="36747" y="36749"/>
                  </a:lnTo>
                  <a:lnTo>
                    <a:pt x="76627" y="9859"/>
                  </a:lnTo>
                  <a:lnTo>
                    <a:pt x="125463" y="0"/>
                  </a:lnTo>
                  <a:lnTo>
                    <a:pt x="4890033" y="0"/>
                  </a:lnTo>
                  <a:lnTo>
                    <a:pt x="4938861" y="9859"/>
                  </a:lnTo>
                  <a:lnTo>
                    <a:pt x="4978738" y="36749"/>
                  </a:lnTo>
                  <a:lnTo>
                    <a:pt x="5005624" y="76632"/>
                  </a:lnTo>
                  <a:lnTo>
                    <a:pt x="5015484" y="125475"/>
                  </a:lnTo>
                  <a:lnTo>
                    <a:pt x="5015484" y="627380"/>
                  </a:lnTo>
                  <a:lnTo>
                    <a:pt x="5005624" y="676217"/>
                  </a:lnTo>
                  <a:lnTo>
                    <a:pt x="4978738" y="716102"/>
                  </a:lnTo>
                  <a:lnTo>
                    <a:pt x="4938861" y="742994"/>
                  </a:lnTo>
                  <a:lnTo>
                    <a:pt x="4890033" y="752855"/>
                  </a:lnTo>
                  <a:lnTo>
                    <a:pt x="125463" y="752855"/>
                  </a:lnTo>
                  <a:lnTo>
                    <a:pt x="76627" y="742994"/>
                  </a:lnTo>
                  <a:lnTo>
                    <a:pt x="36747" y="716102"/>
                  </a:lnTo>
                  <a:lnTo>
                    <a:pt x="9859" y="676217"/>
                  </a:lnTo>
                  <a:lnTo>
                    <a:pt x="0" y="627380"/>
                  </a:lnTo>
                  <a:lnTo>
                    <a:pt x="0" y="12547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60458" y="9312401"/>
              <a:ext cx="7165975" cy="643255"/>
            </a:xfrm>
            <a:custGeom>
              <a:avLst/>
              <a:gdLst/>
              <a:ahLst/>
              <a:cxnLst/>
              <a:rect l="l" t="t" r="r" b="b"/>
              <a:pathLst>
                <a:path w="7165975" h="643254">
                  <a:moveTo>
                    <a:pt x="0" y="0"/>
                  </a:moveTo>
                  <a:lnTo>
                    <a:pt x="7165848" y="0"/>
                  </a:lnTo>
                  <a:lnTo>
                    <a:pt x="7165848" y="643128"/>
                  </a:lnTo>
                  <a:lnTo>
                    <a:pt x="0" y="643128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30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118598" y="8873492"/>
              <a:ext cx="5015865" cy="753110"/>
            </a:xfrm>
            <a:custGeom>
              <a:avLst/>
              <a:gdLst/>
              <a:ahLst/>
              <a:cxnLst/>
              <a:rect l="l" t="t" r="r" b="b"/>
              <a:pathLst>
                <a:path w="5015865" h="753109">
                  <a:moveTo>
                    <a:pt x="4890033" y="0"/>
                  </a:moveTo>
                  <a:lnTo>
                    <a:pt x="125463" y="0"/>
                  </a:lnTo>
                  <a:lnTo>
                    <a:pt x="76627" y="9859"/>
                  </a:lnTo>
                  <a:lnTo>
                    <a:pt x="36747" y="36749"/>
                  </a:lnTo>
                  <a:lnTo>
                    <a:pt x="9859" y="76632"/>
                  </a:lnTo>
                  <a:lnTo>
                    <a:pt x="0" y="125476"/>
                  </a:lnTo>
                  <a:lnTo>
                    <a:pt x="0" y="627380"/>
                  </a:lnTo>
                  <a:lnTo>
                    <a:pt x="9859" y="676217"/>
                  </a:lnTo>
                  <a:lnTo>
                    <a:pt x="36747" y="716102"/>
                  </a:lnTo>
                  <a:lnTo>
                    <a:pt x="76627" y="742994"/>
                  </a:lnTo>
                  <a:lnTo>
                    <a:pt x="125463" y="752856"/>
                  </a:lnTo>
                  <a:lnTo>
                    <a:pt x="4890033" y="752856"/>
                  </a:lnTo>
                  <a:lnTo>
                    <a:pt x="4938861" y="742994"/>
                  </a:lnTo>
                  <a:lnTo>
                    <a:pt x="4978738" y="716102"/>
                  </a:lnTo>
                  <a:lnTo>
                    <a:pt x="5005624" y="676217"/>
                  </a:lnTo>
                  <a:lnTo>
                    <a:pt x="5015484" y="627380"/>
                  </a:lnTo>
                  <a:lnTo>
                    <a:pt x="5015484" y="125476"/>
                  </a:lnTo>
                  <a:lnTo>
                    <a:pt x="5005624" y="76632"/>
                  </a:lnTo>
                  <a:lnTo>
                    <a:pt x="4978738" y="36749"/>
                  </a:lnTo>
                  <a:lnTo>
                    <a:pt x="4938861" y="9859"/>
                  </a:lnTo>
                  <a:lnTo>
                    <a:pt x="4890033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18598" y="8873492"/>
              <a:ext cx="5015865" cy="753110"/>
            </a:xfrm>
            <a:custGeom>
              <a:avLst/>
              <a:gdLst/>
              <a:ahLst/>
              <a:cxnLst/>
              <a:rect l="l" t="t" r="r" b="b"/>
              <a:pathLst>
                <a:path w="5015865" h="753109">
                  <a:moveTo>
                    <a:pt x="0" y="125476"/>
                  </a:moveTo>
                  <a:lnTo>
                    <a:pt x="9859" y="76632"/>
                  </a:lnTo>
                  <a:lnTo>
                    <a:pt x="36747" y="36749"/>
                  </a:lnTo>
                  <a:lnTo>
                    <a:pt x="76627" y="9859"/>
                  </a:lnTo>
                  <a:lnTo>
                    <a:pt x="125463" y="0"/>
                  </a:lnTo>
                  <a:lnTo>
                    <a:pt x="4890033" y="0"/>
                  </a:lnTo>
                  <a:lnTo>
                    <a:pt x="4938861" y="9859"/>
                  </a:lnTo>
                  <a:lnTo>
                    <a:pt x="4978738" y="36749"/>
                  </a:lnTo>
                  <a:lnTo>
                    <a:pt x="5005624" y="76632"/>
                  </a:lnTo>
                  <a:lnTo>
                    <a:pt x="5015484" y="125476"/>
                  </a:lnTo>
                  <a:lnTo>
                    <a:pt x="5015484" y="627380"/>
                  </a:lnTo>
                  <a:lnTo>
                    <a:pt x="5005624" y="676217"/>
                  </a:lnTo>
                  <a:lnTo>
                    <a:pt x="4978738" y="716102"/>
                  </a:lnTo>
                  <a:lnTo>
                    <a:pt x="4938861" y="742994"/>
                  </a:lnTo>
                  <a:lnTo>
                    <a:pt x="4890033" y="752856"/>
                  </a:lnTo>
                  <a:lnTo>
                    <a:pt x="125463" y="752856"/>
                  </a:lnTo>
                  <a:lnTo>
                    <a:pt x="76627" y="742994"/>
                  </a:lnTo>
                  <a:lnTo>
                    <a:pt x="36747" y="716102"/>
                  </a:lnTo>
                  <a:lnTo>
                    <a:pt x="9859" y="676217"/>
                  </a:lnTo>
                  <a:lnTo>
                    <a:pt x="0" y="627380"/>
                  </a:lnTo>
                  <a:lnTo>
                    <a:pt x="0" y="12547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329899" y="5559135"/>
            <a:ext cx="4423410" cy="3871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sz="2550" b="1" dirty="0">
                <a:solidFill>
                  <a:srgbClr val="FFFFFF"/>
                </a:solidFill>
                <a:latin typeface="Century Gothic"/>
                <a:cs typeface="Century Gothic"/>
              </a:rPr>
              <a:t>40,000+</a:t>
            </a:r>
            <a:r>
              <a:rPr sz="2550" b="1" spc="-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50" b="1" dirty="0">
                <a:solidFill>
                  <a:srgbClr val="FFFFFF"/>
                </a:solidFill>
                <a:latin typeface="Century Gothic"/>
                <a:cs typeface="Century Gothic"/>
              </a:rPr>
              <a:t>Fabricators</a:t>
            </a:r>
            <a:r>
              <a:rPr sz="2550" b="1" spc="-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enrolled</a:t>
            </a:r>
            <a:endParaRPr sz="25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5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50" b="1" dirty="0">
                <a:solidFill>
                  <a:srgbClr val="FFFFFF"/>
                </a:solidFill>
                <a:latin typeface="Century Gothic"/>
                <a:cs typeface="Century Gothic"/>
              </a:rPr>
              <a:t>340,000+</a:t>
            </a:r>
            <a:r>
              <a:rPr sz="2550" b="1" spc="-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50" b="1" dirty="0">
                <a:solidFill>
                  <a:srgbClr val="FFFFFF"/>
                </a:solidFill>
                <a:latin typeface="Century Gothic"/>
                <a:cs typeface="Century Gothic"/>
              </a:rPr>
              <a:t>Total</a:t>
            </a:r>
            <a:r>
              <a:rPr sz="255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Downloads</a:t>
            </a:r>
            <a:endParaRPr sz="25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3100">
              <a:latin typeface="Century Gothic"/>
              <a:cs typeface="Century Gothic"/>
            </a:endParaRPr>
          </a:p>
          <a:p>
            <a:pPr marL="13970">
              <a:lnSpc>
                <a:spcPct val="100000"/>
              </a:lnSpc>
              <a:spcBef>
                <a:spcPts val="2740"/>
              </a:spcBef>
            </a:pPr>
            <a:r>
              <a:rPr sz="2550" b="1" dirty="0">
                <a:solidFill>
                  <a:srgbClr val="FFFFFF"/>
                </a:solidFill>
                <a:latin typeface="Century Gothic"/>
                <a:cs typeface="Century Gothic"/>
              </a:rPr>
              <a:t>400+</a:t>
            </a:r>
            <a:r>
              <a:rPr sz="255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Designs</a:t>
            </a:r>
            <a:endParaRPr sz="25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3100">
              <a:latin typeface="Century Gothic"/>
              <a:cs typeface="Century Gothic"/>
            </a:endParaRPr>
          </a:p>
          <a:p>
            <a:pPr marL="13970">
              <a:lnSpc>
                <a:spcPct val="100000"/>
              </a:lnSpc>
              <a:spcBef>
                <a:spcPts val="2155"/>
              </a:spcBef>
            </a:pPr>
            <a:r>
              <a:rPr sz="2550" b="1" dirty="0">
                <a:solidFill>
                  <a:srgbClr val="FFFFFF"/>
                </a:solidFill>
                <a:latin typeface="Century Gothic"/>
                <a:cs typeface="Century Gothic"/>
              </a:rPr>
              <a:t>16</a:t>
            </a:r>
            <a:r>
              <a:rPr sz="255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50" b="1" dirty="0">
                <a:solidFill>
                  <a:srgbClr val="FFFFFF"/>
                </a:solidFill>
                <a:latin typeface="Century Gothic"/>
                <a:cs typeface="Century Gothic"/>
              </a:rPr>
              <a:t>Patents</a:t>
            </a:r>
            <a:r>
              <a:rPr sz="255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registered</a:t>
            </a:r>
            <a:endParaRPr sz="2550">
              <a:latin typeface="Century Gothic"/>
              <a:cs typeface="Century Gothic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3855" y="2618232"/>
            <a:ext cx="4591799" cy="24566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28800" y="2618244"/>
            <a:ext cx="3014471" cy="552601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828800" y="2016251"/>
            <a:ext cx="7664450" cy="46228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APL APOLLO</a:t>
            </a:r>
            <a:r>
              <a:rPr sz="2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MOBILE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24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APPLICATION</a:t>
            </a:r>
            <a:r>
              <a:rPr sz="24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LAUNCHED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355987"/>
          </a:xfrm>
          <a:prstGeom prst="rect">
            <a:avLst/>
          </a:prstGeom>
        </p:spPr>
        <p:txBody>
          <a:bodyPr vert="horz" wrap="square" lIns="0" tIns="245593" rIns="0" bIns="0" rtlCol="0">
            <a:spAutoFit/>
          </a:bodyPr>
          <a:lstStyle/>
          <a:p>
            <a:pPr marL="919480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B2C</a:t>
            </a:r>
            <a:r>
              <a:rPr sz="7200" spc="-10" dirty="0"/>
              <a:t> </a:t>
            </a:r>
            <a:r>
              <a:rPr sz="7200" dirty="0"/>
              <a:t>Tech</a:t>
            </a:r>
            <a:r>
              <a:rPr sz="7200" spc="10" dirty="0"/>
              <a:t> </a:t>
            </a:r>
            <a:r>
              <a:rPr sz="7200" spc="-25" dirty="0"/>
              <a:t>App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32784" y="6351752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99805" y="97535"/>
            <a:ext cx="2237220" cy="2034527"/>
          </a:xfrm>
          <a:prstGeom prst="rect">
            <a:avLst/>
          </a:prstGeom>
        </p:spPr>
      </p:pic>
      <p:sp>
        <p:nvSpPr>
          <p:cNvPr id="29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37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63200" y="5448300"/>
            <a:ext cx="5943600" cy="228473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216535" rIns="0" bIns="0" rtlCol="0">
            <a:spAutoFit/>
          </a:bodyPr>
          <a:lstStyle/>
          <a:p>
            <a:pPr marL="629285" marR="622935" indent="842644">
              <a:lnSpc>
                <a:spcPct val="100200"/>
              </a:lnSpc>
              <a:spcBef>
                <a:spcPts val="1705"/>
              </a:spcBef>
            </a:pPr>
            <a:r>
              <a:rPr sz="4000" b="1" dirty="0">
                <a:solidFill>
                  <a:srgbClr val="FFFFFF"/>
                </a:solidFill>
                <a:latin typeface="Century Gothic"/>
                <a:cs typeface="Century Gothic"/>
              </a:rPr>
              <a:t>APL</a:t>
            </a:r>
            <a:r>
              <a:rPr sz="4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Apollo’s </a:t>
            </a:r>
            <a:r>
              <a:rPr sz="4000" b="1" dirty="0">
                <a:solidFill>
                  <a:srgbClr val="FFFFFF"/>
                </a:solidFill>
                <a:latin typeface="Century Gothic"/>
                <a:cs typeface="Century Gothic"/>
              </a:rPr>
              <a:t>ESG</a:t>
            </a:r>
            <a:r>
              <a:rPr sz="40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Transformation</a:t>
            </a:r>
            <a:endParaRPr sz="4000">
              <a:latin typeface="Century Gothic"/>
              <a:cs typeface="Century Gothic"/>
            </a:endParaRPr>
          </a:p>
          <a:p>
            <a:pPr marL="1990725">
              <a:lnSpc>
                <a:spcPct val="100000"/>
              </a:lnSpc>
            </a:pPr>
            <a:r>
              <a:rPr sz="4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Journey</a:t>
            </a:r>
            <a:endParaRPr sz="40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260" y="3467100"/>
            <a:ext cx="3459479" cy="1432559"/>
          </a:xfrm>
          <a:prstGeom prst="rect">
            <a:avLst/>
          </a:prstGeom>
        </p:spPr>
      </p:pic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38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276927"/>
          </a:xfrm>
          <a:prstGeom prst="rect">
            <a:avLst/>
          </a:prstGeom>
        </p:spPr>
        <p:txBody>
          <a:bodyPr vert="horz" wrap="square" lIns="0" tIns="167298" rIns="0" bIns="0" rtlCol="0">
            <a:spAutoFit/>
          </a:bodyPr>
          <a:lstStyle/>
          <a:p>
            <a:pPr marL="1145540">
              <a:lnSpc>
                <a:spcPct val="100000"/>
              </a:lnSpc>
              <a:spcBef>
                <a:spcPts val="95"/>
              </a:spcBef>
            </a:pPr>
            <a:r>
              <a:rPr sz="7200" dirty="0"/>
              <a:t>DJSI</a:t>
            </a:r>
            <a:r>
              <a:rPr sz="7200" spc="-114" dirty="0"/>
              <a:t> </a:t>
            </a:r>
            <a:r>
              <a:rPr sz="7200" spc="-10" dirty="0"/>
              <a:t>Scoring</a:t>
            </a:r>
            <a:endParaRPr sz="7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3703808" y="2388107"/>
            <a:ext cx="3836035" cy="6405880"/>
            <a:chOff x="13703808" y="2388107"/>
            <a:chExt cx="3836035" cy="6405880"/>
          </a:xfrm>
        </p:grpSpPr>
        <p:sp>
          <p:nvSpPr>
            <p:cNvPr id="4" name="object 4"/>
            <p:cNvSpPr/>
            <p:nvPr/>
          </p:nvSpPr>
          <p:spPr>
            <a:xfrm>
              <a:off x="13716762" y="2401061"/>
              <a:ext cx="3810000" cy="6379845"/>
            </a:xfrm>
            <a:custGeom>
              <a:avLst/>
              <a:gdLst/>
              <a:ahLst/>
              <a:cxnLst/>
              <a:rect l="l" t="t" r="r" b="b"/>
              <a:pathLst>
                <a:path w="3810000" h="6379845">
                  <a:moveTo>
                    <a:pt x="3810000" y="0"/>
                  </a:moveTo>
                  <a:lnTo>
                    <a:pt x="0" y="0"/>
                  </a:lnTo>
                  <a:lnTo>
                    <a:pt x="0" y="6379464"/>
                  </a:lnTo>
                  <a:lnTo>
                    <a:pt x="3810000" y="6379464"/>
                  </a:lnTo>
                  <a:lnTo>
                    <a:pt x="38100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16762" y="2401061"/>
              <a:ext cx="3810000" cy="6379845"/>
            </a:xfrm>
            <a:custGeom>
              <a:avLst/>
              <a:gdLst/>
              <a:ahLst/>
              <a:cxnLst/>
              <a:rect l="l" t="t" r="r" b="b"/>
              <a:pathLst>
                <a:path w="3810000" h="6379845">
                  <a:moveTo>
                    <a:pt x="0" y="0"/>
                  </a:moveTo>
                  <a:lnTo>
                    <a:pt x="3810000" y="0"/>
                  </a:lnTo>
                  <a:lnTo>
                    <a:pt x="3810000" y="6379464"/>
                  </a:lnTo>
                  <a:lnTo>
                    <a:pt x="0" y="637946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704315" y="3650655"/>
            <a:ext cx="3835400" cy="3867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014" marR="113664"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Century Gothic"/>
                <a:cs typeface="Century Gothic"/>
              </a:rPr>
              <a:t>APL</a:t>
            </a:r>
            <a:r>
              <a:rPr sz="28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entury Gothic"/>
                <a:cs typeface="Century Gothic"/>
              </a:rPr>
              <a:t>APOLLO</a:t>
            </a:r>
            <a:r>
              <a:rPr sz="28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SCORED </a:t>
            </a:r>
            <a:r>
              <a:rPr sz="2800" b="1" dirty="0">
                <a:solidFill>
                  <a:srgbClr val="FFFFFF"/>
                </a:solidFill>
                <a:latin typeface="Century Gothic"/>
                <a:cs typeface="Century Gothic"/>
              </a:rPr>
              <a:t>80</a:t>
            </a:r>
            <a:r>
              <a:rPr sz="2775" b="1" baseline="25525" dirty="0">
                <a:solidFill>
                  <a:srgbClr val="FFFFFF"/>
                </a:solidFill>
                <a:latin typeface="Century Gothic"/>
                <a:cs typeface="Century Gothic"/>
              </a:rPr>
              <a:t>TH</a:t>
            </a:r>
            <a:r>
              <a:rPr sz="2775" b="1" spc="247" baseline="255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entury Gothic"/>
                <a:cs typeface="Century Gothic"/>
              </a:rPr>
              <a:t>PERCENTILE</a:t>
            </a:r>
            <a:r>
              <a:rPr sz="28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sz="2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FY23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3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650">
              <a:latin typeface="Century Gothic"/>
              <a:cs typeface="Century Gothic"/>
            </a:endParaRPr>
          </a:p>
          <a:p>
            <a:pPr marL="180975" marR="177165" algn="ct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We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expect</a:t>
            </a:r>
            <a:r>
              <a:rPr sz="2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better</a:t>
            </a:r>
            <a:r>
              <a:rPr sz="2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score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this</a:t>
            </a:r>
            <a:r>
              <a:rPr sz="2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year</a:t>
            </a:r>
            <a:r>
              <a:rPr sz="2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as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we</a:t>
            </a:r>
            <a:r>
              <a:rPr sz="2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are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improving</a:t>
            </a:r>
            <a:r>
              <a:rPr sz="2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sz="2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ESG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parameters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56" y="2374392"/>
            <a:ext cx="11629631" cy="6405371"/>
          </a:xfrm>
          <a:prstGeom prst="rect">
            <a:avLst/>
          </a:prstGeom>
        </p:spPr>
      </p:pic>
      <p:sp>
        <p:nvSpPr>
          <p:cNvPr id="10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39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16385" y="0"/>
            <a:ext cx="5500114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7500" y="3359911"/>
            <a:ext cx="5997575" cy="238823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800"/>
              </a:spcBef>
            </a:pPr>
            <a:r>
              <a:rPr sz="8000" b="1" dirty="0">
                <a:solidFill>
                  <a:srgbClr val="0066CC"/>
                </a:solidFill>
                <a:latin typeface="Century Gothic"/>
                <a:cs typeface="Century Gothic"/>
              </a:rPr>
              <a:t>APL</a:t>
            </a:r>
            <a:r>
              <a:rPr sz="8000" b="1" spc="-20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8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APOLLO OVERVIEW</a:t>
            </a:r>
            <a:endParaRPr sz="8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304627"/>
          </a:xfrm>
          <a:prstGeom prst="rect">
            <a:avLst/>
          </a:prstGeom>
        </p:spPr>
        <p:txBody>
          <a:bodyPr vert="horz" wrap="square" lIns="0" tIns="194730" rIns="0" bIns="0" rtlCol="0">
            <a:spAutoFit/>
          </a:bodyPr>
          <a:lstStyle/>
          <a:p>
            <a:pPr marL="1145540">
              <a:lnSpc>
                <a:spcPct val="100000"/>
              </a:lnSpc>
              <a:spcBef>
                <a:spcPts val="95"/>
              </a:spcBef>
            </a:pPr>
            <a:r>
              <a:rPr sz="7200" dirty="0"/>
              <a:t>Commitment</a:t>
            </a:r>
            <a:r>
              <a:rPr sz="7200" spc="-254" dirty="0"/>
              <a:t> </a:t>
            </a:r>
            <a:r>
              <a:rPr sz="7200" dirty="0"/>
              <a:t>and</a:t>
            </a:r>
            <a:r>
              <a:rPr sz="7200" spc="-270" dirty="0"/>
              <a:t> </a:t>
            </a:r>
            <a:r>
              <a:rPr sz="7200" spc="-10" dirty="0"/>
              <a:t>achievements</a:t>
            </a:r>
            <a:endParaRPr sz="7200" dirty="0"/>
          </a:p>
        </p:txBody>
      </p:sp>
      <p:sp>
        <p:nvSpPr>
          <p:cNvPr id="3" name="object 3"/>
          <p:cNvSpPr txBox="1"/>
          <p:nvPr/>
        </p:nvSpPr>
        <p:spPr>
          <a:xfrm>
            <a:off x="332784" y="6350242"/>
            <a:ext cx="399415" cy="292100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0982" y="2248661"/>
            <a:ext cx="8145780" cy="7162800"/>
          </a:xfrm>
          <a:custGeom>
            <a:avLst/>
            <a:gdLst/>
            <a:ahLst/>
            <a:cxnLst/>
            <a:rect l="l" t="t" r="r" b="b"/>
            <a:pathLst>
              <a:path w="8145780" h="7162800">
                <a:moveTo>
                  <a:pt x="0" y="0"/>
                </a:moveTo>
                <a:lnTo>
                  <a:pt x="8145780" y="0"/>
                </a:lnTo>
                <a:lnTo>
                  <a:pt x="8145780" y="7162800"/>
                </a:lnTo>
                <a:lnTo>
                  <a:pt x="0" y="7162800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51065" y="2610104"/>
            <a:ext cx="2073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entury Gothic"/>
                <a:cs typeface="Century Gothic"/>
              </a:rPr>
              <a:t>Commitments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1065" y="4074667"/>
            <a:ext cx="7202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56565" algn="l"/>
                <a:tab pos="457200" algn="l"/>
              </a:tabLst>
            </a:pPr>
            <a:r>
              <a:rPr sz="1800" b="1" dirty="0">
                <a:latin typeface="Century Gothic"/>
                <a:cs typeface="Century Gothic"/>
              </a:rPr>
              <a:t>Committed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reducing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Scope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1&amp;2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emissions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by 25%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by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spc="-20" dirty="0">
                <a:latin typeface="Century Gothic"/>
                <a:cs typeface="Century Gothic"/>
              </a:rPr>
              <a:t>2030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1065" y="4623308"/>
            <a:ext cx="6740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56565" algn="l"/>
                <a:tab pos="457200" algn="l"/>
              </a:tabLst>
            </a:pPr>
            <a:r>
              <a:rPr sz="1800" b="1" dirty="0">
                <a:latin typeface="Century Gothic"/>
                <a:cs typeface="Century Gothic"/>
              </a:rPr>
              <a:t>Committed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set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near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term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and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Net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Zero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targets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by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spc="-20" dirty="0">
                <a:latin typeface="Century Gothic"/>
                <a:cs typeface="Century Gothic"/>
              </a:rPr>
              <a:t>2050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51065" y="5171947"/>
            <a:ext cx="71697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56565" algn="l"/>
                <a:tab pos="457200" algn="l"/>
                <a:tab pos="6142990" algn="l"/>
              </a:tabLst>
            </a:pPr>
            <a:r>
              <a:rPr sz="1800" b="1" dirty="0">
                <a:latin typeface="Century Gothic"/>
                <a:cs typeface="Century Gothic"/>
              </a:rPr>
              <a:t>Renewable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energy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contribution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be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47%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by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spc="-20" dirty="0">
                <a:latin typeface="Century Gothic"/>
                <a:cs typeface="Century Gothic"/>
              </a:rPr>
              <a:t>2030</a:t>
            </a:r>
            <a:r>
              <a:rPr sz="1800" b="1" dirty="0">
                <a:latin typeface="Century Gothic"/>
                <a:cs typeface="Century Gothic"/>
              </a:rPr>
              <a:t>	from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spc="-25" dirty="0">
                <a:latin typeface="Century Gothic"/>
                <a:cs typeface="Century Gothic"/>
              </a:rPr>
              <a:t>38%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51065" y="5720588"/>
            <a:ext cx="72332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56565" algn="l"/>
                <a:tab pos="457200" algn="l"/>
                <a:tab pos="6026785" algn="l"/>
              </a:tabLst>
            </a:pPr>
            <a:r>
              <a:rPr sz="1800" b="1" dirty="0">
                <a:latin typeface="Century Gothic"/>
                <a:cs typeface="Century Gothic"/>
              </a:rPr>
              <a:t>Targeted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 increase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the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female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workforce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by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spc="-25" dirty="0">
                <a:latin typeface="Century Gothic"/>
                <a:cs typeface="Century Gothic"/>
              </a:rPr>
              <a:t>1%</a:t>
            </a:r>
            <a:r>
              <a:rPr sz="1800" b="1" dirty="0">
                <a:latin typeface="Century Gothic"/>
                <a:cs typeface="Century Gothic"/>
              </a:rPr>
              <a:t>	every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spc="-20" dirty="0">
                <a:latin typeface="Century Gothic"/>
                <a:cs typeface="Century Gothic"/>
              </a:rPr>
              <a:t>year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51065" y="6269228"/>
            <a:ext cx="7057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56565" algn="l"/>
                <a:tab pos="457200" algn="l"/>
              </a:tabLst>
            </a:pPr>
            <a:r>
              <a:rPr sz="1800" b="1" dirty="0">
                <a:latin typeface="Century Gothic"/>
                <a:cs typeface="Century Gothic"/>
              </a:rPr>
              <a:t>CSR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initiatives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in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the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local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communities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uplift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their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lifestyle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51065" y="6817867"/>
            <a:ext cx="5652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56565" algn="l"/>
                <a:tab pos="457200" algn="l"/>
              </a:tabLst>
            </a:pPr>
            <a:r>
              <a:rPr sz="1800" b="1" dirty="0">
                <a:latin typeface="Century Gothic"/>
                <a:cs typeface="Century Gothic"/>
              </a:rPr>
              <a:t>Skill development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trainings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and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safety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trainings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51065" y="7366507"/>
            <a:ext cx="7171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56565" algn="l"/>
                <a:tab pos="457200" algn="l"/>
              </a:tabLst>
            </a:pPr>
            <a:r>
              <a:rPr sz="1800" b="1" dirty="0">
                <a:latin typeface="Century Gothic"/>
                <a:cs typeface="Century Gothic"/>
              </a:rPr>
              <a:t>Occupational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Health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and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safety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assessment</a:t>
            </a:r>
            <a:r>
              <a:rPr sz="1800" b="1" spc="-6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of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all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work</a:t>
            </a:r>
            <a:r>
              <a:rPr sz="1800" b="1" spc="-10" dirty="0">
                <a:latin typeface="Century Gothic"/>
                <a:cs typeface="Century Gothic"/>
              </a:rPr>
              <a:t> force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51065" y="7915147"/>
            <a:ext cx="6719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456565" algn="l"/>
                <a:tab pos="457200" algn="l"/>
              </a:tabLst>
            </a:pPr>
            <a:r>
              <a:rPr sz="1800" b="1" dirty="0">
                <a:latin typeface="Century Gothic"/>
                <a:cs typeface="Century Gothic"/>
              </a:rPr>
              <a:t>Training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on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code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of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conduct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educate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each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employee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410636" y="4107116"/>
            <a:ext cx="330835" cy="2040889"/>
            <a:chOff x="9410636" y="4107116"/>
            <a:chExt cx="330835" cy="2040889"/>
          </a:xfrm>
        </p:grpSpPr>
        <p:sp>
          <p:nvSpPr>
            <p:cNvPr id="15" name="object 15"/>
            <p:cNvSpPr/>
            <p:nvPr/>
          </p:nvSpPr>
          <p:spPr>
            <a:xfrm>
              <a:off x="9423653" y="527075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23653" y="527075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23653" y="5830061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23653" y="5830061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423653" y="412013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423653" y="412013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500520" y="4055817"/>
            <a:ext cx="161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410636" y="4674044"/>
            <a:ext cx="330835" cy="330835"/>
            <a:chOff x="9410636" y="4674044"/>
            <a:chExt cx="330835" cy="330835"/>
          </a:xfrm>
        </p:grpSpPr>
        <p:sp>
          <p:nvSpPr>
            <p:cNvPr id="23" name="object 23"/>
            <p:cNvSpPr/>
            <p:nvPr/>
          </p:nvSpPr>
          <p:spPr>
            <a:xfrm>
              <a:off x="9423653" y="468706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423653" y="468706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500520" y="4623308"/>
            <a:ext cx="161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410636" y="6336728"/>
            <a:ext cx="330835" cy="330835"/>
            <a:chOff x="9410636" y="6336728"/>
            <a:chExt cx="330835" cy="330835"/>
          </a:xfrm>
        </p:grpSpPr>
        <p:sp>
          <p:nvSpPr>
            <p:cNvPr id="27" name="object 27"/>
            <p:cNvSpPr/>
            <p:nvPr/>
          </p:nvSpPr>
          <p:spPr>
            <a:xfrm>
              <a:off x="9423653" y="6349745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423653" y="6349745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497384" y="5099510"/>
            <a:ext cx="116513" cy="1661416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4445" marR="5080" indent="-5080" algn="just">
              <a:lnSpc>
                <a:spcPct val="147400"/>
              </a:lnSpc>
              <a:spcBef>
                <a:spcPts val="254"/>
              </a:spcBef>
            </a:pP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E S 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410636" y="6946328"/>
            <a:ext cx="330835" cy="802005"/>
            <a:chOff x="9410636" y="6946328"/>
            <a:chExt cx="330835" cy="802005"/>
          </a:xfrm>
        </p:grpSpPr>
        <p:sp>
          <p:nvSpPr>
            <p:cNvPr id="31" name="object 31"/>
            <p:cNvSpPr/>
            <p:nvPr/>
          </p:nvSpPr>
          <p:spPr>
            <a:xfrm>
              <a:off x="9423653" y="6959346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799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399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423653" y="6959346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399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399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799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399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423653" y="743026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423653" y="743026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497385" y="6817867"/>
            <a:ext cx="165060" cy="965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28800"/>
              </a:lnSpc>
              <a:spcBef>
                <a:spcPts val="100"/>
              </a:spcBef>
            </a:pP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S 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9410700" y="8026907"/>
            <a:ext cx="330835" cy="330835"/>
            <a:chOff x="9410700" y="8026907"/>
            <a:chExt cx="330835" cy="330835"/>
          </a:xfrm>
        </p:grpSpPr>
        <p:sp>
          <p:nvSpPr>
            <p:cNvPr id="37" name="object 37"/>
            <p:cNvSpPr/>
            <p:nvPr/>
          </p:nvSpPr>
          <p:spPr>
            <a:xfrm>
              <a:off x="9423653" y="8039861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423653" y="8039861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9479088" y="7976107"/>
            <a:ext cx="2051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0059161" y="2248661"/>
            <a:ext cx="7924800" cy="7162800"/>
          </a:xfrm>
          <a:custGeom>
            <a:avLst/>
            <a:gdLst/>
            <a:ahLst/>
            <a:cxnLst/>
            <a:rect l="l" t="t" r="r" b="b"/>
            <a:pathLst>
              <a:path w="7924800" h="7162800">
                <a:moveTo>
                  <a:pt x="0" y="0"/>
                </a:moveTo>
                <a:lnTo>
                  <a:pt x="7924800" y="0"/>
                </a:lnTo>
                <a:lnTo>
                  <a:pt x="7924800" y="7162800"/>
                </a:lnTo>
                <a:lnTo>
                  <a:pt x="0" y="7162800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0149840" y="4028947"/>
            <a:ext cx="5928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1800" b="1" dirty="0">
                <a:latin typeface="Century Gothic"/>
                <a:cs typeface="Century Gothic"/>
              </a:rPr>
              <a:t>Introduced</a:t>
            </a:r>
            <a:r>
              <a:rPr sz="1800" b="1" spc="-6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new,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environmentally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friendly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products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149840" y="4577588"/>
            <a:ext cx="69316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42900" algn="l"/>
                <a:tab pos="381000" algn="l"/>
              </a:tabLst>
            </a:pPr>
            <a:r>
              <a:rPr sz="1800" b="1" dirty="0">
                <a:latin typeface="Century Gothic"/>
                <a:cs typeface="Century Gothic"/>
              </a:rPr>
              <a:t>All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plants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have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access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green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energy,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2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plants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have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spc="-20" dirty="0">
                <a:latin typeface="Century Gothic"/>
                <a:cs typeface="Century Gothic"/>
              </a:rPr>
              <a:t>more 		</a:t>
            </a:r>
            <a:r>
              <a:rPr sz="1800" b="1" dirty="0">
                <a:latin typeface="Century Gothic"/>
                <a:cs typeface="Century Gothic"/>
              </a:rPr>
              <a:t>than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85%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dependency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on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green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energy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149840" y="5400547"/>
            <a:ext cx="691070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42265" algn="l"/>
                <a:tab pos="342900" algn="l"/>
                <a:tab pos="1550035" algn="l"/>
              </a:tabLst>
            </a:pPr>
            <a:r>
              <a:rPr sz="1800" b="1" dirty="0">
                <a:latin typeface="Century Gothic"/>
                <a:cs typeface="Century Gothic"/>
              </a:rPr>
              <a:t>Almost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spc="-25" dirty="0">
                <a:latin typeface="Century Gothic"/>
                <a:cs typeface="Century Gothic"/>
              </a:rPr>
              <a:t>all</a:t>
            </a:r>
            <a:r>
              <a:rPr sz="1800" b="1" dirty="0">
                <a:latin typeface="Century Gothic"/>
                <a:cs typeface="Century Gothic"/>
              </a:rPr>
              <a:t>	plants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have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rainwater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harvesting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facilities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1750">
              <a:latin typeface="Century Gothic"/>
              <a:cs typeface="Century Gothic"/>
            </a:endParaRPr>
          </a:p>
          <a:p>
            <a:pPr marL="342265" indent="-34226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1800" b="1" dirty="0">
                <a:latin typeface="Century Gothic"/>
                <a:cs typeface="Century Gothic"/>
              </a:rPr>
              <a:t>Zero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accidents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by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providing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safety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training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at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sites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1750">
              <a:latin typeface="Century Gothic"/>
              <a:cs typeface="Century Gothic"/>
            </a:endParaRPr>
          </a:p>
          <a:p>
            <a:pPr marL="342265" indent="-342265">
              <a:lnSpc>
                <a:spcPct val="100000"/>
              </a:lnSpc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1800" b="1" dirty="0">
                <a:latin typeface="Century Gothic"/>
                <a:cs typeface="Century Gothic"/>
              </a:rPr>
              <a:t>Attrition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rate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below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spc="-25" dirty="0">
                <a:latin typeface="Century Gothic"/>
                <a:cs typeface="Century Gothic"/>
              </a:rPr>
              <a:t>5%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"/>
            </a:pPr>
            <a:endParaRPr sz="1750">
              <a:latin typeface="Century Gothic"/>
              <a:cs typeface="Century Gothic"/>
            </a:endParaRPr>
          </a:p>
          <a:p>
            <a:pPr marL="342265" indent="-342265">
              <a:lnSpc>
                <a:spcPct val="100000"/>
              </a:lnSpc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1800" b="1" dirty="0">
                <a:latin typeface="Century Gothic"/>
                <a:cs typeface="Century Gothic"/>
              </a:rPr>
              <a:t>Hiring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female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workforce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achieve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gender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diversity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targets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149840" y="7595107"/>
            <a:ext cx="6348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1800" b="1" dirty="0">
                <a:latin typeface="Century Gothic"/>
                <a:cs typeface="Century Gothic"/>
              </a:rPr>
              <a:t>Given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emphasis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CSR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initiatives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in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local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communities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149840" y="8143747"/>
            <a:ext cx="6328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1800" b="1" dirty="0">
                <a:latin typeface="Century Gothic"/>
                <a:cs typeface="Century Gothic"/>
              </a:rPr>
              <a:t>New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Code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of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conduct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implemented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for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all</a:t>
            </a:r>
            <a:r>
              <a:rPr sz="1800" b="1" spc="-10" dirty="0">
                <a:latin typeface="Century Gothic"/>
                <a:cs typeface="Century Gothic"/>
              </a:rPr>
              <a:t> employees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177913" y="2792983"/>
            <a:ext cx="21412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entury Gothic"/>
                <a:cs typeface="Century Gothic"/>
              </a:rPr>
              <a:t>Achievements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7513746" y="4826444"/>
            <a:ext cx="330835" cy="1976755"/>
            <a:chOff x="17513746" y="4826444"/>
            <a:chExt cx="330835" cy="1976755"/>
          </a:xfrm>
        </p:grpSpPr>
        <p:sp>
          <p:nvSpPr>
            <p:cNvPr id="48" name="object 48"/>
            <p:cNvSpPr/>
            <p:nvPr/>
          </p:nvSpPr>
          <p:spPr>
            <a:xfrm>
              <a:off x="17526761" y="648538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7526763" y="648538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7526761" y="483946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7526763" y="483946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7603787" y="4775708"/>
            <a:ext cx="161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7513746" y="4107116"/>
            <a:ext cx="330835" cy="1633855"/>
            <a:chOff x="17513746" y="4107116"/>
            <a:chExt cx="330835" cy="1633855"/>
          </a:xfrm>
        </p:grpSpPr>
        <p:sp>
          <p:nvSpPr>
            <p:cNvPr id="54" name="object 54"/>
            <p:cNvSpPr/>
            <p:nvPr/>
          </p:nvSpPr>
          <p:spPr>
            <a:xfrm>
              <a:off x="17526761" y="542315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7526763" y="542315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7526761" y="412013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7526763" y="412013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17603787" y="4055817"/>
            <a:ext cx="161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17513746" y="5952680"/>
            <a:ext cx="330835" cy="1377950"/>
            <a:chOff x="17513746" y="5952680"/>
            <a:chExt cx="330835" cy="1377950"/>
          </a:xfrm>
        </p:grpSpPr>
        <p:sp>
          <p:nvSpPr>
            <p:cNvPr id="60" name="object 60"/>
            <p:cNvSpPr/>
            <p:nvPr/>
          </p:nvSpPr>
          <p:spPr>
            <a:xfrm>
              <a:off x="17526761" y="596569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7526763" y="596569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7526761" y="7012685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799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399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7526763" y="7012685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399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399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799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399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17582354" y="5270752"/>
            <a:ext cx="179231" cy="2167132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R="5080" algn="just">
              <a:lnSpc>
                <a:spcPct val="144800"/>
              </a:lnSpc>
              <a:spcBef>
                <a:spcPts val="195"/>
              </a:spcBef>
            </a:pP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S S S 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17513746" y="7569644"/>
            <a:ext cx="330835" cy="330835"/>
            <a:chOff x="17513746" y="7569644"/>
            <a:chExt cx="330835" cy="330835"/>
          </a:xfrm>
        </p:grpSpPr>
        <p:sp>
          <p:nvSpPr>
            <p:cNvPr id="66" name="object 66"/>
            <p:cNvSpPr/>
            <p:nvPr/>
          </p:nvSpPr>
          <p:spPr>
            <a:xfrm>
              <a:off x="17526761" y="7582661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7526763" y="7582661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17608550" y="7518907"/>
            <a:ext cx="15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17513808" y="8179307"/>
            <a:ext cx="330835" cy="330835"/>
            <a:chOff x="17513808" y="8179307"/>
            <a:chExt cx="330835" cy="330835"/>
          </a:xfrm>
        </p:grpSpPr>
        <p:sp>
          <p:nvSpPr>
            <p:cNvPr id="70" name="object 70"/>
            <p:cNvSpPr/>
            <p:nvPr/>
          </p:nvSpPr>
          <p:spPr>
            <a:xfrm>
              <a:off x="17526759" y="8192261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7769" y="200568"/>
                  </a:lnTo>
                  <a:lnTo>
                    <a:pt x="29405" y="242403"/>
                  </a:lnTo>
                  <a:lnTo>
                    <a:pt x="62396" y="275394"/>
                  </a:lnTo>
                  <a:lnTo>
                    <a:pt x="104231" y="297030"/>
                  </a:lnTo>
                  <a:lnTo>
                    <a:pt x="152400" y="304800"/>
                  </a:lnTo>
                  <a:lnTo>
                    <a:pt x="200568" y="297030"/>
                  </a:lnTo>
                  <a:lnTo>
                    <a:pt x="242403" y="275394"/>
                  </a:lnTo>
                  <a:lnTo>
                    <a:pt x="275394" y="242403"/>
                  </a:lnTo>
                  <a:lnTo>
                    <a:pt x="297030" y="200568"/>
                  </a:lnTo>
                  <a:lnTo>
                    <a:pt x="304800" y="152400"/>
                  </a:lnTo>
                  <a:lnTo>
                    <a:pt x="297030" y="104231"/>
                  </a:lnTo>
                  <a:lnTo>
                    <a:pt x="275394" y="62396"/>
                  </a:lnTo>
                  <a:lnTo>
                    <a:pt x="242403" y="29405"/>
                  </a:lnTo>
                  <a:lnTo>
                    <a:pt x="200568" y="776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7526762" y="8192261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7769" y="104231"/>
                  </a:lnTo>
                  <a:lnTo>
                    <a:pt x="29405" y="62396"/>
                  </a:lnTo>
                  <a:lnTo>
                    <a:pt x="62396" y="29405"/>
                  </a:lnTo>
                  <a:lnTo>
                    <a:pt x="104231" y="7769"/>
                  </a:lnTo>
                  <a:lnTo>
                    <a:pt x="152400" y="0"/>
                  </a:lnTo>
                  <a:lnTo>
                    <a:pt x="200568" y="7769"/>
                  </a:lnTo>
                  <a:lnTo>
                    <a:pt x="242403" y="29405"/>
                  </a:lnTo>
                  <a:lnTo>
                    <a:pt x="275394" y="62396"/>
                  </a:lnTo>
                  <a:lnTo>
                    <a:pt x="297030" y="104231"/>
                  </a:lnTo>
                  <a:lnTo>
                    <a:pt x="304800" y="152400"/>
                  </a:lnTo>
                  <a:lnTo>
                    <a:pt x="297030" y="200568"/>
                  </a:lnTo>
                  <a:lnTo>
                    <a:pt x="275394" y="242403"/>
                  </a:lnTo>
                  <a:lnTo>
                    <a:pt x="242403" y="275394"/>
                  </a:lnTo>
                  <a:lnTo>
                    <a:pt x="200568" y="297030"/>
                  </a:lnTo>
                  <a:lnTo>
                    <a:pt x="152400" y="304800"/>
                  </a:lnTo>
                  <a:lnTo>
                    <a:pt x="104231" y="297030"/>
                  </a:lnTo>
                  <a:lnTo>
                    <a:pt x="62396" y="275394"/>
                  </a:lnTo>
                  <a:lnTo>
                    <a:pt x="29405" y="242403"/>
                  </a:lnTo>
                  <a:lnTo>
                    <a:pt x="7769" y="200568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17582354" y="8128507"/>
            <a:ext cx="2051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40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22797" y="4930902"/>
            <a:ext cx="10685145" cy="1480185"/>
          </a:xfrm>
          <a:prstGeom prst="rect">
            <a:avLst/>
          </a:prstGeom>
          <a:ln w="25907">
            <a:solidFill>
              <a:srgbClr val="00AF50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900">
              <a:latin typeface="Times New Roman"/>
              <a:cs typeface="Times New Roman"/>
            </a:endParaRPr>
          </a:p>
          <a:p>
            <a:pPr marL="395605" indent="-305435">
              <a:lnSpc>
                <a:spcPct val="100000"/>
              </a:lnSpc>
              <a:buFont typeface="Century Gothic"/>
              <a:buAutoNum type="arabicParenR"/>
              <a:tabLst>
                <a:tab pos="396240" algn="l"/>
                <a:tab pos="6380480" algn="l"/>
              </a:tabLst>
            </a:pPr>
            <a:r>
              <a:rPr sz="2000" b="1" dirty="0">
                <a:latin typeface="Century Gothic"/>
                <a:cs typeface="Century Gothic"/>
              </a:rPr>
              <a:t>Safety</a:t>
            </a:r>
            <a:r>
              <a:rPr sz="2000" b="1" spc="-3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Manual</a:t>
            </a:r>
            <a:r>
              <a:rPr sz="2000" b="1" spc="-1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formulated</a:t>
            </a:r>
            <a:r>
              <a:rPr sz="2000" spc="-4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for</a:t>
            </a:r>
            <a:r>
              <a:rPr sz="2000" spc="-1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all</a:t>
            </a:r>
            <a:r>
              <a:rPr sz="2000" spc="-3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the</a:t>
            </a:r>
            <a:r>
              <a:rPr sz="2000" spc="-30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production</a:t>
            </a:r>
            <a:r>
              <a:rPr sz="2000" dirty="0">
                <a:latin typeface="Century Gothic"/>
                <a:cs typeface="Century Gothic"/>
              </a:rPr>
              <a:t>	facilities</a:t>
            </a:r>
            <a:r>
              <a:rPr sz="2000" spc="-6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and</a:t>
            </a:r>
            <a:r>
              <a:rPr sz="2000" spc="-25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offices</a:t>
            </a:r>
            <a:endParaRPr sz="2000">
              <a:latin typeface="Century Gothic"/>
              <a:cs typeface="Century Gothic"/>
            </a:endParaRPr>
          </a:p>
          <a:p>
            <a:pPr marL="396240" indent="-305435">
              <a:lnSpc>
                <a:spcPct val="100000"/>
              </a:lnSpc>
              <a:buFont typeface="Century Gothic"/>
              <a:buAutoNum type="arabicParenR"/>
              <a:tabLst>
                <a:tab pos="396875" algn="l"/>
              </a:tabLst>
            </a:pPr>
            <a:r>
              <a:rPr sz="2000" b="1" dirty="0">
                <a:latin typeface="Century Gothic"/>
                <a:cs typeface="Century Gothic"/>
              </a:rPr>
              <a:t>New</a:t>
            </a:r>
            <a:r>
              <a:rPr sz="2000" b="1" spc="-5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Human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Rights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policy</a:t>
            </a:r>
            <a:r>
              <a:rPr sz="2000" b="1" spc="-40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incorporated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9561" y="2597657"/>
            <a:ext cx="10668000" cy="1004569"/>
          </a:xfrm>
          <a:prstGeom prst="rect">
            <a:avLst/>
          </a:prstGeom>
          <a:ln w="25907">
            <a:solidFill>
              <a:srgbClr val="00AF50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350">
              <a:latin typeface="Times New Roman"/>
              <a:cs typeface="Times New Roman"/>
            </a:endParaRPr>
          </a:p>
          <a:p>
            <a:pPr marL="90170">
              <a:lnSpc>
                <a:spcPct val="100000"/>
              </a:lnSpc>
            </a:pPr>
            <a:r>
              <a:rPr sz="2000" dirty="0">
                <a:latin typeface="Century Gothic"/>
                <a:cs typeface="Century Gothic"/>
              </a:rPr>
              <a:t>Assessed</a:t>
            </a:r>
            <a:r>
              <a:rPr sz="2000" spc="-6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Scope</a:t>
            </a:r>
            <a:r>
              <a:rPr sz="2000" b="1" spc="-3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3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emissions</a:t>
            </a:r>
            <a:r>
              <a:rPr sz="2000" b="1" spc="-5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(in</a:t>
            </a:r>
            <a:r>
              <a:rPr sz="2000" spc="3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addition</a:t>
            </a:r>
            <a:r>
              <a:rPr sz="2000" spc="-2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to</a:t>
            </a:r>
            <a:r>
              <a:rPr sz="2000" spc="-4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Scope</a:t>
            </a:r>
            <a:r>
              <a:rPr sz="2000" spc="-1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1</a:t>
            </a:r>
            <a:r>
              <a:rPr sz="2000" spc="-2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&amp;</a:t>
            </a:r>
            <a:r>
              <a:rPr sz="2000" spc="-2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Scope</a:t>
            </a:r>
            <a:r>
              <a:rPr sz="2000" spc="-10" dirty="0">
                <a:latin typeface="Century Gothic"/>
                <a:cs typeface="Century Gothic"/>
              </a:rPr>
              <a:t> </a:t>
            </a:r>
            <a:r>
              <a:rPr sz="2000" spc="-25" dirty="0">
                <a:latin typeface="Century Gothic"/>
                <a:cs typeface="Century Gothic"/>
              </a:rPr>
              <a:t>2)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39561" y="7887461"/>
            <a:ext cx="10668000" cy="866140"/>
          </a:xfrm>
          <a:prstGeom prst="rect">
            <a:avLst/>
          </a:prstGeom>
          <a:ln w="25907">
            <a:solidFill>
              <a:srgbClr val="00AF50"/>
            </a:solidFill>
          </a:ln>
        </p:spPr>
        <p:txBody>
          <a:bodyPr vert="horz" wrap="square" lIns="0" tIns="27368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155"/>
              </a:spcBef>
            </a:pPr>
            <a:r>
              <a:rPr sz="2000" b="1" dirty="0">
                <a:latin typeface="Century Gothic"/>
                <a:cs typeface="Century Gothic"/>
              </a:rPr>
              <a:t>Code</a:t>
            </a:r>
            <a:r>
              <a:rPr sz="2000" b="1" spc="-3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of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Conduct:</a:t>
            </a:r>
            <a:r>
              <a:rPr sz="2000" b="1" spc="-2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New</a:t>
            </a:r>
            <a:r>
              <a:rPr sz="2000" spc="-3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Code</a:t>
            </a:r>
            <a:r>
              <a:rPr sz="2000" spc="-2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of</a:t>
            </a:r>
            <a:r>
              <a:rPr sz="2000" spc="-2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conduct</a:t>
            </a:r>
            <a:r>
              <a:rPr sz="2000" spc="-1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is</a:t>
            </a:r>
            <a:r>
              <a:rPr sz="2000" spc="-1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formulated</a:t>
            </a:r>
            <a:r>
              <a:rPr sz="2000" spc="-4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for</a:t>
            </a:r>
            <a:r>
              <a:rPr sz="2000" spc="-1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all</a:t>
            </a:r>
            <a:r>
              <a:rPr sz="2000" spc="-25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employees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784" y="6350242"/>
            <a:ext cx="399415" cy="292100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3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635" y="2208276"/>
            <a:ext cx="3031236" cy="17830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635" y="4777740"/>
            <a:ext cx="3031236" cy="17846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635" y="7348728"/>
            <a:ext cx="3031236" cy="178306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304627"/>
          </a:xfrm>
          <a:prstGeom prst="rect">
            <a:avLst/>
          </a:prstGeom>
        </p:spPr>
        <p:txBody>
          <a:bodyPr vert="horz" wrap="square" lIns="0" tIns="194730" rIns="0" bIns="0" rtlCol="0">
            <a:spAutoFit/>
          </a:bodyPr>
          <a:lstStyle/>
          <a:p>
            <a:pPr marL="1173480">
              <a:lnSpc>
                <a:spcPct val="100000"/>
              </a:lnSpc>
              <a:spcBef>
                <a:spcPts val="95"/>
              </a:spcBef>
            </a:pPr>
            <a:r>
              <a:rPr sz="7200" dirty="0"/>
              <a:t>ESG</a:t>
            </a:r>
            <a:r>
              <a:rPr sz="7200" spc="-105" dirty="0"/>
              <a:t> </a:t>
            </a:r>
            <a:r>
              <a:rPr sz="7200" spc="-10" dirty="0"/>
              <a:t>Developments</a:t>
            </a:r>
            <a:endParaRPr sz="7200" dirty="0"/>
          </a:p>
        </p:txBody>
      </p:sp>
      <p:sp>
        <p:nvSpPr>
          <p:cNvPr id="12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41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6988" y="632324"/>
            <a:ext cx="14937011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200" dirty="0"/>
              <a:t>Front</a:t>
            </a:r>
            <a:r>
              <a:rPr sz="7200" spc="-135" dirty="0"/>
              <a:t> </a:t>
            </a:r>
            <a:r>
              <a:rPr sz="7200" dirty="0"/>
              <a:t>runner</a:t>
            </a:r>
            <a:r>
              <a:rPr sz="7200" spc="-145" dirty="0"/>
              <a:t> </a:t>
            </a:r>
            <a:r>
              <a:rPr sz="7200" dirty="0"/>
              <a:t>for</a:t>
            </a:r>
            <a:r>
              <a:rPr sz="7200" spc="-140" dirty="0"/>
              <a:t> </a:t>
            </a:r>
            <a:r>
              <a:rPr sz="7200" dirty="0">
                <a:solidFill>
                  <a:srgbClr val="00AF50"/>
                </a:solidFill>
              </a:rPr>
              <a:t>Steel</a:t>
            </a:r>
            <a:r>
              <a:rPr sz="7200" spc="-114" dirty="0">
                <a:solidFill>
                  <a:srgbClr val="00AF50"/>
                </a:solidFill>
              </a:rPr>
              <a:t> </a:t>
            </a:r>
            <a:r>
              <a:rPr sz="7200" dirty="0">
                <a:solidFill>
                  <a:srgbClr val="00AF50"/>
                </a:solidFill>
              </a:rPr>
              <a:t>for</a:t>
            </a:r>
            <a:r>
              <a:rPr sz="7200" spc="-145" dirty="0">
                <a:solidFill>
                  <a:srgbClr val="00AF50"/>
                </a:solidFill>
              </a:rPr>
              <a:t> </a:t>
            </a:r>
            <a:r>
              <a:rPr sz="7200" spc="-10" dirty="0">
                <a:solidFill>
                  <a:srgbClr val="00AF50"/>
                </a:solidFill>
              </a:rPr>
              <a:t>Green</a:t>
            </a:r>
            <a:endParaRPr sz="7200" dirty="0"/>
          </a:p>
        </p:txBody>
      </p:sp>
      <p:sp>
        <p:nvSpPr>
          <p:cNvPr id="3" name="object 3"/>
          <p:cNvSpPr txBox="1"/>
          <p:nvPr/>
        </p:nvSpPr>
        <p:spPr>
          <a:xfrm>
            <a:off x="1694543" y="2483291"/>
            <a:ext cx="9703435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9570" marR="377190" indent="-30670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69570" algn="l"/>
                <a:tab pos="370205" algn="l"/>
                <a:tab pos="2124075" algn="l"/>
                <a:tab pos="2471420" algn="l"/>
                <a:tab pos="2844800" algn="l"/>
              </a:tabLst>
            </a:pPr>
            <a:r>
              <a:rPr sz="2400" dirty="0">
                <a:latin typeface="Century Gothic"/>
                <a:cs typeface="Century Gothic"/>
              </a:rPr>
              <a:t>APL</a:t>
            </a:r>
            <a:r>
              <a:rPr sz="2400" spc="10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Apollo</a:t>
            </a:r>
            <a:r>
              <a:rPr sz="2400" dirty="0">
                <a:latin typeface="Century Gothic"/>
                <a:cs typeface="Century Gothic"/>
              </a:rPr>
              <a:t>	</a:t>
            </a:r>
            <a:r>
              <a:rPr sz="2400" spc="-25" dirty="0">
                <a:latin typeface="Century Gothic"/>
                <a:cs typeface="Century Gothic"/>
              </a:rPr>
              <a:t>is</a:t>
            </a:r>
            <a:r>
              <a:rPr sz="2400" dirty="0">
                <a:latin typeface="Century Gothic"/>
                <a:cs typeface="Century Gothic"/>
              </a:rPr>
              <a:t>	the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1</a:t>
            </a:r>
            <a:r>
              <a:rPr sz="2400" b="1" baseline="24305" dirty="0">
                <a:latin typeface="Century Gothic"/>
                <a:cs typeface="Century Gothic"/>
              </a:rPr>
              <a:t>st</a:t>
            </a:r>
            <a:r>
              <a:rPr sz="2400" b="1" spc="307" baseline="2430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Company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to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innovate</a:t>
            </a:r>
            <a:r>
              <a:rPr sz="2400" spc="-4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readymade </a:t>
            </a:r>
            <a:r>
              <a:rPr sz="2400" dirty="0">
                <a:latin typeface="Century Gothic"/>
                <a:cs typeface="Century Gothic"/>
              </a:rPr>
              <a:t>Chaukhat,</a:t>
            </a:r>
            <a:r>
              <a:rPr sz="2400" spc="-4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Fence,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Plank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and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Hand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rails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as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AF50"/>
                </a:solidFill>
                <a:latin typeface="Century Gothic"/>
                <a:cs typeface="Century Gothic"/>
              </a:rPr>
              <a:t>Steel</a:t>
            </a:r>
            <a:r>
              <a:rPr sz="2400" b="1" spc="5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AF50"/>
                </a:solidFill>
                <a:latin typeface="Century Gothic"/>
                <a:cs typeface="Century Gothic"/>
              </a:rPr>
              <a:t>for </a:t>
            </a:r>
            <a:r>
              <a:rPr sz="2400" b="1" spc="-10" dirty="0">
                <a:solidFill>
                  <a:srgbClr val="00AF50"/>
                </a:solidFill>
                <a:latin typeface="Century Gothic"/>
                <a:cs typeface="Century Gothic"/>
              </a:rPr>
              <a:t>Green </a:t>
            </a:r>
            <a:r>
              <a:rPr sz="2400" dirty="0">
                <a:latin typeface="Century Gothic"/>
                <a:cs typeface="Century Gothic"/>
              </a:rPr>
              <a:t>Concept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which</a:t>
            </a:r>
            <a:r>
              <a:rPr sz="2400" dirty="0">
                <a:latin typeface="Century Gothic"/>
                <a:cs typeface="Century Gothic"/>
              </a:rPr>
              <a:t>	replaced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conventional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wood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application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in </a:t>
            </a:r>
            <a:r>
              <a:rPr sz="2400" dirty="0">
                <a:latin typeface="Century Gothic"/>
                <a:cs typeface="Century Gothic"/>
              </a:rPr>
              <a:t>building</a:t>
            </a:r>
            <a:r>
              <a:rPr sz="2400" spc="-40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construction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Wingdings"/>
              <a:buChar char=""/>
            </a:pPr>
            <a:endParaRPr sz="2300">
              <a:latin typeface="Century Gothic"/>
              <a:cs typeface="Century Gothic"/>
            </a:endParaRPr>
          </a:p>
          <a:p>
            <a:pPr marL="369570" marR="30480" indent="-306705">
              <a:lnSpc>
                <a:spcPct val="100000"/>
              </a:lnSpc>
              <a:buFont typeface="Wingdings"/>
              <a:buChar char=""/>
              <a:tabLst>
                <a:tab pos="369570" algn="l"/>
                <a:tab pos="370205" algn="l"/>
              </a:tabLst>
            </a:pPr>
            <a:r>
              <a:rPr sz="2400" dirty="0">
                <a:latin typeface="Century Gothic"/>
                <a:cs typeface="Century Gothic"/>
              </a:rPr>
              <a:t>Our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Products</a:t>
            </a:r>
            <a:r>
              <a:rPr sz="2400" spc="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are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saving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AF50"/>
                </a:solidFill>
                <a:latin typeface="Century Gothic"/>
                <a:cs typeface="Century Gothic"/>
              </a:rPr>
              <a:t>250,000</a:t>
            </a:r>
            <a:r>
              <a:rPr sz="2400" b="1" spc="35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AF50"/>
                </a:solidFill>
                <a:latin typeface="Century Gothic"/>
                <a:cs typeface="Century Gothic"/>
              </a:rPr>
              <a:t>trees</a:t>
            </a:r>
            <a:r>
              <a:rPr sz="2400" b="1" spc="-5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every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year, going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ahead </a:t>
            </a:r>
            <a:r>
              <a:rPr sz="2400" dirty="0">
                <a:latin typeface="Century Gothic"/>
                <a:cs typeface="Century Gothic"/>
              </a:rPr>
              <a:t>we will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be saving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more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and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more trees</a:t>
            </a:r>
            <a:r>
              <a:rPr sz="2400" spc="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to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keep the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planet greener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Wingdings"/>
              <a:buChar char=""/>
            </a:pPr>
            <a:endParaRPr sz="2300">
              <a:latin typeface="Century Gothic"/>
              <a:cs typeface="Century Gothic"/>
            </a:endParaRPr>
          </a:p>
          <a:p>
            <a:pPr marL="369570" marR="340995" indent="-306705">
              <a:lnSpc>
                <a:spcPct val="100000"/>
              </a:lnSpc>
              <a:buFont typeface="Wingdings"/>
              <a:buChar char=""/>
              <a:tabLst>
                <a:tab pos="369570" algn="l"/>
                <a:tab pos="370205" algn="l"/>
                <a:tab pos="2234565" algn="l"/>
                <a:tab pos="7198359" algn="l"/>
              </a:tabLst>
            </a:pPr>
            <a:r>
              <a:rPr sz="2400" dirty="0">
                <a:latin typeface="Century Gothic"/>
                <a:cs typeface="Century Gothic"/>
              </a:rPr>
              <a:t>Keeping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the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AF50"/>
                </a:solidFill>
                <a:latin typeface="Century Gothic"/>
                <a:cs typeface="Century Gothic"/>
              </a:rPr>
              <a:t>Steel</a:t>
            </a:r>
            <a:r>
              <a:rPr sz="2400" b="1" spc="10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AF50"/>
                </a:solidFill>
                <a:latin typeface="Century Gothic"/>
                <a:cs typeface="Century Gothic"/>
              </a:rPr>
              <a:t>for</a:t>
            </a:r>
            <a:r>
              <a:rPr sz="2400" b="1" spc="5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AF50"/>
                </a:solidFill>
                <a:latin typeface="Century Gothic"/>
                <a:cs typeface="Century Gothic"/>
              </a:rPr>
              <a:t>Green</a:t>
            </a:r>
            <a:r>
              <a:rPr sz="2400" b="1" spc="-20" dirty="0">
                <a:solidFill>
                  <a:srgbClr val="00AF5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as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priority</a:t>
            </a:r>
            <a:r>
              <a:rPr sz="2400" spc="-4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APL</a:t>
            </a:r>
            <a:r>
              <a:rPr sz="2400" spc="1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is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the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1</a:t>
            </a:r>
            <a:r>
              <a:rPr sz="2400" b="1" baseline="24305" dirty="0">
                <a:latin typeface="Century Gothic"/>
                <a:cs typeface="Century Gothic"/>
              </a:rPr>
              <a:t>st</a:t>
            </a:r>
            <a:r>
              <a:rPr sz="2400" b="1" spc="-22" baseline="2430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Company </a:t>
            </a:r>
            <a:r>
              <a:rPr sz="2400" dirty="0">
                <a:latin typeface="Century Gothic"/>
                <a:cs typeface="Century Gothic"/>
              </a:rPr>
              <a:t>to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innovate</a:t>
            </a:r>
            <a:r>
              <a:rPr sz="2400" dirty="0">
                <a:latin typeface="Century Gothic"/>
                <a:cs typeface="Century Gothic"/>
              </a:rPr>
              <a:t>	</a:t>
            </a:r>
            <a:r>
              <a:rPr sz="2400" b="1" dirty="0">
                <a:latin typeface="Century Gothic"/>
                <a:cs typeface="Century Gothic"/>
              </a:rPr>
              <a:t>narrow</a:t>
            </a:r>
            <a:r>
              <a:rPr sz="2400" b="1" spc="-15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and</a:t>
            </a:r>
            <a:r>
              <a:rPr sz="2400" b="1" spc="-5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thicker</a:t>
            </a:r>
            <a:r>
              <a:rPr sz="2400" b="1" spc="-3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color</a:t>
            </a:r>
            <a:r>
              <a:rPr sz="2400" b="1" spc="-15" dirty="0">
                <a:latin typeface="Century Gothic"/>
                <a:cs typeface="Century Gothic"/>
              </a:rPr>
              <a:t> </a:t>
            </a:r>
            <a:r>
              <a:rPr sz="2400" b="1" spc="-10" dirty="0">
                <a:latin typeface="Century Gothic"/>
                <a:cs typeface="Century Gothic"/>
              </a:rPr>
              <a:t>coated</a:t>
            </a:r>
            <a:r>
              <a:rPr sz="2400" b="1" dirty="0">
                <a:latin typeface="Century Gothic"/>
                <a:cs typeface="Century Gothic"/>
              </a:rPr>
              <a:t>	</a:t>
            </a:r>
            <a:r>
              <a:rPr sz="2400" spc="-10" dirty="0">
                <a:latin typeface="Century Gothic"/>
                <a:cs typeface="Century Gothic"/>
              </a:rPr>
              <a:t>galvanized </a:t>
            </a:r>
            <a:r>
              <a:rPr sz="2400" dirty="0">
                <a:latin typeface="Century Gothic"/>
                <a:cs typeface="Century Gothic"/>
              </a:rPr>
              <a:t>sheets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which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will</a:t>
            </a:r>
            <a:r>
              <a:rPr sz="2400" spc="-4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save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more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trees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9580" y="2479548"/>
            <a:ext cx="5638798" cy="50642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8897" y="8011782"/>
            <a:ext cx="1182623" cy="17068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6489" y="8011782"/>
            <a:ext cx="2923031" cy="17068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1920" y="8010258"/>
            <a:ext cx="2895599" cy="17068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32968" y="8011782"/>
            <a:ext cx="2892551" cy="170687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32784" y="6537569"/>
            <a:ext cx="399415" cy="2733675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4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42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7865" marR="551180" indent="-685165">
              <a:lnSpc>
                <a:spcPct val="114999"/>
              </a:lnSpc>
              <a:spcBef>
                <a:spcPts val="100"/>
              </a:spcBef>
              <a:buSzPct val="75000"/>
              <a:buFont typeface="Arial"/>
              <a:buChar char="●"/>
              <a:tabLst>
                <a:tab pos="697865" algn="l"/>
                <a:tab pos="698500" algn="l"/>
              </a:tabLst>
            </a:pPr>
            <a:r>
              <a:rPr dirty="0"/>
              <a:t>Construction</a:t>
            </a:r>
            <a:r>
              <a:rPr spc="-40" dirty="0"/>
              <a:t> </a:t>
            </a:r>
            <a:r>
              <a:rPr dirty="0"/>
              <a:t>sector</a:t>
            </a:r>
            <a:r>
              <a:rPr spc="15" dirty="0"/>
              <a:t> </a:t>
            </a:r>
            <a:r>
              <a:rPr dirty="0"/>
              <a:t>contributes</a:t>
            </a:r>
            <a:r>
              <a:rPr spc="-20" dirty="0"/>
              <a:t> </a:t>
            </a:r>
            <a:r>
              <a:rPr dirty="0"/>
              <a:t>30%</a:t>
            </a:r>
            <a:r>
              <a:rPr spc="-15" dirty="0"/>
              <a:t> </a:t>
            </a:r>
            <a:r>
              <a:rPr spc="-25" dirty="0"/>
              <a:t>of </a:t>
            </a:r>
            <a:r>
              <a:rPr dirty="0"/>
              <a:t>direct</a:t>
            </a:r>
            <a:r>
              <a:rPr spc="-25" dirty="0"/>
              <a:t> </a:t>
            </a:r>
            <a:r>
              <a:rPr dirty="0"/>
              <a:t>and indirect</a:t>
            </a:r>
            <a:r>
              <a:rPr spc="-30" dirty="0"/>
              <a:t> </a:t>
            </a:r>
            <a:r>
              <a:rPr dirty="0"/>
              <a:t>Co2</a:t>
            </a:r>
            <a:r>
              <a:rPr spc="-10" dirty="0"/>
              <a:t> emissions</a:t>
            </a:r>
          </a:p>
          <a:p>
            <a:pPr marL="697865" marR="1087120" indent="-685165">
              <a:lnSpc>
                <a:spcPct val="114999"/>
              </a:lnSpc>
              <a:buSzPct val="75000"/>
              <a:buFont typeface="Arial"/>
              <a:buChar char="●"/>
              <a:tabLst>
                <a:tab pos="697865" algn="l"/>
                <a:tab pos="698500" algn="l"/>
              </a:tabLst>
            </a:pPr>
            <a:r>
              <a:rPr dirty="0"/>
              <a:t>Structural</a:t>
            </a:r>
            <a:r>
              <a:rPr spc="-25" dirty="0"/>
              <a:t> </a:t>
            </a:r>
            <a:r>
              <a:rPr dirty="0"/>
              <a:t>steel</a:t>
            </a:r>
            <a:r>
              <a:rPr spc="-5" dirty="0"/>
              <a:t> </a:t>
            </a:r>
            <a:r>
              <a:rPr dirty="0"/>
              <a:t>is</a:t>
            </a:r>
            <a:r>
              <a:rPr spc="-30" dirty="0"/>
              <a:t> </a:t>
            </a:r>
            <a:r>
              <a:rPr dirty="0"/>
              <a:t>preferred</a:t>
            </a:r>
            <a:r>
              <a:rPr spc="30" dirty="0"/>
              <a:t> </a:t>
            </a:r>
            <a:r>
              <a:rPr dirty="0"/>
              <a:t>for</a:t>
            </a:r>
            <a:r>
              <a:rPr spc="-10" dirty="0"/>
              <a:t> steel </a:t>
            </a:r>
            <a:r>
              <a:rPr dirty="0"/>
              <a:t>buildings</a:t>
            </a:r>
            <a:r>
              <a:rPr spc="-50" dirty="0"/>
              <a:t> </a:t>
            </a:r>
            <a:r>
              <a:rPr dirty="0"/>
              <a:t>because steel</a:t>
            </a:r>
            <a:r>
              <a:rPr spc="-5" dirty="0"/>
              <a:t> </a:t>
            </a:r>
            <a:r>
              <a:rPr spc="-25" dirty="0"/>
              <a:t>is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●"/>
            </a:pPr>
            <a:endParaRPr sz="2950"/>
          </a:p>
          <a:p>
            <a:pPr marL="1612265" lvl="1" indent="-635000">
              <a:lnSpc>
                <a:spcPct val="100000"/>
              </a:lnSpc>
              <a:spcBef>
                <a:spcPts val="5"/>
              </a:spcBef>
              <a:buSzPct val="58333"/>
              <a:buFont typeface="Arial"/>
              <a:buChar char="○"/>
              <a:tabLst>
                <a:tab pos="1612265" algn="l"/>
                <a:tab pos="1612900" algn="l"/>
              </a:tabLst>
            </a:pPr>
            <a:r>
              <a:rPr sz="2400" dirty="0">
                <a:latin typeface="Century Gothic"/>
                <a:cs typeface="Century Gothic"/>
              </a:rPr>
              <a:t>Infinitely</a:t>
            </a:r>
            <a:r>
              <a:rPr sz="2400" spc="-4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recyclable</a:t>
            </a:r>
            <a:endParaRPr sz="24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○"/>
            </a:pPr>
            <a:endParaRPr sz="2950"/>
          </a:p>
          <a:p>
            <a:pPr marL="1612265" lvl="1" indent="-635000">
              <a:lnSpc>
                <a:spcPct val="100000"/>
              </a:lnSpc>
              <a:buSzPct val="58333"/>
              <a:buFont typeface="Arial"/>
              <a:buChar char="○"/>
              <a:tabLst>
                <a:tab pos="1612265" algn="l"/>
                <a:tab pos="1612900" algn="l"/>
              </a:tabLst>
            </a:pPr>
            <a:r>
              <a:rPr sz="2400" dirty="0">
                <a:latin typeface="Century Gothic"/>
                <a:cs typeface="Century Gothic"/>
              </a:rPr>
              <a:t>Easy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to</a:t>
            </a:r>
            <a:r>
              <a:rPr sz="2400" spc="1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pre-fabricate</a:t>
            </a:r>
            <a:endParaRPr sz="24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Arial"/>
              <a:buChar char="○"/>
            </a:pPr>
            <a:endParaRPr sz="2950"/>
          </a:p>
          <a:p>
            <a:pPr marL="1612265" lvl="1" indent="-635000">
              <a:lnSpc>
                <a:spcPct val="100000"/>
              </a:lnSpc>
              <a:buSzPct val="58333"/>
              <a:buFont typeface="Arial"/>
              <a:buChar char="○"/>
              <a:tabLst>
                <a:tab pos="1612265" algn="l"/>
                <a:tab pos="1612900" algn="l"/>
              </a:tabLst>
            </a:pPr>
            <a:r>
              <a:rPr sz="2400" dirty="0">
                <a:latin typeface="Century Gothic"/>
                <a:cs typeface="Century Gothic"/>
              </a:rPr>
              <a:t>High</a:t>
            </a:r>
            <a:r>
              <a:rPr sz="2400" spc="-4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volume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to</a:t>
            </a:r>
            <a:r>
              <a:rPr sz="2400" spc="1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weight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ratio</a:t>
            </a:r>
            <a:endParaRPr sz="24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○"/>
            </a:pPr>
            <a:endParaRPr sz="2600"/>
          </a:p>
          <a:p>
            <a:pPr marL="1612265" marR="655955" lvl="1" indent="-635000">
              <a:lnSpc>
                <a:spcPct val="114999"/>
              </a:lnSpc>
              <a:buSzPct val="58333"/>
              <a:buFont typeface="Arial"/>
              <a:buChar char="○"/>
              <a:tabLst>
                <a:tab pos="1612265" algn="l"/>
                <a:tab pos="1612900" algn="l"/>
              </a:tabLst>
            </a:pPr>
            <a:r>
              <a:rPr sz="2400" dirty="0">
                <a:latin typeface="Century Gothic"/>
                <a:cs typeface="Century Gothic"/>
              </a:rPr>
              <a:t>Lighter/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stronger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structure</a:t>
            </a:r>
            <a:r>
              <a:rPr sz="2400" spc="10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allow </a:t>
            </a:r>
            <a:r>
              <a:rPr sz="2400" dirty="0">
                <a:latin typeface="Century Gothic"/>
                <a:cs typeface="Century Gothic"/>
              </a:rPr>
              <a:t>gains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inn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vertical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space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/>
          </a:p>
          <a:p>
            <a:pPr marL="786765" marR="5080">
              <a:lnSpc>
                <a:spcPct val="114999"/>
              </a:lnSpc>
            </a:pPr>
            <a:r>
              <a:rPr b="1" dirty="0">
                <a:latin typeface="Century Gothic"/>
                <a:cs typeface="Century Gothic"/>
              </a:rPr>
              <a:t>Research</a:t>
            </a:r>
            <a:r>
              <a:rPr b="1" spc="-30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indicates replacing </a:t>
            </a:r>
            <a:r>
              <a:rPr b="1" spc="-10" dirty="0">
                <a:latin typeface="Century Gothic"/>
                <a:cs typeface="Century Gothic"/>
              </a:rPr>
              <a:t>reinforced </a:t>
            </a:r>
            <a:r>
              <a:rPr b="1" dirty="0">
                <a:latin typeface="Century Gothic"/>
                <a:cs typeface="Century Gothic"/>
              </a:rPr>
              <a:t>concrete with</a:t>
            </a:r>
            <a:r>
              <a:rPr b="1" spc="-10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steel structures</a:t>
            </a:r>
            <a:r>
              <a:rPr b="1" spc="-25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can</a:t>
            </a:r>
            <a:r>
              <a:rPr b="1" spc="-10" dirty="0">
                <a:latin typeface="Century Gothic"/>
                <a:cs typeface="Century Gothic"/>
              </a:rPr>
              <a:t> reduce </a:t>
            </a:r>
            <a:r>
              <a:rPr b="1" dirty="0">
                <a:latin typeface="Century Gothic"/>
                <a:cs typeface="Century Gothic"/>
              </a:rPr>
              <a:t>emission</a:t>
            </a:r>
            <a:r>
              <a:rPr b="1" spc="-45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by</a:t>
            </a:r>
            <a:r>
              <a:rPr b="1" spc="-25" dirty="0">
                <a:latin typeface="Century Gothic"/>
                <a:cs typeface="Century Gothic"/>
              </a:rPr>
              <a:t> 60%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376419"/>
          </a:xfrm>
          <a:prstGeom prst="rect">
            <a:avLst/>
          </a:prstGeom>
        </p:spPr>
        <p:txBody>
          <a:bodyPr vert="horz" wrap="square" lIns="0" tIns="265827" rIns="0" bIns="0" rtlCol="0">
            <a:spAutoFit/>
          </a:bodyPr>
          <a:lstStyle/>
          <a:p>
            <a:pPr marL="94932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Steel</a:t>
            </a:r>
            <a:r>
              <a:rPr sz="7200" spc="-20" dirty="0"/>
              <a:t> </a:t>
            </a:r>
            <a:r>
              <a:rPr sz="7200" dirty="0"/>
              <a:t>Buildings =</a:t>
            </a:r>
            <a:r>
              <a:rPr sz="7200" spc="-20" dirty="0"/>
              <a:t> </a:t>
            </a:r>
            <a:r>
              <a:rPr sz="7200" spc="-10" dirty="0"/>
              <a:t>Decarbonization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2784" y="6537573"/>
            <a:ext cx="399415" cy="2733675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4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608819" y="3279647"/>
            <a:ext cx="8086725" cy="5367655"/>
            <a:chOff x="9608819" y="3279647"/>
            <a:chExt cx="8086725" cy="5367655"/>
          </a:xfrm>
        </p:grpSpPr>
        <p:pic>
          <p:nvPicPr>
            <p:cNvPr id="7" name="object 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8819" y="3279647"/>
              <a:ext cx="8086343" cy="53675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72827" y="3343656"/>
              <a:ext cx="7903451" cy="51846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653777" y="3324605"/>
              <a:ext cx="7941945" cy="5222875"/>
            </a:xfrm>
            <a:custGeom>
              <a:avLst/>
              <a:gdLst/>
              <a:ahLst/>
              <a:cxnLst/>
              <a:rect l="l" t="t" r="r" b="b"/>
              <a:pathLst>
                <a:path w="7941944" h="5222875">
                  <a:moveTo>
                    <a:pt x="0" y="0"/>
                  </a:moveTo>
                  <a:lnTo>
                    <a:pt x="7941564" y="0"/>
                  </a:lnTo>
                  <a:lnTo>
                    <a:pt x="7941564" y="5222748"/>
                  </a:lnTo>
                  <a:lnTo>
                    <a:pt x="0" y="522274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014811" y="2422236"/>
            <a:ext cx="702183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dirty="0">
                <a:solidFill>
                  <a:srgbClr val="00B050"/>
                </a:solidFill>
                <a:latin typeface="Century Gothic"/>
                <a:cs typeface="Century Gothic"/>
              </a:rPr>
              <a:t>Steel</a:t>
            </a:r>
            <a:r>
              <a:rPr sz="3800" b="1" spc="-30" dirty="0">
                <a:solidFill>
                  <a:srgbClr val="00B050"/>
                </a:solidFill>
                <a:latin typeface="Century Gothic"/>
                <a:cs typeface="Century Gothic"/>
              </a:rPr>
              <a:t> </a:t>
            </a:r>
            <a:r>
              <a:rPr sz="3800" b="1" dirty="0">
                <a:solidFill>
                  <a:srgbClr val="00B050"/>
                </a:solidFill>
                <a:latin typeface="Century Gothic"/>
                <a:cs typeface="Century Gothic"/>
              </a:rPr>
              <a:t>Structure</a:t>
            </a:r>
            <a:r>
              <a:rPr sz="3800" b="1" spc="-30" dirty="0">
                <a:solidFill>
                  <a:srgbClr val="00B050"/>
                </a:solidFill>
                <a:latin typeface="Century Gothic"/>
                <a:cs typeface="Century Gothic"/>
              </a:rPr>
              <a:t> </a:t>
            </a:r>
            <a:r>
              <a:rPr sz="3800" b="1" dirty="0">
                <a:solidFill>
                  <a:srgbClr val="00B050"/>
                </a:solidFill>
                <a:latin typeface="Century Gothic"/>
                <a:cs typeface="Century Gothic"/>
              </a:rPr>
              <a:t>-</a:t>
            </a:r>
            <a:r>
              <a:rPr sz="3800" b="1" spc="-20" dirty="0">
                <a:solidFill>
                  <a:srgbClr val="00B050"/>
                </a:solidFill>
                <a:latin typeface="Century Gothic"/>
                <a:cs typeface="Century Gothic"/>
              </a:rPr>
              <a:t> </a:t>
            </a:r>
            <a:r>
              <a:rPr sz="3800" b="1" dirty="0">
                <a:latin typeface="Century Gothic"/>
                <a:cs typeface="Century Gothic"/>
              </a:rPr>
              <a:t>RCC</a:t>
            </a:r>
            <a:r>
              <a:rPr sz="3800" b="1" spc="-25" dirty="0">
                <a:latin typeface="Century Gothic"/>
                <a:cs typeface="Century Gothic"/>
              </a:rPr>
              <a:t> </a:t>
            </a:r>
            <a:r>
              <a:rPr sz="3800" b="1" spc="-10" dirty="0">
                <a:latin typeface="Century Gothic"/>
                <a:cs typeface="Century Gothic"/>
              </a:rPr>
              <a:t>Structure</a:t>
            </a:r>
            <a:endParaRPr sz="3800">
              <a:latin typeface="Century Gothic"/>
              <a:cs typeface="Century Gothic"/>
            </a:endParaRPr>
          </a:p>
        </p:txBody>
      </p:sp>
      <p:sp>
        <p:nvSpPr>
          <p:cNvPr id="12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43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7500" y="3359911"/>
            <a:ext cx="7383780" cy="353060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795"/>
              </a:spcBef>
            </a:pPr>
            <a:r>
              <a:rPr sz="8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FINANCIAL </a:t>
            </a:r>
            <a:r>
              <a:rPr sz="8000" b="1" dirty="0">
                <a:solidFill>
                  <a:srgbClr val="0066CC"/>
                </a:solidFill>
                <a:latin typeface="Century Gothic"/>
                <a:cs typeface="Century Gothic"/>
              </a:rPr>
              <a:t>PRIORITIES</a:t>
            </a:r>
            <a:r>
              <a:rPr sz="8000" b="1" spc="-5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8000" b="1" spc="-50" dirty="0">
                <a:solidFill>
                  <a:srgbClr val="0066CC"/>
                </a:solidFill>
                <a:latin typeface="Century Gothic"/>
                <a:cs typeface="Century Gothic"/>
              </a:rPr>
              <a:t>&amp; </a:t>
            </a:r>
            <a:r>
              <a:rPr sz="8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PERFORMANCE</a:t>
            </a:r>
            <a:endParaRPr sz="8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16383" y="0"/>
            <a:ext cx="5500114" cy="10286999"/>
          </a:xfrm>
          <a:prstGeom prst="rect">
            <a:avLst/>
          </a:prstGeom>
        </p:spPr>
      </p:pic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44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7486" y="3974844"/>
            <a:ext cx="122491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10" dirty="0">
                <a:solidFill>
                  <a:srgbClr val="3366FF"/>
                </a:solidFill>
                <a:latin typeface="Century Gothic"/>
                <a:cs typeface="Century Gothic"/>
              </a:rPr>
              <a:t>Growth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896491" y="3885690"/>
            <a:ext cx="4483735" cy="1831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Earnings</a:t>
            </a:r>
            <a:endParaRPr sz="2700">
              <a:latin typeface="Century Gothic"/>
              <a:cs typeface="Century Gothic"/>
            </a:endParaRPr>
          </a:p>
          <a:p>
            <a:pPr marL="229235" marR="5080">
              <a:lnSpc>
                <a:spcPct val="114999"/>
              </a:lnSpc>
              <a:spcBef>
                <a:spcPts val="2290"/>
              </a:spcBef>
            </a:pPr>
            <a:r>
              <a:rPr sz="2100" dirty="0">
                <a:latin typeface="Century Gothic"/>
                <a:cs typeface="Century Gothic"/>
              </a:rPr>
              <a:t>Drive</a:t>
            </a:r>
            <a:r>
              <a:rPr sz="2100" spc="-1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sustainable</a:t>
            </a:r>
            <a:r>
              <a:rPr sz="2100" spc="-1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EPS</a:t>
            </a:r>
            <a:r>
              <a:rPr sz="2100" spc="-5" dirty="0">
                <a:latin typeface="Century Gothic"/>
                <a:cs typeface="Century Gothic"/>
              </a:rPr>
              <a:t> </a:t>
            </a:r>
            <a:r>
              <a:rPr sz="2100" spc="-10" dirty="0">
                <a:latin typeface="Century Gothic"/>
                <a:cs typeface="Century Gothic"/>
              </a:rPr>
              <a:t>growth </a:t>
            </a:r>
            <a:r>
              <a:rPr sz="2100" dirty="0">
                <a:latin typeface="Century Gothic"/>
                <a:cs typeface="Century Gothic"/>
              </a:rPr>
              <a:t>Attain</a:t>
            </a:r>
            <a:r>
              <a:rPr sz="2100" spc="-2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earnings</a:t>
            </a:r>
            <a:r>
              <a:rPr sz="2100" spc="-2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objectives</a:t>
            </a:r>
            <a:r>
              <a:rPr sz="2100" spc="-20" dirty="0">
                <a:latin typeface="Century Gothic"/>
                <a:cs typeface="Century Gothic"/>
              </a:rPr>
              <a:t> </a:t>
            </a:r>
            <a:r>
              <a:rPr sz="2100" spc="-10" dirty="0">
                <a:latin typeface="Century Gothic"/>
                <a:cs typeface="Century Gothic"/>
              </a:rPr>
              <a:t>across </a:t>
            </a:r>
            <a:r>
              <a:rPr sz="2100" dirty="0">
                <a:latin typeface="Century Gothic"/>
                <a:cs typeface="Century Gothic"/>
              </a:rPr>
              <a:t>economic</a:t>
            </a:r>
            <a:r>
              <a:rPr sz="2100" spc="-15" dirty="0">
                <a:latin typeface="Century Gothic"/>
                <a:cs typeface="Century Gothic"/>
              </a:rPr>
              <a:t> </a:t>
            </a:r>
            <a:r>
              <a:rPr sz="2100" spc="-10" dirty="0">
                <a:latin typeface="Century Gothic"/>
                <a:cs typeface="Century Gothic"/>
              </a:rPr>
              <a:t>cycles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63874" y="7880818"/>
            <a:ext cx="6905625" cy="192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00AFEF"/>
                </a:solidFill>
                <a:latin typeface="Century Gothic"/>
                <a:cs typeface="Century Gothic"/>
              </a:rPr>
              <a:t>Capital</a:t>
            </a:r>
            <a:r>
              <a:rPr sz="2700" b="1" spc="-5" dirty="0">
                <a:solidFill>
                  <a:srgbClr val="00AFEF"/>
                </a:solidFill>
                <a:latin typeface="Century Gothic"/>
                <a:cs typeface="Century Gothic"/>
              </a:rPr>
              <a:t> </a:t>
            </a:r>
            <a:r>
              <a:rPr sz="2700" b="1" spc="-10" dirty="0">
                <a:solidFill>
                  <a:srgbClr val="00AFEF"/>
                </a:solidFill>
                <a:latin typeface="Century Gothic"/>
                <a:cs typeface="Century Gothic"/>
              </a:rPr>
              <a:t>Allocation</a:t>
            </a:r>
            <a:endParaRPr sz="27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 dirty="0">
              <a:latin typeface="Century Gothic"/>
              <a:cs typeface="Century Gothic"/>
            </a:endParaRPr>
          </a:p>
          <a:p>
            <a:pPr marL="349885">
              <a:lnSpc>
                <a:spcPct val="100000"/>
              </a:lnSpc>
              <a:spcBef>
                <a:spcPts val="5"/>
              </a:spcBef>
            </a:pPr>
            <a:r>
              <a:rPr sz="2100" dirty="0">
                <a:latin typeface="Century Gothic"/>
                <a:cs typeface="Century Gothic"/>
              </a:rPr>
              <a:t>Drive</a:t>
            </a:r>
            <a:r>
              <a:rPr sz="2100" spc="-1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sustainable</a:t>
            </a:r>
            <a:r>
              <a:rPr sz="2100" spc="-1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EPS</a:t>
            </a:r>
            <a:r>
              <a:rPr sz="2100" spc="-5" dirty="0">
                <a:latin typeface="Century Gothic"/>
                <a:cs typeface="Century Gothic"/>
              </a:rPr>
              <a:t> </a:t>
            </a:r>
            <a:r>
              <a:rPr sz="2100" spc="-10" dirty="0">
                <a:latin typeface="Century Gothic"/>
                <a:cs typeface="Century Gothic"/>
              </a:rPr>
              <a:t>growth</a:t>
            </a:r>
            <a:endParaRPr sz="2100" dirty="0">
              <a:latin typeface="Century Gothic"/>
              <a:cs typeface="Century Gothic"/>
            </a:endParaRPr>
          </a:p>
          <a:p>
            <a:pPr marL="349885">
              <a:lnSpc>
                <a:spcPct val="100000"/>
              </a:lnSpc>
              <a:spcBef>
                <a:spcPts val="380"/>
              </a:spcBef>
            </a:pPr>
            <a:r>
              <a:rPr sz="2100" dirty="0">
                <a:latin typeface="Century Gothic"/>
                <a:cs typeface="Century Gothic"/>
              </a:rPr>
              <a:t>Attain</a:t>
            </a:r>
            <a:r>
              <a:rPr sz="2100" spc="-2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earnings</a:t>
            </a:r>
            <a:r>
              <a:rPr sz="2100" spc="-25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objectives</a:t>
            </a:r>
            <a:r>
              <a:rPr sz="2100" spc="-25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across</a:t>
            </a:r>
            <a:r>
              <a:rPr sz="2100" spc="-1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economic </a:t>
            </a:r>
            <a:r>
              <a:rPr sz="2100" spc="-10" dirty="0">
                <a:latin typeface="Century Gothic"/>
                <a:cs typeface="Century Gothic"/>
              </a:rPr>
              <a:t>cycles</a:t>
            </a:r>
            <a:endParaRPr sz="2100" dirty="0">
              <a:latin typeface="Century Gothic"/>
              <a:cs typeface="Century Gothic"/>
            </a:endParaRPr>
          </a:p>
          <a:p>
            <a:pPr marL="349885">
              <a:lnSpc>
                <a:spcPct val="100000"/>
              </a:lnSpc>
              <a:spcBef>
                <a:spcPts val="375"/>
              </a:spcBef>
            </a:pPr>
            <a:r>
              <a:rPr sz="2100" dirty="0">
                <a:latin typeface="Century Gothic"/>
                <a:cs typeface="Century Gothic"/>
              </a:rPr>
              <a:t>Achieve</a:t>
            </a:r>
            <a:r>
              <a:rPr sz="2100" spc="-2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ROCE</a:t>
            </a:r>
            <a:r>
              <a:rPr sz="2100" spc="1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≥</a:t>
            </a:r>
            <a:r>
              <a:rPr sz="2100" spc="-5" dirty="0">
                <a:latin typeface="Century Gothic"/>
                <a:cs typeface="Century Gothic"/>
              </a:rPr>
              <a:t> </a:t>
            </a:r>
            <a:r>
              <a:rPr sz="2100" spc="-25" dirty="0">
                <a:latin typeface="Century Gothic"/>
                <a:cs typeface="Century Gothic"/>
              </a:rPr>
              <a:t>30%</a:t>
            </a:r>
            <a:endParaRPr sz="21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47801" y="231296"/>
            <a:ext cx="15240000" cy="238823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800"/>
              </a:spcBef>
            </a:pPr>
            <a:r>
              <a:rPr sz="7200" dirty="0"/>
              <a:t>Financial</a:t>
            </a:r>
            <a:r>
              <a:rPr sz="7200" spc="-60" dirty="0"/>
              <a:t> </a:t>
            </a:r>
            <a:r>
              <a:rPr sz="7200" dirty="0"/>
              <a:t>Priorities</a:t>
            </a:r>
            <a:r>
              <a:rPr sz="7200" spc="-45" dirty="0"/>
              <a:t> </a:t>
            </a:r>
            <a:r>
              <a:rPr sz="7200" dirty="0"/>
              <a:t>Under</a:t>
            </a:r>
            <a:r>
              <a:rPr sz="7200" spc="-25" dirty="0"/>
              <a:t> </a:t>
            </a:r>
            <a:r>
              <a:rPr sz="7200" spc="-10" dirty="0"/>
              <a:t>Strong Governance</a:t>
            </a:r>
            <a:endParaRPr sz="7200" dirty="0"/>
          </a:p>
        </p:txBody>
      </p:sp>
      <p:sp>
        <p:nvSpPr>
          <p:cNvPr id="6" name="object 6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69565" y="3055598"/>
            <a:ext cx="4451350" cy="4529455"/>
            <a:chOff x="6869565" y="3055598"/>
            <a:chExt cx="4451350" cy="4529455"/>
          </a:xfrm>
        </p:grpSpPr>
        <p:sp>
          <p:nvSpPr>
            <p:cNvPr id="8" name="object 8"/>
            <p:cNvSpPr/>
            <p:nvPr/>
          </p:nvSpPr>
          <p:spPr>
            <a:xfrm>
              <a:off x="7516915" y="3209522"/>
              <a:ext cx="3221355" cy="1176020"/>
            </a:xfrm>
            <a:custGeom>
              <a:avLst/>
              <a:gdLst/>
              <a:ahLst/>
              <a:cxnLst/>
              <a:rect l="l" t="t" r="r" b="b"/>
              <a:pathLst>
                <a:path w="3221354" h="1176020">
                  <a:moveTo>
                    <a:pt x="0" y="686121"/>
                  </a:moveTo>
                  <a:lnTo>
                    <a:pt x="31264" y="649247"/>
                  </a:lnTo>
                  <a:lnTo>
                    <a:pt x="63286" y="613367"/>
                  </a:lnTo>
                  <a:lnTo>
                    <a:pt x="96045" y="578484"/>
                  </a:lnTo>
                  <a:lnTo>
                    <a:pt x="129518" y="544599"/>
                  </a:lnTo>
                  <a:lnTo>
                    <a:pt x="163686" y="511714"/>
                  </a:lnTo>
                  <a:lnTo>
                    <a:pt x="198527" y="479832"/>
                  </a:lnTo>
                  <a:lnTo>
                    <a:pt x="234022" y="448955"/>
                  </a:lnTo>
                  <a:lnTo>
                    <a:pt x="270148" y="419084"/>
                  </a:lnTo>
                  <a:lnTo>
                    <a:pt x="306885" y="390222"/>
                  </a:lnTo>
                  <a:lnTo>
                    <a:pt x="344212" y="362372"/>
                  </a:lnTo>
                  <a:lnTo>
                    <a:pt x="382108" y="335534"/>
                  </a:lnTo>
                  <a:lnTo>
                    <a:pt x="420552" y="309711"/>
                  </a:lnTo>
                  <a:lnTo>
                    <a:pt x="459524" y="284906"/>
                  </a:lnTo>
                  <a:lnTo>
                    <a:pt x="499003" y="261120"/>
                  </a:lnTo>
                  <a:lnTo>
                    <a:pt x="538967" y="238356"/>
                  </a:lnTo>
                  <a:lnTo>
                    <a:pt x="579397" y="216615"/>
                  </a:lnTo>
                  <a:lnTo>
                    <a:pt x="620270" y="195900"/>
                  </a:lnTo>
                  <a:lnTo>
                    <a:pt x="661566" y="176213"/>
                  </a:lnTo>
                  <a:lnTo>
                    <a:pt x="703264" y="157556"/>
                  </a:lnTo>
                  <a:lnTo>
                    <a:pt x="745344" y="139931"/>
                  </a:lnTo>
                  <a:lnTo>
                    <a:pt x="787785" y="123340"/>
                  </a:lnTo>
                  <a:lnTo>
                    <a:pt x="830564" y="107785"/>
                  </a:lnTo>
                  <a:lnTo>
                    <a:pt x="873663" y="93268"/>
                  </a:lnTo>
                  <a:lnTo>
                    <a:pt x="917060" y="79792"/>
                  </a:lnTo>
                  <a:lnTo>
                    <a:pt x="960733" y="67358"/>
                  </a:lnTo>
                  <a:lnTo>
                    <a:pt x="1004663" y="55970"/>
                  </a:lnTo>
                  <a:lnTo>
                    <a:pt x="1048828" y="45627"/>
                  </a:lnTo>
                  <a:lnTo>
                    <a:pt x="1093207" y="36334"/>
                  </a:lnTo>
                  <a:lnTo>
                    <a:pt x="1137780" y="28092"/>
                  </a:lnTo>
                  <a:lnTo>
                    <a:pt x="1182525" y="20903"/>
                  </a:lnTo>
                  <a:lnTo>
                    <a:pt x="1227423" y="14769"/>
                  </a:lnTo>
                  <a:lnTo>
                    <a:pt x="1272451" y="9692"/>
                  </a:lnTo>
                  <a:lnTo>
                    <a:pt x="1317589" y="5674"/>
                  </a:lnTo>
                  <a:lnTo>
                    <a:pt x="1362816" y="2718"/>
                  </a:lnTo>
                  <a:lnTo>
                    <a:pt x="1408112" y="826"/>
                  </a:lnTo>
                  <a:lnTo>
                    <a:pt x="1453454" y="0"/>
                  </a:lnTo>
                  <a:lnTo>
                    <a:pt x="1498824" y="241"/>
                  </a:lnTo>
                  <a:lnTo>
                    <a:pt x="1544199" y="1552"/>
                  </a:lnTo>
                  <a:lnTo>
                    <a:pt x="1589559" y="3935"/>
                  </a:lnTo>
                  <a:lnTo>
                    <a:pt x="1634883" y="7392"/>
                  </a:lnTo>
                  <a:lnTo>
                    <a:pt x="1680150" y="11926"/>
                  </a:lnTo>
                  <a:lnTo>
                    <a:pt x="1725339" y="17537"/>
                  </a:lnTo>
                  <a:lnTo>
                    <a:pt x="1770429" y="24230"/>
                  </a:lnTo>
                  <a:lnTo>
                    <a:pt x="1815400" y="32004"/>
                  </a:lnTo>
                  <a:lnTo>
                    <a:pt x="1860230" y="40864"/>
                  </a:lnTo>
                  <a:lnTo>
                    <a:pt x="1904899" y="50810"/>
                  </a:lnTo>
                  <a:lnTo>
                    <a:pt x="1949386" y="61845"/>
                  </a:lnTo>
                  <a:lnTo>
                    <a:pt x="1993670" y="73971"/>
                  </a:lnTo>
                  <a:lnTo>
                    <a:pt x="2037730" y="87190"/>
                  </a:lnTo>
                  <a:lnTo>
                    <a:pt x="2081545" y="101504"/>
                  </a:lnTo>
                  <a:lnTo>
                    <a:pt x="2125094" y="116916"/>
                  </a:lnTo>
                  <a:lnTo>
                    <a:pt x="2168357" y="133427"/>
                  </a:lnTo>
                  <a:lnTo>
                    <a:pt x="2211313" y="151039"/>
                  </a:lnTo>
                  <a:lnTo>
                    <a:pt x="2253940" y="169755"/>
                  </a:lnTo>
                  <a:lnTo>
                    <a:pt x="2296218" y="189576"/>
                  </a:lnTo>
                  <a:lnTo>
                    <a:pt x="2338126" y="210506"/>
                  </a:lnTo>
                  <a:lnTo>
                    <a:pt x="2379643" y="232545"/>
                  </a:lnTo>
                  <a:lnTo>
                    <a:pt x="2420748" y="255697"/>
                  </a:lnTo>
                  <a:lnTo>
                    <a:pt x="2461421" y="279962"/>
                  </a:lnTo>
                  <a:lnTo>
                    <a:pt x="2501640" y="305344"/>
                  </a:lnTo>
                  <a:lnTo>
                    <a:pt x="2541384" y="331844"/>
                  </a:lnTo>
                  <a:lnTo>
                    <a:pt x="2580634" y="359464"/>
                  </a:lnTo>
                  <a:lnTo>
                    <a:pt x="2619367" y="388207"/>
                  </a:lnTo>
                  <a:lnTo>
                    <a:pt x="2657563" y="418075"/>
                  </a:lnTo>
                  <a:lnTo>
                    <a:pt x="2696616" y="450286"/>
                  </a:lnTo>
                  <a:lnTo>
                    <a:pt x="2734714" y="483470"/>
                  </a:lnTo>
                  <a:lnTo>
                    <a:pt x="2771842" y="517607"/>
                  </a:lnTo>
                  <a:lnTo>
                    <a:pt x="2807985" y="552673"/>
                  </a:lnTo>
                  <a:lnTo>
                    <a:pt x="2843125" y="588647"/>
                  </a:lnTo>
                  <a:lnTo>
                    <a:pt x="2877246" y="625508"/>
                  </a:lnTo>
                  <a:lnTo>
                    <a:pt x="2910333" y="663233"/>
                  </a:lnTo>
                  <a:lnTo>
                    <a:pt x="2942368" y="701801"/>
                  </a:lnTo>
                  <a:lnTo>
                    <a:pt x="2973337" y="741190"/>
                  </a:lnTo>
                  <a:lnTo>
                    <a:pt x="3003222" y="781378"/>
                  </a:lnTo>
                  <a:lnTo>
                    <a:pt x="3032008" y="822344"/>
                  </a:lnTo>
                  <a:lnTo>
                    <a:pt x="3059678" y="864065"/>
                  </a:lnTo>
                  <a:lnTo>
                    <a:pt x="3086216" y="906520"/>
                  </a:lnTo>
                  <a:lnTo>
                    <a:pt x="3111606" y="949687"/>
                  </a:lnTo>
                  <a:lnTo>
                    <a:pt x="3135832" y="993544"/>
                  </a:lnTo>
                  <a:lnTo>
                    <a:pt x="3158878" y="1038069"/>
                  </a:lnTo>
                  <a:lnTo>
                    <a:pt x="3180727" y="1083242"/>
                  </a:lnTo>
                  <a:lnTo>
                    <a:pt x="3201363" y="1129039"/>
                  </a:lnTo>
                  <a:lnTo>
                    <a:pt x="3220770" y="1175439"/>
                  </a:lnTo>
                </a:path>
              </a:pathLst>
            </a:custGeom>
            <a:ln w="307848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23553" y="3857274"/>
              <a:ext cx="1659889" cy="3071495"/>
            </a:xfrm>
            <a:custGeom>
              <a:avLst/>
              <a:gdLst/>
              <a:ahLst/>
              <a:cxnLst/>
              <a:rect l="l" t="t" r="r" b="b"/>
              <a:pathLst>
                <a:path w="1659890" h="3071495">
                  <a:moveTo>
                    <a:pt x="1659515" y="3071253"/>
                  </a:moveTo>
                  <a:lnTo>
                    <a:pt x="1611360" y="3065565"/>
                  </a:lnTo>
                  <a:lnTo>
                    <a:pt x="1563649" y="3058705"/>
                  </a:lnTo>
                  <a:lnTo>
                    <a:pt x="1516397" y="3050689"/>
                  </a:lnTo>
                  <a:lnTo>
                    <a:pt x="1469616" y="3041533"/>
                  </a:lnTo>
                  <a:lnTo>
                    <a:pt x="1423318" y="3031254"/>
                  </a:lnTo>
                  <a:lnTo>
                    <a:pt x="1377517" y="3019868"/>
                  </a:lnTo>
                  <a:lnTo>
                    <a:pt x="1332225" y="3007390"/>
                  </a:lnTo>
                  <a:lnTo>
                    <a:pt x="1287456" y="2993837"/>
                  </a:lnTo>
                  <a:lnTo>
                    <a:pt x="1243223" y="2979226"/>
                  </a:lnTo>
                  <a:lnTo>
                    <a:pt x="1199538" y="2963572"/>
                  </a:lnTo>
                  <a:lnTo>
                    <a:pt x="1156414" y="2946891"/>
                  </a:lnTo>
                  <a:lnTo>
                    <a:pt x="1113865" y="2929199"/>
                  </a:lnTo>
                  <a:lnTo>
                    <a:pt x="1071902" y="2910513"/>
                  </a:lnTo>
                  <a:lnTo>
                    <a:pt x="1030540" y="2890849"/>
                  </a:lnTo>
                  <a:lnTo>
                    <a:pt x="989791" y="2870223"/>
                  </a:lnTo>
                  <a:lnTo>
                    <a:pt x="949668" y="2848650"/>
                  </a:lnTo>
                  <a:lnTo>
                    <a:pt x="910184" y="2826148"/>
                  </a:lnTo>
                  <a:lnTo>
                    <a:pt x="871351" y="2802732"/>
                  </a:lnTo>
                  <a:lnTo>
                    <a:pt x="833183" y="2778419"/>
                  </a:lnTo>
                  <a:lnTo>
                    <a:pt x="795693" y="2753224"/>
                  </a:lnTo>
                  <a:lnTo>
                    <a:pt x="758894" y="2727164"/>
                  </a:lnTo>
                  <a:lnTo>
                    <a:pt x="722798" y="2700255"/>
                  </a:lnTo>
                  <a:lnTo>
                    <a:pt x="687419" y="2672512"/>
                  </a:lnTo>
                  <a:lnTo>
                    <a:pt x="652769" y="2643953"/>
                  </a:lnTo>
                  <a:lnTo>
                    <a:pt x="618861" y="2614593"/>
                  </a:lnTo>
                  <a:lnTo>
                    <a:pt x="585708" y="2584448"/>
                  </a:lnTo>
                  <a:lnTo>
                    <a:pt x="553324" y="2553535"/>
                  </a:lnTo>
                  <a:lnTo>
                    <a:pt x="521721" y="2521869"/>
                  </a:lnTo>
                  <a:lnTo>
                    <a:pt x="490912" y="2489467"/>
                  </a:lnTo>
                  <a:lnTo>
                    <a:pt x="460910" y="2456346"/>
                  </a:lnTo>
                  <a:lnTo>
                    <a:pt x="431728" y="2422520"/>
                  </a:lnTo>
                  <a:lnTo>
                    <a:pt x="403378" y="2388006"/>
                  </a:lnTo>
                  <a:lnTo>
                    <a:pt x="375875" y="2352820"/>
                  </a:lnTo>
                  <a:lnTo>
                    <a:pt x="349230" y="2316979"/>
                  </a:lnTo>
                  <a:lnTo>
                    <a:pt x="323457" y="2280499"/>
                  </a:lnTo>
                  <a:lnTo>
                    <a:pt x="298568" y="2243395"/>
                  </a:lnTo>
                  <a:lnTo>
                    <a:pt x="274577" y="2205684"/>
                  </a:lnTo>
                  <a:lnTo>
                    <a:pt x="251496" y="2167383"/>
                  </a:lnTo>
                  <a:lnTo>
                    <a:pt x="229338" y="2128506"/>
                  </a:lnTo>
                  <a:lnTo>
                    <a:pt x="208117" y="2089070"/>
                  </a:lnTo>
                  <a:lnTo>
                    <a:pt x="187845" y="2049092"/>
                  </a:lnTo>
                  <a:lnTo>
                    <a:pt x="168535" y="2008587"/>
                  </a:lnTo>
                  <a:lnTo>
                    <a:pt x="150200" y="1967572"/>
                  </a:lnTo>
                  <a:lnTo>
                    <a:pt x="132853" y="1926063"/>
                  </a:lnTo>
                  <a:lnTo>
                    <a:pt x="116507" y="1884076"/>
                  </a:lnTo>
                  <a:lnTo>
                    <a:pt x="101175" y="1841626"/>
                  </a:lnTo>
                  <a:lnTo>
                    <a:pt x="86870" y="1798731"/>
                  </a:lnTo>
                  <a:lnTo>
                    <a:pt x="73604" y="1755407"/>
                  </a:lnTo>
                  <a:lnTo>
                    <a:pt x="61391" y="1711668"/>
                  </a:lnTo>
                  <a:lnTo>
                    <a:pt x="50243" y="1667533"/>
                  </a:lnTo>
                  <a:lnTo>
                    <a:pt x="40174" y="1623016"/>
                  </a:lnTo>
                  <a:lnTo>
                    <a:pt x="31197" y="1578133"/>
                  </a:lnTo>
                  <a:lnTo>
                    <a:pt x="23324" y="1532902"/>
                  </a:lnTo>
                  <a:lnTo>
                    <a:pt x="16568" y="1487338"/>
                  </a:lnTo>
                  <a:lnTo>
                    <a:pt x="10942" y="1441457"/>
                  </a:lnTo>
                  <a:lnTo>
                    <a:pt x="6459" y="1395276"/>
                  </a:lnTo>
                  <a:lnTo>
                    <a:pt x="3133" y="1348810"/>
                  </a:lnTo>
                  <a:lnTo>
                    <a:pt x="975" y="1302076"/>
                  </a:lnTo>
                  <a:lnTo>
                    <a:pt x="0" y="1255090"/>
                  </a:lnTo>
                  <a:lnTo>
                    <a:pt x="219" y="1207867"/>
                  </a:lnTo>
                  <a:lnTo>
                    <a:pt x="1646" y="1160425"/>
                  </a:lnTo>
                  <a:lnTo>
                    <a:pt x="4293" y="1112779"/>
                  </a:lnTo>
                  <a:lnTo>
                    <a:pt x="8175" y="1064945"/>
                  </a:lnTo>
                  <a:lnTo>
                    <a:pt x="13303" y="1016939"/>
                  </a:lnTo>
                  <a:lnTo>
                    <a:pt x="19805" y="968091"/>
                  </a:lnTo>
                  <a:lnTo>
                    <a:pt x="27583" y="919503"/>
                  </a:lnTo>
                  <a:lnTo>
                    <a:pt x="36626" y="871198"/>
                  </a:lnTo>
                  <a:lnTo>
                    <a:pt x="46925" y="823199"/>
                  </a:lnTo>
                  <a:lnTo>
                    <a:pt x="58469" y="775529"/>
                  </a:lnTo>
                  <a:lnTo>
                    <a:pt x="71248" y="728211"/>
                  </a:lnTo>
                  <a:lnTo>
                    <a:pt x="85251" y="681268"/>
                  </a:lnTo>
                  <a:lnTo>
                    <a:pt x="100468" y="634723"/>
                  </a:lnTo>
                  <a:lnTo>
                    <a:pt x="116889" y="588600"/>
                  </a:lnTo>
                  <a:lnTo>
                    <a:pt x="134503" y="542920"/>
                  </a:lnTo>
                  <a:lnTo>
                    <a:pt x="153301" y="497708"/>
                  </a:lnTo>
                  <a:lnTo>
                    <a:pt x="173272" y="452986"/>
                  </a:lnTo>
                  <a:lnTo>
                    <a:pt x="194405" y="408778"/>
                  </a:lnTo>
                  <a:lnTo>
                    <a:pt x="216690" y="365106"/>
                  </a:lnTo>
                  <a:lnTo>
                    <a:pt x="240118" y="321993"/>
                  </a:lnTo>
                  <a:lnTo>
                    <a:pt x="264677" y="279463"/>
                  </a:lnTo>
                  <a:lnTo>
                    <a:pt x="290358" y="237539"/>
                  </a:lnTo>
                  <a:lnTo>
                    <a:pt x="317150" y="196243"/>
                  </a:lnTo>
                  <a:lnTo>
                    <a:pt x="345043" y="155599"/>
                  </a:lnTo>
                  <a:lnTo>
                    <a:pt x="374026" y="115629"/>
                  </a:lnTo>
                  <a:lnTo>
                    <a:pt x="404090" y="76357"/>
                  </a:lnTo>
                  <a:lnTo>
                    <a:pt x="435223" y="37807"/>
                  </a:lnTo>
                  <a:lnTo>
                    <a:pt x="467416" y="0"/>
                  </a:lnTo>
                </a:path>
              </a:pathLst>
            </a:custGeom>
            <a:ln w="307975">
              <a:solidFill>
                <a:srgbClr val="33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95823" y="3460209"/>
              <a:ext cx="1137285" cy="1134110"/>
            </a:xfrm>
            <a:custGeom>
              <a:avLst/>
              <a:gdLst/>
              <a:ahLst/>
              <a:cxnLst/>
              <a:rect l="l" t="t" r="r" b="b"/>
              <a:pathLst>
                <a:path w="1137284" h="1134110">
                  <a:moveTo>
                    <a:pt x="1136777" y="0"/>
                  </a:moveTo>
                  <a:lnTo>
                    <a:pt x="0" y="151663"/>
                  </a:lnTo>
                  <a:lnTo>
                    <a:pt x="962748" y="1133563"/>
                  </a:lnTo>
                  <a:lnTo>
                    <a:pt x="1136777" y="0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9165" y="4348525"/>
              <a:ext cx="2174875" cy="2590800"/>
            </a:xfrm>
            <a:custGeom>
              <a:avLst/>
              <a:gdLst/>
              <a:ahLst/>
              <a:cxnLst/>
              <a:rect l="l" t="t" r="r" b="b"/>
              <a:pathLst>
                <a:path w="2174875" h="2590800">
                  <a:moveTo>
                    <a:pt x="2018423" y="0"/>
                  </a:moveTo>
                  <a:lnTo>
                    <a:pt x="2037216" y="44694"/>
                  </a:lnTo>
                  <a:lnTo>
                    <a:pt x="2054770" y="89579"/>
                  </a:lnTo>
                  <a:lnTo>
                    <a:pt x="2071092" y="134635"/>
                  </a:lnTo>
                  <a:lnTo>
                    <a:pt x="2086191" y="179844"/>
                  </a:lnTo>
                  <a:lnTo>
                    <a:pt x="2100073" y="225186"/>
                  </a:lnTo>
                  <a:lnTo>
                    <a:pt x="2112747" y="270642"/>
                  </a:lnTo>
                  <a:lnTo>
                    <a:pt x="2124221" y="316192"/>
                  </a:lnTo>
                  <a:lnTo>
                    <a:pt x="2134501" y="361818"/>
                  </a:lnTo>
                  <a:lnTo>
                    <a:pt x="2143596" y="407501"/>
                  </a:lnTo>
                  <a:lnTo>
                    <a:pt x="2151513" y="453220"/>
                  </a:lnTo>
                  <a:lnTo>
                    <a:pt x="2158260" y="498957"/>
                  </a:lnTo>
                  <a:lnTo>
                    <a:pt x="2163845" y="544693"/>
                  </a:lnTo>
                  <a:lnTo>
                    <a:pt x="2168275" y="590409"/>
                  </a:lnTo>
                  <a:lnTo>
                    <a:pt x="2171558" y="636085"/>
                  </a:lnTo>
                  <a:lnTo>
                    <a:pt x="2173701" y="681702"/>
                  </a:lnTo>
                  <a:lnTo>
                    <a:pt x="2174713" y="727240"/>
                  </a:lnTo>
                  <a:lnTo>
                    <a:pt x="2174600" y="772682"/>
                  </a:lnTo>
                  <a:lnTo>
                    <a:pt x="2173371" y="818007"/>
                  </a:lnTo>
                  <a:lnTo>
                    <a:pt x="2171034" y="863196"/>
                  </a:lnTo>
                  <a:lnTo>
                    <a:pt x="2167595" y="908230"/>
                  </a:lnTo>
                  <a:lnTo>
                    <a:pt x="2163063" y="953091"/>
                  </a:lnTo>
                  <a:lnTo>
                    <a:pt x="2157445" y="997757"/>
                  </a:lnTo>
                  <a:lnTo>
                    <a:pt x="2150749" y="1042212"/>
                  </a:lnTo>
                  <a:lnTo>
                    <a:pt x="2142982" y="1086434"/>
                  </a:lnTo>
                  <a:lnTo>
                    <a:pt x="2134153" y="1130406"/>
                  </a:lnTo>
                  <a:lnTo>
                    <a:pt x="2124269" y="1174108"/>
                  </a:lnTo>
                  <a:lnTo>
                    <a:pt x="2113337" y="1217520"/>
                  </a:lnTo>
                  <a:lnTo>
                    <a:pt x="2101365" y="1260623"/>
                  </a:lnTo>
                  <a:lnTo>
                    <a:pt x="2088361" y="1303399"/>
                  </a:lnTo>
                  <a:lnTo>
                    <a:pt x="2074333" y="1345828"/>
                  </a:lnTo>
                  <a:lnTo>
                    <a:pt x="2059288" y="1387891"/>
                  </a:lnTo>
                  <a:lnTo>
                    <a:pt x="2043234" y="1429569"/>
                  </a:lnTo>
                  <a:lnTo>
                    <a:pt x="2026179" y="1470842"/>
                  </a:lnTo>
                  <a:lnTo>
                    <a:pt x="2008129" y="1511691"/>
                  </a:lnTo>
                  <a:lnTo>
                    <a:pt x="1989094" y="1552097"/>
                  </a:lnTo>
                  <a:lnTo>
                    <a:pt x="1969080" y="1592041"/>
                  </a:lnTo>
                  <a:lnTo>
                    <a:pt x="1948095" y="1631504"/>
                  </a:lnTo>
                  <a:lnTo>
                    <a:pt x="1926147" y="1670466"/>
                  </a:lnTo>
                  <a:lnTo>
                    <a:pt x="1903244" y="1708908"/>
                  </a:lnTo>
                  <a:lnTo>
                    <a:pt x="1879393" y="1746812"/>
                  </a:lnTo>
                  <a:lnTo>
                    <a:pt x="1854602" y="1784157"/>
                  </a:lnTo>
                  <a:lnTo>
                    <a:pt x="1828878" y="1820925"/>
                  </a:lnTo>
                  <a:lnTo>
                    <a:pt x="1802230" y="1857096"/>
                  </a:lnTo>
                  <a:lnTo>
                    <a:pt x="1774664" y="1892651"/>
                  </a:lnTo>
                  <a:lnTo>
                    <a:pt x="1746189" y="1927572"/>
                  </a:lnTo>
                  <a:lnTo>
                    <a:pt x="1716812" y="1961838"/>
                  </a:lnTo>
                  <a:lnTo>
                    <a:pt x="1686541" y="1995431"/>
                  </a:lnTo>
                  <a:lnTo>
                    <a:pt x="1655383" y="2028332"/>
                  </a:lnTo>
                  <a:lnTo>
                    <a:pt x="1623347" y="2060520"/>
                  </a:lnTo>
                  <a:lnTo>
                    <a:pt x="1590439" y="2091978"/>
                  </a:lnTo>
                  <a:lnTo>
                    <a:pt x="1556668" y="2122685"/>
                  </a:lnTo>
                  <a:lnTo>
                    <a:pt x="1522041" y="2152623"/>
                  </a:lnTo>
                  <a:lnTo>
                    <a:pt x="1486566" y="2181773"/>
                  </a:lnTo>
                  <a:lnTo>
                    <a:pt x="1450251" y="2210114"/>
                  </a:lnTo>
                  <a:lnTo>
                    <a:pt x="1413103" y="2237629"/>
                  </a:lnTo>
                  <a:lnTo>
                    <a:pt x="1375129" y="2264297"/>
                  </a:lnTo>
                  <a:lnTo>
                    <a:pt x="1336338" y="2290100"/>
                  </a:lnTo>
                  <a:lnTo>
                    <a:pt x="1296737" y="2315018"/>
                  </a:lnTo>
                  <a:lnTo>
                    <a:pt x="1256334" y="2339033"/>
                  </a:lnTo>
                  <a:lnTo>
                    <a:pt x="1215137" y="2362125"/>
                  </a:lnTo>
                  <a:lnTo>
                    <a:pt x="1173153" y="2384274"/>
                  </a:lnTo>
                  <a:lnTo>
                    <a:pt x="1130389" y="2405462"/>
                  </a:lnTo>
                  <a:lnTo>
                    <a:pt x="1086854" y="2425669"/>
                  </a:lnTo>
                  <a:lnTo>
                    <a:pt x="1042555" y="2444877"/>
                  </a:lnTo>
                  <a:lnTo>
                    <a:pt x="995496" y="2463826"/>
                  </a:lnTo>
                  <a:lnTo>
                    <a:pt x="948005" y="2481466"/>
                  </a:lnTo>
                  <a:lnTo>
                    <a:pt x="900108" y="2497793"/>
                  </a:lnTo>
                  <a:lnTo>
                    <a:pt x="851835" y="2512804"/>
                  </a:lnTo>
                  <a:lnTo>
                    <a:pt x="803211" y="2526496"/>
                  </a:lnTo>
                  <a:lnTo>
                    <a:pt x="754265" y="2538865"/>
                  </a:lnTo>
                  <a:lnTo>
                    <a:pt x="705024" y="2549910"/>
                  </a:lnTo>
                  <a:lnTo>
                    <a:pt x="655514" y="2559626"/>
                  </a:lnTo>
                  <a:lnTo>
                    <a:pt x="605765" y="2568010"/>
                  </a:lnTo>
                  <a:lnTo>
                    <a:pt x="555802" y="2575060"/>
                  </a:lnTo>
                  <a:lnTo>
                    <a:pt x="505654" y="2580772"/>
                  </a:lnTo>
                  <a:lnTo>
                    <a:pt x="455348" y="2585144"/>
                  </a:lnTo>
                  <a:lnTo>
                    <a:pt x="404912" y="2588171"/>
                  </a:lnTo>
                  <a:lnTo>
                    <a:pt x="354371" y="2589851"/>
                  </a:lnTo>
                  <a:lnTo>
                    <a:pt x="303755" y="2590181"/>
                  </a:lnTo>
                  <a:lnTo>
                    <a:pt x="253091" y="2589158"/>
                  </a:lnTo>
                  <a:lnTo>
                    <a:pt x="202405" y="2586779"/>
                  </a:lnTo>
                  <a:lnTo>
                    <a:pt x="151726" y="2583040"/>
                  </a:lnTo>
                  <a:lnTo>
                    <a:pt x="101080" y="2577938"/>
                  </a:lnTo>
                  <a:lnTo>
                    <a:pt x="50495" y="2571470"/>
                  </a:lnTo>
                  <a:lnTo>
                    <a:pt x="0" y="2563634"/>
                  </a:lnTo>
                </a:path>
              </a:pathLst>
            </a:custGeom>
            <a:ln w="307975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54366" y="6265072"/>
              <a:ext cx="1075055" cy="1320165"/>
            </a:xfrm>
            <a:custGeom>
              <a:avLst/>
              <a:gdLst/>
              <a:ahLst/>
              <a:cxnLst/>
              <a:rect l="l" t="t" r="r" b="b"/>
              <a:pathLst>
                <a:path w="1075054" h="1320165">
                  <a:moveTo>
                    <a:pt x="1074445" y="0"/>
                  </a:moveTo>
                  <a:lnTo>
                    <a:pt x="0" y="401827"/>
                  </a:lnTo>
                  <a:lnTo>
                    <a:pt x="687704" y="1319961"/>
                  </a:lnTo>
                  <a:lnTo>
                    <a:pt x="1074445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968762" y="3999754"/>
              <a:ext cx="1351915" cy="1050290"/>
            </a:xfrm>
            <a:custGeom>
              <a:avLst/>
              <a:gdLst/>
              <a:ahLst/>
              <a:cxnLst/>
              <a:rect l="l" t="t" r="r" b="b"/>
              <a:pathLst>
                <a:path w="1351915" h="1050289">
                  <a:moveTo>
                    <a:pt x="1351864" y="0"/>
                  </a:moveTo>
                  <a:lnTo>
                    <a:pt x="0" y="346989"/>
                  </a:lnTo>
                  <a:lnTo>
                    <a:pt x="900861" y="1049794"/>
                  </a:lnTo>
                  <a:lnTo>
                    <a:pt x="135186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207960" y="4744440"/>
            <a:ext cx="4171315" cy="1866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5"/>
              </a:spcBef>
            </a:pPr>
            <a:r>
              <a:rPr sz="2100" dirty="0">
                <a:latin typeface="Century Gothic"/>
                <a:cs typeface="Century Gothic"/>
              </a:rPr>
              <a:t>Profitable</a:t>
            </a:r>
            <a:r>
              <a:rPr sz="2100" spc="-25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Organic</a:t>
            </a:r>
            <a:r>
              <a:rPr sz="2100" spc="5" dirty="0">
                <a:latin typeface="Century Gothic"/>
                <a:cs typeface="Century Gothic"/>
              </a:rPr>
              <a:t> </a:t>
            </a:r>
            <a:r>
              <a:rPr sz="2100" spc="-10" dirty="0">
                <a:latin typeface="Century Gothic"/>
                <a:cs typeface="Century Gothic"/>
              </a:rPr>
              <a:t>Growth </a:t>
            </a:r>
            <a:r>
              <a:rPr sz="2100" dirty="0">
                <a:latin typeface="Century Gothic"/>
                <a:cs typeface="Century Gothic"/>
              </a:rPr>
              <a:t>Commitment</a:t>
            </a:r>
            <a:r>
              <a:rPr sz="2100" spc="-5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to</a:t>
            </a:r>
            <a:r>
              <a:rPr sz="2100" spc="-1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R&amp;D</a:t>
            </a:r>
            <a:r>
              <a:rPr sz="2100" spc="1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and</a:t>
            </a:r>
            <a:r>
              <a:rPr sz="2100" spc="-25" dirty="0">
                <a:latin typeface="Century Gothic"/>
                <a:cs typeface="Century Gothic"/>
              </a:rPr>
              <a:t> </a:t>
            </a:r>
            <a:r>
              <a:rPr sz="2100" spc="-10" dirty="0">
                <a:latin typeface="Century Gothic"/>
                <a:cs typeface="Century Gothic"/>
              </a:rPr>
              <a:t>Talent </a:t>
            </a:r>
            <a:r>
              <a:rPr sz="2100" dirty="0">
                <a:latin typeface="Century Gothic"/>
                <a:cs typeface="Century Gothic"/>
              </a:rPr>
              <a:t>Innovate</a:t>
            </a:r>
            <a:r>
              <a:rPr sz="2100" spc="-25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products</a:t>
            </a:r>
            <a:r>
              <a:rPr sz="2100" spc="-20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to </a:t>
            </a:r>
            <a:r>
              <a:rPr sz="2100" spc="-10" dirty="0">
                <a:latin typeface="Century Gothic"/>
                <a:cs typeface="Century Gothic"/>
              </a:rPr>
              <a:t>replace </a:t>
            </a:r>
            <a:r>
              <a:rPr sz="2100" dirty="0">
                <a:latin typeface="Century Gothic"/>
                <a:cs typeface="Century Gothic"/>
              </a:rPr>
              <a:t>conventional</a:t>
            </a:r>
            <a:r>
              <a:rPr sz="2100" spc="-35" dirty="0">
                <a:latin typeface="Century Gothic"/>
                <a:cs typeface="Century Gothic"/>
              </a:rPr>
              <a:t> </a:t>
            </a:r>
            <a:r>
              <a:rPr sz="2100" spc="-10" dirty="0">
                <a:latin typeface="Century Gothic"/>
                <a:cs typeface="Century Gothic"/>
              </a:rPr>
              <a:t>construction methods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92807" y="4942332"/>
            <a:ext cx="144780" cy="119380"/>
          </a:xfrm>
          <a:custGeom>
            <a:avLst/>
            <a:gdLst/>
            <a:ahLst/>
            <a:cxnLst/>
            <a:rect l="l" t="t" r="r" b="b"/>
            <a:pathLst>
              <a:path w="144780" h="119379">
                <a:moveTo>
                  <a:pt x="144780" y="0"/>
                </a:moveTo>
                <a:lnTo>
                  <a:pt x="0" y="0"/>
                </a:lnTo>
                <a:lnTo>
                  <a:pt x="0" y="118872"/>
                </a:lnTo>
                <a:lnTo>
                  <a:pt x="144780" y="118872"/>
                </a:lnTo>
                <a:lnTo>
                  <a:pt x="1447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92807" y="5285232"/>
            <a:ext cx="144780" cy="119380"/>
          </a:xfrm>
          <a:custGeom>
            <a:avLst/>
            <a:gdLst/>
            <a:ahLst/>
            <a:cxnLst/>
            <a:rect l="l" t="t" r="r" b="b"/>
            <a:pathLst>
              <a:path w="144780" h="119379">
                <a:moveTo>
                  <a:pt x="144780" y="0"/>
                </a:moveTo>
                <a:lnTo>
                  <a:pt x="0" y="0"/>
                </a:lnTo>
                <a:lnTo>
                  <a:pt x="0" y="118872"/>
                </a:lnTo>
                <a:lnTo>
                  <a:pt x="144780" y="118872"/>
                </a:lnTo>
                <a:lnTo>
                  <a:pt x="1447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92807" y="5649467"/>
            <a:ext cx="144780" cy="119380"/>
          </a:xfrm>
          <a:custGeom>
            <a:avLst/>
            <a:gdLst/>
            <a:ahLst/>
            <a:cxnLst/>
            <a:rect l="l" t="t" r="r" b="b"/>
            <a:pathLst>
              <a:path w="144780" h="119379">
                <a:moveTo>
                  <a:pt x="144780" y="0"/>
                </a:moveTo>
                <a:lnTo>
                  <a:pt x="0" y="0"/>
                </a:lnTo>
                <a:lnTo>
                  <a:pt x="0" y="118872"/>
                </a:lnTo>
                <a:lnTo>
                  <a:pt x="144780" y="118872"/>
                </a:lnTo>
                <a:lnTo>
                  <a:pt x="14478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27180" y="4779264"/>
            <a:ext cx="144780" cy="119380"/>
          </a:xfrm>
          <a:custGeom>
            <a:avLst/>
            <a:gdLst/>
            <a:ahLst/>
            <a:cxnLst/>
            <a:rect l="l" t="t" r="r" b="b"/>
            <a:pathLst>
              <a:path w="144779" h="119379">
                <a:moveTo>
                  <a:pt x="144779" y="0"/>
                </a:moveTo>
                <a:lnTo>
                  <a:pt x="0" y="0"/>
                </a:lnTo>
                <a:lnTo>
                  <a:pt x="0" y="118872"/>
                </a:lnTo>
                <a:lnTo>
                  <a:pt x="144779" y="118872"/>
                </a:lnTo>
                <a:lnTo>
                  <a:pt x="1447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27180" y="5122164"/>
            <a:ext cx="144780" cy="119380"/>
          </a:xfrm>
          <a:custGeom>
            <a:avLst/>
            <a:gdLst/>
            <a:ahLst/>
            <a:cxnLst/>
            <a:rect l="l" t="t" r="r" b="b"/>
            <a:pathLst>
              <a:path w="144779" h="119379">
                <a:moveTo>
                  <a:pt x="144779" y="0"/>
                </a:moveTo>
                <a:lnTo>
                  <a:pt x="0" y="0"/>
                </a:lnTo>
                <a:lnTo>
                  <a:pt x="0" y="118872"/>
                </a:lnTo>
                <a:lnTo>
                  <a:pt x="144779" y="118872"/>
                </a:lnTo>
                <a:lnTo>
                  <a:pt x="1447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93992" y="8865107"/>
            <a:ext cx="144780" cy="117475"/>
          </a:xfrm>
          <a:custGeom>
            <a:avLst/>
            <a:gdLst/>
            <a:ahLst/>
            <a:cxnLst/>
            <a:rect l="l" t="t" r="r" b="b"/>
            <a:pathLst>
              <a:path w="144779" h="117475">
                <a:moveTo>
                  <a:pt x="144779" y="0"/>
                </a:moveTo>
                <a:lnTo>
                  <a:pt x="0" y="0"/>
                </a:lnTo>
                <a:lnTo>
                  <a:pt x="0" y="117348"/>
                </a:lnTo>
                <a:lnTo>
                  <a:pt x="144779" y="117348"/>
                </a:lnTo>
                <a:lnTo>
                  <a:pt x="1447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93992" y="9208007"/>
            <a:ext cx="144780" cy="117475"/>
          </a:xfrm>
          <a:custGeom>
            <a:avLst/>
            <a:gdLst/>
            <a:ahLst/>
            <a:cxnLst/>
            <a:rect l="l" t="t" r="r" b="b"/>
            <a:pathLst>
              <a:path w="144779" h="117475">
                <a:moveTo>
                  <a:pt x="144779" y="0"/>
                </a:moveTo>
                <a:lnTo>
                  <a:pt x="0" y="0"/>
                </a:lnTo>
                <a:lnTo>
                  <a:pt x="0" y="117348"/>
                </a:lnTo>
                <a:lnTo>
                  <a:pt x="144779" y="117348"/>
                </a:lnTo>
                <a:lnTo>
                  <a:pt x="1447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93992" y="9575292"/>
            <a:ext cx="144780" cy="117475"/>
          </a:xfrm>
          <a:custGeom>
            <a:avLst/>
            <a:gdLst/>
            <a:ahLst/>
            <a:cxnLst/>
            <a:rect l="l" t="t" r="r" b="b"/>
            <a:pathLst>
              <a:path w="144779" h="117475">
                <a:moveTo>
                  <a:pt x="144779" y="0"/>
                </a:moveTo>
                <a:lnTo>
                  <a:pt x="0" y="0"/>
                </a:lnTo>
                <a:lnTo>
                  <a:pt x="0" y="117347"/>
                </a:lnTo>
                <a:lnTo>
                  <a:pt x="144779" y="117347"/>
                </a:lnTo>
                <a:lnTo>
                  <a:pt x="14477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45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1809" y="9453564"/>
            <a:ext cx="988441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Century Gothic"/>
                <a:cs typeface="Century Gothic"/>
              </a:rPr>
              <a:t>Note</a:t>
            </a:r>
            <a:r>
              <a:rPr sz="1350" spc="-3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1:</a:t>
            </a:r>
            <a:r>
              <a:rPr sz="1350" spc="-1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This</a:t>
            </a:r>
            <a:r>
              <a:rPr sz="1350" spc="-2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data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is</a:t>
            </a:r>
            <a:r>
              <a:rPr sz="1350" spc="-3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based</a:t>
            </a:r>
            <a:r>
              <a:rPr sz="1350" spc="-1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on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the</a:t>
            </a:r>
            <a:r>
              <a:rPr sz="1350" spc="-2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Consolidated</a:t>
            </a:r>
            <a:r>
              <a:rPr sz="1350" spc="-4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Financial</a:t>
            </a:r>
            <a:r>
              <a:rPr sz="1350" spc="-4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data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of</a:t>
            </a:r>
            <a:r>
              <a:rPr sz="1350" spc="-1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the</a:t>
            </a:r>
            <a:r>
              <a:rPr sz="1350" spc="-1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Company;</a:t>
            </a:r>
            <a:r>
              <a:rPr sz="1350" spc="-20" dirty="0">
                <a:latin typeface="Century Gothic"/>
                <a:cs typeface="Century Gothic"/>
              </a:rPr>
              <a:t> </a:t>
            </a:r>
            <a:endParaRPr lang="en-IN" sz="1350" spc="-20" dirty="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Century Gothic"/>
                <a:cs typeface="Century Gothic"/>
              </a:rPr>
              <a:t>Note</a:t>
            </a:r>
            <a:r>
              <a:rPr sz="1350" spc="-3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2:</a:t>
            </a:r>
            <a:r>
              <a:rPr sz="1350" spc="36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Sales Volume</a:t>
            </a:r>
            <a:r>
              <a:rPr sz="1350" spc="-1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and</a:t>
            </a:r>
            <a:r>
              <a:rPr sz="1350" spc="-1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Financials</a:t>
            </a:r>
            <a:r>
              <a:rPr sz="1350" spc="-4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are</a:t>
            </a:r>
            <a:r>
              <a:rPr sz="1350" spc="-1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on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consolidated</a:t>
            </a:r>
            <a:r>
              <a:rPr sz="1350" spc="-4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basis</a:t>
            </a:r>
            <a:r>
              <a:rPr sz="1350" spc="-2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and</a:t>
            </a:r>
            <a:r>
              <a:rPr sz="1350" spc="-1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Net</a:t>
            </a:r>
            <a:r>
              <a:rPr sz="1350" spc="-1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Profit</a:t>
            </a:r>
            <a:r>
              <a:rPr sz="1350" spc="-3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is</a:t>
            </a:r>
            <a:r>
              <a:rPr sz="1350" spc="-2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after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Minority</a:t>
            </a:r>
            <a:r>
              <a:rPr sz="1350" spc="-25" dirty="0">
                <a:latin typeface="Century Gothic"/>
                <a:cs typeface="Century Gothic"/>
              </a:rPr>
              <a:t> </a:t>
            </a:r>
            <a:r>
              <a:rPr sz="1350" spc="-10" dirty="0">
                <a:latin typeface="Century Gothic"/>
                <a:cs typeface="Century Gothic"/>
              </a:rPr>
              <a:t>Interest</a:t>
            </a:r>
            <a:endParaRPr sz="135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03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46</a:t>
            </a:fld>
            <a:endParaRPr sz="1200" b="0">
              <a:latin typeface="Century Gothic"/>
              <a:cs typeface="Century Gothic"/>
            </a:endParaRPr>
          </a:p>
        </p:txBody>
      </p:sp>
      <p:sp>
        <p:nvSpPr>
          <p:cNvPr id="105" name="object 3"/>
          <p:cNvSpPr txBox="1">
            <a:spLocks noGrp="1"/>
          </p:cNvSpPr>
          <p:nvPr>
            <p:ph type="title"/>
          </p:nvPr>
        </p:nvSpPr>
        <p:spPr>
          <a:xfrm>
            <a:off x="1141095" y="539208"/>
            <a:ext cx="16413654" cy="1236052"/>
          </a:xfrm>
          <a:prstGeom prst="rect">
            <a:avLst/>
          </a:prstGeom>
        </p:spPr>
        <p:txBody>
          <a:bodyPr vert="horz" wrap="square" lIns="0" tIns="126818" rIns="0" bIns="0" rtlCol="0">
            <a:spAutoFit/>
          </a:bodyPr>
          <a:lstStyle/>
          <a:p>
            <a:pPr marL="114300">
              <a:spcBef>
                <a:spcPts val="143"/>
              </a:spcBef>
            </a:pPr>
            <a:r>
              <a:rPr sz="7200" dirty="0"/>
              <a:t>Growing</a:t>
            </a:r>
            <a:r>
              <a:rPr sz="7200" spc="-180" dirty="0"/>
              <a:t> </a:t>
            </a:r>
            <a:r>
              <a:rPr sz="7200" dirty="0"/>
              <a:t>Strength</a:t>
            </a:r>
            <a:r>
              <a:rPr sz="7200" spc="-203" dirty="0"/>
              <a:t> </a:t>
            </a:r>
            <a:r>
              <a:rPr sz="7200" dirty="0"/>
              <a:t>to</a:t>
            </a:r>
            <a:r>
              <a:rPr sz="7200" spc="-195" dirty="0"/>
              <a:t> </a:t>
            </a:r>
            <a:r>
              <a:rPr sz="7200" spc="-15" dirty="0"/>
              <a:t>Strength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1550458" y="1838628"/>
            <a:ext cx="7898342" cy="3668927"/>
            <a:chOff x="-18327" y="0"/>
            <a:chExt cx="6332039" cy="2899602"/>
          </a:xfrm>
        </p:grpSpPr>
        <p:graphicFrame>
          <p:nvGraphicFramePr>
            <p:cNvPr id="106" name="Chart 105"/>
            <p:cNvGraphicFramePr/>
            <p:nvPr>
              <p:extLst>
                <p:ext uri="{D42A27DB-BD31-4B8C-83A1-F6EECF244321}">
                  <p14:modId xmlns:p14="http://schemas.microsoft.com/office/powerpoint/2010/main" val="3785978956"/>
                </p:ext>
              </p:extLst>
            </p:nvPr>
          </p:nvGraphicFramePr>
          <p:xfrm>
            <a:off x="0" y="0"/>
            <a:ext cx="6313712" cy="28996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07" name="Straight Arrow Connector 106"/>
            <p:cNvCxnSpPr/>
            <p:nvPr/>
          </p:nvCxnSpPr>
          <p:spPr>
            <a:xfrm flipV="1">
              <a:off x="-18327" y="256978"/>
              <a:ext cx="5169041" cy="1505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23"/>
            <p:cNvSpPr txBox="1"/>
            <p:nvPr/>
          </p:nvSpPr>
          <p:spPr>
            <a:xfrm rot="20579824">
              <a:off x="1129387" y="590607"/>
              <a:ext cx="3401269" cy="28135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Century Gothic" panose="020B0502020202020204" pitchFamily="34" charset="0"/>
                </a:rPr>
                <a:t>Sales</a:t>
              </a:r>
              <a:r>
                <a:rPr lang="en-US" sz="1600" baseline="0" dirty="0">
                  <a:latin typeface="Century Gothic" panose="020B0502020202020204" pitchFamily="34" charset="0"/>
                </a:rPr>
                <a:t> Volume CAGR(FY13-23) 18%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109" name="Chart 10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823846"/>
              </p:ext>
            </p:extLst>
          </p:nvPr>
        </p:nvGraphicFramePr>
        <p:xfrm>
          <a:off x="10003118" y="1828872"/>
          <a:ext cx="7551631" cy="3314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0" name="Chart 10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737145"/>
              </p:ext>
            </p:extLst>
          </p:nvPr>
        </p:nvGraphicFramePr>
        <p:xfrm>
          <a:off x="1623563" y="5620385"/>
          <a:ext cx="7732347" cy="3414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1" name="Chart 1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416336"/>
              </p:ext>
            </p:extLst>
          </p:nvPr>
        </p:nvGraphicFramePr>
        <p:xfrm>
          <a:off x="10003118" y="5333698"/>
          <a:ext cx="7627889" cy="354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092" y="6360637"/>
            <a:ext cx="369332" cy="2917508"/>
          </a:xfrm>
          <a:prstGeom prst="rect">
            <a:avLst/>
          </a:prstGeom>
        </p:spPr>
        <p:txBody>
          <a:bodyPr vert="vert270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2400" b="1" dirty="0">
                <a:latin typeface="Century Gothic"/>
                <a:cs typeface="Century Gothic"/>
              </a:rPr>
              <a:t>APL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APOLLO</a:t>
            </a:r>
            <a:r>
              <a:rPr sz="2400" b="1" spc="510" dirty="0">
                <a:latin typeface="Century Gothic"/>
                <a:cs typeface="Century Gothic"/>
              </a:rPr>
              <a:t> </a:t>
            </a:r>
            <a:r>
              <a:rPr sz="2400" b="1" spc="-1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141095" cy="1810703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47</a:t>
            </a:fld>
            <a:endParaRPr sz="1200" b="0">
              <a:latin typeface="Century Gothic"/>
              <a:cs typeface="Century Gothic"/>
            </a:endParaRP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1141095" y="539208"/>
            <a:ext cx="16413654" cy="1236052"/>
          </a:xfrm>
          <a:prstGeom prst="rect">
            <a:avLst/>
          </a:prstGeom>
        </p:spPr>
        <p:txBody>
          <a:bodyPr vert="horz" wrap="square" lIns="0" tIns="126818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114300">
              <a:spcBef>
                <a:spcPts val="143"/>
              </a:spcBef>
            </a:pPr>
            <a:r>
              <a:rPr lang="en-IN" sz="7200"/>
              <a:t>Growing</a:t>
            </a:r>
            <a:r>
              <a:rPr lang="en-IN" sz="7200" spc="-180"/>
              <a:t> </a:t>
            </a:r>
            <a:r>
              <a:rPr lang="en-IN" sz="7200"/>
              <a:t>Strength</a:t>
            </a:r>
            <a:r>
              <a:rPr lang="en-IN" sz="7200" spc="-203"/>
              <a:t> </a:t>
            </a:r>
            <a:r>
              <a:rPr lang="en-IN" sz="7200"/>
              <a:t>to</a:t>
            </a:r>
            <a:r>
              <a:rPr lang="en-IN" sz="7200" spc="-195"/>
              <a:t> </a:t>
            </a:r>
            <a:r>
              <a:rPr lang="en-IN" sz="7200" spc="-15"/>
              <a:t>Strength</a:t>
            </a:r>
            <a:endParaRPr lang="en-IN" sz="7200" spc="-15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143909"/>
              </p:ext>
            </p:extLst>
          </p:nvPr>
        </p:nvGraphicFramePr>
        <p:xfrm>
          <a:off x="1584961" y="2008094"/>
          <a:ext cx="7719059" cy="389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258493"/>
              </p:ext>
            </p:extLst>
          </p:nvPr>
        </p:nvGraphicFramePr>
        <p:xfrm>
          <a:off x="9806750" y="2008094"/>
          <a:ext cx="7132320" cy="389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826886"/>
              </p:ext>
            </p:extLst>
          </p:nvPr>
        </p:nvGraphicFramePr>
        <p:xfrm>
          <a:off x="1584961" y="6154266"/>
          <a:ext cx="7719059" cy="3446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058785"/>
              </p:ext>
            </p:extLst>
          </p:nvPr>
        </p:nvGraphicFramePr>
        <p:xfrm>
          <a:off x="9806749" y="6073259"/>
          <a:ext cx="7747999" cy="352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object 4"/>
          <p:cNvSpPr txBox="1"/>
          <p:nvPr/>
        </p:nvSpPr>
        <p:spPr>
          <a:xfrm>
            <a:off x="1584961" y="9582149"/>
            <a:ext cx="5572759" cy="4667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150" dirty="0">
              <a:latin typeface="Century Gothic"/>
              <a:cs typeface="Century Gothic"/>
            </a:endParaRPr>
          </a:p>
          <a:p>
            <a:pPr algn="l">
              <a:spcBef>
                <a:spcPts val="5"/>
              </a:spcBef>
            </a:pPr>
            <a:r>
              <a:rPr sz="900" i="1" dirty="0">
                <a:latin typeface="Century Gothic"/>
                <a:cs typeface="Century Gothic"/>
              </a:rPr>
              <a:t>Note</a:t>
            </a:r>
            <a:r>
              <a:rPr lang="en-IN" sz="900" i="1" dirty="0">
                <a:latin typeface="Century Gothic"/>
                <a:cs typeface="Century Gothic"/>
              </a:rPr>
              <a:t>1</a:t>
            </a:r>
            <a:r>
              <a:rPr sz="900" i="1" dirty="0">
                <a:latin typeface="Century Gothic"/>
                <a:cs typeface="Century Gothic"/>
              </a:rPr>
              <a:t>:</a:t>
            </a:r>
            <a:r>
              <a:rPr sz="900" i="1" spc="-1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Capital</a:t>
            </a:r>
            <a:r>
              <a:rPr sz="900" i="1" spc="-3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employed for</a:t>
            </a:r>
            <a:r>
              <a:rPr sz="900" i="1" spc="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ROCE</a:t>
            </a:r>
            <a:r>
              <a:rPr sz="900" i="1" spc="1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is</a:t>
            </a:r>
            <a:r>
              <a:rPr sz="900" i="1" spc="1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computed</a:t>
            </a:r>
            <a:r>
              <a:rPr sz="900" i="1" spc="-25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as</a:t>
            </a:r>
            <a:r>
              <a:rPr sz="900" i="1" spc="1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Total</a:t>
            </a:r>
            <a:r>
              <a:rPr sz="900" i="1" spc="-3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assets</a:t>
            </a:r>
            <a:r>
              <a:rPr sz="900" i="1" spc="-2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less</a:t>
            </a:r>
            <a:r>
              <a:rPr sz="900" i="1" spc="-1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Current</a:t>
            </a:r>
            <a:r>
              <a:rPr sz="900" i="1" spc="5" dirty="0">
                <a:latin typeface="Century Gothic"/>
                <a:cs typeface="Century Gothic"/>
              </a:rPr>
              <a:t> </a:t>
            </a:r>
            <a:r>
              <a:rPr sz="900" i="1" spc="-10" dirty="0">
                <a:latin typeface="Century Gothic"/>
                <a:cs typeface="Century Gothic"/>
              </a:rPr>
              <a:t>Liabilities</a:t>
            </a:r>
            <a:r>
              <a:rPr sz="900" i="1" spc="-30" dirty="0">
                <a:latin typeface="Century Gothic"/>
                <a:cs typeface="Century Gothic"/>
              </a:rPr>
              <a:t> </a:t>
            </a:r>
            <a:r>
              <a:rPr sz="900" i="1" dirty="0">
                <a:latin typeface="Century Gothic"/>
                <a:cs typeface="Century Gothic"/>
              </a:rPr>
              <a:t>&amp; </a:t>
            </a:r>
            <a:r>
              <a:rPr sz="900" i="1" spc="-20" dirty="0">
                <a:latin typeface="Century Gothic"/>
                <a:cs typeface="Century Gothic"/>
              </a:rPr>
              <a:t>Cash</a:t>
            </a:r>
            <a:r>
              <a:rPr lang="en-IN" sz="900" i="1" spc="-20" dirty="0">
                <a:latin typeface="Century Gothic"/>
                <a:cs typeface="Century Gothic"/>
              </a:rPr>
              <a:t/>
            </a:r>
            <a:br>
              <a:rPr lang="en-IN" sz="900" i="1" spc="-20" dirty="0">
                <a:latin typeface="Century Gothic"/>
                <a:cs typeface="Century Gothic"/>
              </a:rPr>
            </a:br>
            <a:r>
              <a:rPr lang="en-IN" sz="900" i="1" spc="-20" dirty="0">
                <a:latin typeface="Century Gothic"/>
                <a:cs typeface="Century Gothic"/>
              </a:rPr>
              <a:t>Note 2: ROE/ ROCE has been annualized on H1FY24 basis</a:t>
            </a:r>
            <a:endParaRPr sz="9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04163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092" y="6360637"/>
            <a:ext cx="369332" cy="2917508"/>
          </a:xfrm>
          <a:prstGeom prst="rect">
            <a:avLst/>
          </a:prstGeom>
        </p:spPr>
        <p:txBody>
          <a:bodyPr vert="vert270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2400" b="1" dirty="0">
                <a:latin typeface="Century Gothic"/>
                <a:cs typeface="Century Gothic"/>
              </a:rPr>
              <a:t>APL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APOLLO</a:t>
            </a:r>
            <a:r>
              <a:rPr sz="2400" b="1" spc="510" dirty="0">
                <a:latin typeface="Century Gothic"/>
                <a:cs typeface="Century Gothic"/>
              </a:rPr>
              <a:t> </a:t>
            </a:r>
            <a:r>
              <a:rPr sz="2400" b="1" spc="-1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1141095" cy="1810703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48</a:t>
            </a:fld>
            <a:endParaRPr sz="1200" b="0">
              <a:latin typeface="Century Gothic"/>
              <a:cs typeface="Century Gothic"/>
            </a:endParaRPr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1141095" y="539208"/>
            <a:ext cx="16413654" cy="1236052"/>
          </a:xfrm>
          <a:prstGeom prst="rect">
            <a:avLst/>
          </a:prstGeom>
        </p:spPr>
        <p:txBody>
          <a:bodyPr vert="horz" wrap="square" lIns="0" tIns="126818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114300">
              <a:spcBef>
                <a:spcPts val="143"/>
              </a:spcBef>
            </a:pPr>
            <a:r>
              <a:rPr lang="en-IN" sz="7200"/>
              <a:t>Growing</a:t>
            </a:r>
            <a:r>
              <a:rPr lang="en-IN" sz="7200" spc="-180"/>
              <a:t> </a:t>
            </a:r>
            <a:r>
              <a:rPr lang="en-IN" sz="7200"/>
              <a:t>Strength</a:t>
            </a:r>
            <a:r>
              <a:rPr lang="en-IN" sz="7200" spc="-203"/>
              <a:t> </a:t>
            </a:r>
            <a:r>
              <a:rPr lang="en-IN" sz="7200"/>
              <a:t>to</a:t>
            </a:r>
            <a:r>
              <a:rPr lang="en-IN" sz="7200" spc="-195"/>
              <a:t> </a:t>
            </a:r>
            <a:r>
              <a:rPr lang="en-IN" sz="7200" spc="-15"/>
              <a:t>Strength</a:t>
            </a:r>
            <a:endParaRPr lang="en-IN" sz="7200" spc="-15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2428859"/>
              </p:ext>
            </p:extLst>
          </p:nvPr>
        </p:nvGraphicFramePr>
        <p:xfrm>
          <a:off x="1585629" y="1851496"/>
          <a:ext cx="7132320" cy="428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503366"/>
              </p:ext>
            </p:extLst>
          </p:nvPr>
        </p:nvGraphicFramePr>
        <p:xfrm>
          <a:off x="9604154" y="1851495"/>
          <a:ext cx="7312246" cy="4054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9806420"/>
              </p:ext>
            </p:extLst>
          </p:nvPr>
        </p:nvGraphicFramePr>
        <p:xfrm>
          <a:off x="2109907" y="6134099"/>
          <a:ext cx="6608042" cy="358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774495"/>
              </p:ext>
            </p:extLst>
          </p:nvPr>
        </p:nvGraphicFramePr>
        <p:xfrm>
          <a:off x="9829800" y="6295390"/>
          <a:ext cx="7086600" cy="3423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62929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092" y="6360637"/>
            <a:ext cx="369332" cy="2917508"/>
          </a:xfrm>
          <a:prstGeom prst="rect">
            <a:avLst/>
          </a:prstGeom>
        </p:spPr>
        <p:txBody>
          <a:bodyPr vert="vert270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2400" b="1" dirty="0">
                <a:latin typeface="Century Gothic"/>
                <a:cs typeface="Century Gothic"/>
              </a:rPr>
              <a:t>APL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APOLLO</a:t>
            </a:r>
            <a:r>
              <a:rPr sz="2400" b="1" spc="510" dirty="0">
                <a:latin typeface="Century Gothic"/>
                <a:cs typeface="Century Gothic"/>
              </a:rPr>
              <a:t> </a:t>
            </a:r>
            <a:r>
              <a:rPr sz="2400" b="1" spc="-1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1141095" cy="1810703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49</a:t>
            </a:fld>
            <a:endParaRPr sz="1200" b="0">
              <a:latin typeface="Century Gothic"/>
              <a:cs typeface="Century Gothic"/>
            </a:endParaRPr>
          </a:p>
        </p:txBody>
      </p:sp>
      <p:sp>
        <p:nvSpPr>
          <p:cNvPr id="12" name="object 3"/>
          <p:cNvSpPr txBox="1">
            <a:spLocks noGrp="1"/>
          </p:cNvSpPr>
          <p:nvPr>
            <p:ph type="title"/>
          </p:nvPr>
        </p:nvSpPr>
        <p:spPr>
          <a:xfrm>
            <a:off x="1141095" y="539208"/>
            <a:ext cx="16413654" cy="1236052"/>
          </a:xfrm>
          <a:prstGeom prst="rect">
            <a:avLst/>
          </a:prstGeom>
        </p:spPr>
        <p:txBody>
          <a:bodyPr vert="horz" wrap="square" lIns="0" tIns="126818" rIns="0" bIns="0" rtlCol="0">
            <a:spAutoFit/>
          </a:bodyPr>
          <a:lstStyle/>
          <a:p>
            <a:pPr marL="114300">
              <a:spcBef>
                <a:spcPts val="143"/>
              </a:spcBef>
            </a:pPr>
            <a:r>
              <a:rPr sz="7200" dirty="0"/>
              <a:t>Growing</a:t>
            </a:r>
            <a:r>
              <a:rPr sz="7200" spc="-180" dirty="0"/>
              <a:t> </a:t>
            </a:r>
            <a:r>
              <a:rPr sz="7200" dirty="0"/>
              <a:t>Strength</a:t>
            </a:r>
            <a:r>
              <a:rPr sz="7200" spc="-203" dirty="0"/>
              <a:t> </a:t>
            </a:r>
            <a:r>
              <a:rPr sz="7200" dirty="0"/>
              <a:t>to</a:t>
            </a:r>
            <a:r>
              <a:rPr sz="7200" spc="-195" dirty="0"/>
              <a:t> </a:t>
            </a:r>
            <a:r>
              <a:rPr sz="7200" spc="-15" dirty="0"/>
              <a:t>Strength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797954"/>
              </p:ext>
            </p:extLst>
          </p:nvPr>
        </p:nvGraphicFramePr>
        <p:xfrm>
          <a:off x="1797368" y="2176462"/>
          <a:ext cx="7598364" cy="380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290212"/>
              </p:ext>
            </p:extLst>
          </p:nvPr>
        </p:nvGraphicFramePr>
        <p:xfrm>
          <a:off x="9990830" y="2176462"/>
          <a:ext cx="7132320" cy="380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0062515"/>
              </p:ext>
            </p:extLst>
          </p:nvPr>
        </p:nvGraphicFramePr>
        <p:xfrm>
          <a:off x="1797368" y="6256750"/>
          <a:ext cx="7598364" cy="361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194226"/>
              </p:ext>
            </p:extLst>
          </p:nvPr>
        </p:nvGraphicFramePr>
        <p:xfrm>
          <a:off x="9990830" y="6480850"/>
          <a:ext cx="7132320" cy="3207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4125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APL</a:t>
            </a:r>
            <a:r>
              <a:rPr sz="7200" spc="-15" dirty="0"/>
              <a:t> </a:t>
            </a:r>
            <a:r>
              <a:rPr sz="7200" dirty="0"/>
              <a:t>Apollo</a:t>
            </a:r>
            <a:r>
              <a:rPr sz="7200" spc="-30" dirty="0"/>
              <a:t> </a:t>
            </a:r>
            <a:r>
              <a:rPr sz="7200" dirty="0"/>
              <a:t>at</a:t>
            </a:r>
            <a:r>
              <a:rPr sz="7200" spc="-10" dirty="0"/>
              <a:t> </a:t>
            </a:r>
            <a:r>
              <a:rPr sz="7200" dirty="0"/>
              <a:t>a</a:t>
            </a:r>
            <a:r>
              <a:rPr sz="7200" spc="-15" dirty="0"/>
              <a:t> </a:t>
            </a:r>
            <a:r>
              <a:rPr sz="7200" spc="-10" dirty="0"/>
              <a:t>Glance</a:t>
            </a:r>
            <a:endParaRPr sz="7200" dirty="0"/>
          </a:p>
        </p:txBody>
      </p:sp>
      <p:sp>
        <p:nvSpPr>
          <p:cNvPr id="3" name="object 3"/>
          <p:cNvSpPr txBox="1"/>
          <p:nvPr/>
        </p:nvSpPr>
        <p:spPr>
          <a:xfrm>
            <a:off x="1677161" y="2096261"/>
            <a:ext cx="11277600" cy="5553443"/>
          </a:xfrm>
          <a:prstGeom prst="rect">
            <a:avLst/>
          </a:prstGeom>
          <a:ln w="28955">
            <a:solidFill>
              <a:srgbClr val="0066CC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3950" dirty="0">
              <a:latin typeface="Times New Roman"/>
              <a:cs typeface="Times New Roman"/>
            </a:endParaRPr>
          </a:p>
          <a:p>
            <a:pPr marL="532130">
              <a:lnSpc>
                <a:spcPct val="100000"/>
              </a:lnSpc>
            </a:pPr>
            <a:r>
              <a:rPr sz="4000" b="1" dirty="0">
                <a:solidFill>
                  <a:srgbClr val="0066CC"/>
                </a:solidFill>
                <a:latin typeface="Century Gothic"/>
                <a:cs typeface="Century Gothic"/>
              </a:rPr>
              <a:t>01</a:t>
            </a:r>
            <a:r>
              <a:rPr sz="4000" b="1" spc="-13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Leading</a:t>
            </a:r>
            <a:r>
              <a:rPr sz="4000" spc="-114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Structural</a:t>
            </a:r>
            <a:r>
              <a:rPr sz="4000" spc="-100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Steel</a:t>
            </a:r>
            <a:r>
              <a:rPr sz="4000" spc="-120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Tube</a:t>
            </a:r>
            <a:r>
              <a:rPr sz="4000" spc="-114" dirty="0">
                <a:latin typeface="Century Gothic"/>
                <a:cs typeface="Century Gothic"/>
              </a:rPr>
              <a:t> </a:t>
            </a:r>
            <a:r>
              <a:rPr sz="4000" spc="-10" dirty="0">
                <a:latin typeface="Century Gothic"/>
                <a:cs typeface="Century Gothic"/>
              </a:rPr>
              <a:t>Brand</a:t>
            </a:r>
            <a:endParaRPr sz="40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850" dirty="0">
              <a:latin typeface="Century Gothic"/>
              <a:cs typeface="Century Gothic"/>
            </a:endParaRPr>
          </a:p>
          <a:p>
            <a:pPr marL="532130">
              <a:lnSpc>
                <a:spcPct val="100000"/>
              </a:lnSpc>
            </a:pPr>
            <a:r>
              <a:rPr sz="4000" b="1" dirty="0">
                <a:solidFill>
                  <a:srgbClr val="0066CC"/>
                </a:solidFill>
                <a:latin typeface="Century Gothic"/>
                <a:cs typeface="Century Gothic"/>
              </a:rPr>
              <a:t>14</a:t>
            </a:r>
            <a:r>
              <a:rPr sz="4000" b="1" spc="-12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4000" b="1" dirty="0">
                <a:solidFill>
                  <a:srgbClr val="0066CC"/>
                </a:solidFill>
                <a:latin typeface="Century Gothic"/>
                <a:cs typeface="Century Gothic"/>
              </a:rPr>
              <a:t>Brands</a:t>
            </a:r>
            <a:r>
              <a:rPr sz="4000" dirty="0">
                <a:latin typeface="Century Gothic"/>
                <a:cs typeface="Century Gothic"/>
              </a:rPr>
              <a:t>,</a:t>
            </a:r>
            <a:r>
              <a:rPr sz="4000" spc="-114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Four</a:t>
            </a:r>
            <a:r>
              <a:rPr sz="4000" spc="-90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Product</a:t>
            </a:r>
            <a:r>
              <a:rPr sz="4000" spc="-110" dirty="0">
                <a:latin typeface="Century Gothic"/>
                <a:cs typeface="Century Gothic"/>
              </a:rPr>
              <a:t> </a:t>
            </a:r>
            <a:r>
              <a:rPr sz="4000" spc="-10" dirty="0">
                <a:latin typeface="Century Gothic"/>
                <a:cs typeface="Century Gothic"/>
              </a:rPr>
              <a:t>Categories</a:t>
            </a:r>
            <a:endParaRPr sz="40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850" dirty="0">
              <a:latin typeface="Century Gothic"/>
              <a:cs typeface="Century Gothic"/>
            </a:endParaRPr>
          </a:p>
          <a:p>
            <a:pPr marL="531495">
              <a:lnSpc>
                <a:spcPct val="100000"/>
              </a:lnSpc>
            </a:pPr>
            <a:r>
              <a:rPr sz="4000" b="1" dirty="0">
                <a:solidFill>
                  <a:srgbClr val="0066CC"/>
                </a:solidFill>
                <a:latin typeface="Century Gothic"/>
                <a:cs typeface="Century Gothic"/>
              </a:rPr>
              <a:t>55%</a:t>
            </a:r>
            <a:r>
              <a:rPr sz="4000" b="1" spc="-120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4000" b="1" dirty="0">
                <a:solidFill>
                  <a:srgbClr val="0066CC"/>
                </a:solidFill>
                <a:latin typeface="Century Gothic"/>
                <a:cs typeface="Century Gothic"/>
              </a:rPr>
              <a:t>Market</a:t>
            </a:r>
            <a:r>
              <a:rPr sz="4000" b="1" spc="-114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40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Share</a:t>
            </a:r>
            <a:endParaRPr sz="40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350" dirty="0">
              <a:latin typeface="Century Gothic"/>
              <a:cs typeface="Century Gothic"/>
            </a:endParaRPr>
          </a:p>
          <a:p>
            <a:pPr marL="531495">
              <a:lnSpc>
                <a:spcPct val="100000"/>
              </a:lnSpc>
            </a:pPr>
            <a:r>
              <a:rPr lang="en-IN" sz="4000" b="1" dirty="0">
                <a:solidFill>
                  <a:srgbClr val="0066CC"/>
                </a:solidFill>
                <a:latin typeface="Century Gothic"/>
                <a:cs typeface="Century Gothic"/>
              </a:rPr>
              <a:t>3.6</a:t>
            </a:r>
            <a:r>
              <a:rPr sz="4000" b="1" spc="-120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4000" b="1" dirty="0">
                <a:solidFill>
                  <a:srgbClr val="0066CC"/>
                </a:solidFill>
                <a:latin typeface="Century Gothic"/>
                <a:cs typeface="Century Gothic"/>
              </a:rPr>
              <a:t>Million</a:t>
            </a:r>
            <a:r>
              <a:rPr sz="4000" b="1" spc="-8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4000" b="1" dirty="0">
                <a:solidFill>
                  <a:srgbClr val="0066CC"/>
                </a:solidFill>
                <a:latin typeface="Century Gothic"/>
                <a:cs typeface="Century Gothic"/>
              </a:rPr>
              <a:t>Ton</a:t>
            </a:r>
            <a:r>
              <a:rPr sz="4000" dirty="0">
                <a:latin typeface="Century Gothic"/>
                <a:cs typeface="Century Gothic"/>
              </a:rPr>
              <a:t>,</a:t>
            </a:r>
            <a:r>
              <a:rPr sz="4000" spc="-114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Structural</a:t>
            </a:r>
            <a:r>
              <a:rPr sz="4000" spc="-85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Steel</a:t>
            </a:r>
            <a:r>
              <a:rPr sz="4000" spc="-105" dirty="0">
                <a:latin typeface="Century Gothic"/>
                <a:cs typeface="Century Gothic"/>
              </a:rPr>
              <a:t> </a:t>
            </a:r>
            <a:r>
              <a:rPr sz="4000" spc="-10" dirty="0">
                <a:latin typeface="Century Gothic"/>
                <a:cs typeface="Century Gothic"/>
              </a:rPr>
              <a:t>Capacity</a:t>
            </a:r>
            <a:endParaRPr sz="4000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51636" y="4533912"/>
            <a:ext cx="902207" cy="8305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80591" y="2164080"/>
            <a:ext cx="845819" cy="8458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62376" y="2129040"/>
            <a:ext cx="1100326" cy="8305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87343" y="4457700"/>
            <a:ext cx="763523" cy="8305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860780" y="6858000"/>
            <a:ext cx="883919" cy="88391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677161" y="9271481"/>
            <a:ext cx="457218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Arial"/>
              </a:rPr>
              <a:t>*Market</a:t>
            </a:r>
            <a:r>
              <a:rPr sz="1100" spc="-10" dirty="0">
                <a:solidFill>
                  <a:srgbClr val="585858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Arial"/>
              </a:rPr>
              <a:t>share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Arial"/>
              </a:rPr>
              <a:t>is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Arial"/>
              </a:rPr>
              <a:t>for</a:t>
            </a:r>
            <a:r>
              <a:rPr sz="1100" spc="105" dirty="0">
                <a:solidFill>
                  <a:srgbClr val="585858"/>
                </a:solidFill>
                <a:latin typeface="Century Gothic" panose="020B0502020202020204" pitchFamily="34" charset="0"/>
                <a:cs typeface="Arial"/>
              </a:rPr>
              <a:t>  </a:t>
            </a:r>
            <a:r>
              <a:rPr lang="en-IN" sz="1100" spc="105" dirty="0">
                <a:solidFill>
                  <a:srgbClr val="585858"/>
                </a:solidFill>
                <a:latin typeface="Century Gothic" panose="020B0502020202020204" pitchFamily="34" charset="0"/>
                <a:cs typeface="Arial"/>
              </a:rPr>
              <a:t>H1FY24</a:t>
            </a:r>
            <a:endParaRPr sz="1100" dirty="0"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88930" y="7937808"/>
            <a:ext cx="102616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95"/>
              </a:spcBef>
            </a:pPr>
            <a:r>
              <a:rPr lang="en-US" sz="19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2</a:t>
            </a:r>
            <a:r>
              <a:rPr sz="19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,500+</a:t>
            </a:r>
            <a:endParaRPr sz="19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9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Products</a:t>
            </a:r>
            <a:endParaRPr sz="19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828919" y="5600440"/>
            <a:ext cx="127889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900" b="1" spc="-20" dirty="0">
                <a:solidFill>
                  <a:srgbClr val="0066CC"/>
                </a:solidFill>
                <a:latin typeface="Century Gothic"/>
                <a:cs typeface="Century Gothic"/>
              </a:rPr>
              <a:t>800+</a:t>
            </a:r>
            <a:endParaRPr sz="19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9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Distributors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651678" y="5573472"/>
            <a:ext cx="130175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9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2,587</a:t>
            </a:r>
            <a:endParaRPr sz="19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9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Employees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162176" y="3066586"/>
            <a:ext cx="72263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900" b="1" spc="-25" dirty="0">
                <a:solidFill>
                  <a:srgbClr val="0066CC"/>
                </a:solidFill>
                <a:latin typeface="Century Gothic"/>
                <a:cs typeface="Century Gothic"/>
              </a:rPr>
              <a:t>11</a:t>
            </a:r>
            <a:endParaRPr sz="19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9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plants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869595" y="3268610"/>
            <a:ext cx="86614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900" b="1" spc="-25" dirty="0">
                <a:solidFill>
                  <a:srgbClr val="0066CC"/>
                </a:solidFill>
                <a:latin typeface="Century Gothic"/>
                <a:cs typeface="Century Gothic"/>
              </a:rPr>
              <a:t>16</a:t>
            </a:r>
            <a:endParaRPr sz="19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9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Patents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316961" y="4534661"/>
            <a:ext cx="0" cy="1496060"/>
          </a:xfrm>
          <a:custGeom>
            <a:avLst/>
            <a:gdLst/>
            <a:ahLst/>
            <a:cxnLst/>
            <a:rect l="l" t="t" r="r" b="b"/>
            <a:pathLst>
              <a:path h="1496060">
                <a:moveTo>
                  <a:pt x="0" y="0"/>
                </a:moveTo>
                <a:lnTo>
                  <a:pt x="0" y="1495856"/>
                </a:lnTo>
              </a:path>
            </a:pathLst>
          </a:custGeom>
          <a:ln w="2895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16961" y="2187701"/>
            <a:ext cx="0" cy="1496060"/>
          </a:xfrm>
          <a:custGeom>
            <a:avLst/>
            <a:gdLst/>
            <a:ahLst/>
            <a:cxnLst/>
            <a:rect l="l" t="t" r="r" b="b"/>
            <a:pathLst>
              <a:path h="1496060">
                <a:moveTo>
                  <a:pt x="0" y="0"/>
                </a:moveTo>
                <a:lnTo>
                  <a:pt x="0" y="1495856"/>
                </a:lnTo>
              </a:path>
            </a:pathLst>
          </a:custGeom>
          <a:ln w="2895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637513" y="4077461"/>
            <a:ext cx="1405255" cy="0"/>
          </a:xfrm>
          <a:custGeom>
            <a:avLst/>
            <a:gdLst/>
            <a:ahLst/>
            <a:cxnLst/>
            <a:rect l="l" t="t" r="r" b="b"/>
            <a:pathLst>
              <a:path w="1405255">
                <a:moveTo>
                  <a:pt x="0" y="0"/>
                </a:moveTo>
                <a:lnTo>
                  <a:pt x="1404899" y="0"/>
                </a:lnTo>
              </a:path>
            </a:pathLst>
          </a:custGeom>
          <a:ln w="2895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658337" y="4077461"/>
            <a:ext cx="1405255" cy="0"/>
          </a:xfrm>
          <a:custGeom>
            <a:avLst/>
            <a:gdLst/>
            <a:ahLst/>
            <a:cxnLst/>
            <a:rect l="l" t="t" r="r" b="b"/>
            <a:pathLst>
              <a:path w="1405255">
                <a:moveTo>
                  <a:pt x="0" y="0"/>
                </a:moveTo>
                <a:lnTo>
                  <a:pt x="1404899" y="0"/>
                </a:lnTo>
              </a:path>
            </a:pathLst>
          </a:custGeom>
          <a:ln w="2895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581126" y="6515861"/>
            <a:ext cx="1405255" cy="0"/>
          </a:xfrm>
          <a:custGeom>
            <a:avLst/>
            <a:gdLst/>
            <a:ahLst/>
            <a:cxnLst/>
            <a:rect l="l" t="t" r="r" b="b"/>
            <a:pathLst>
              <a:path w="1405255">
                <a:moveTo>
                  <a:pt x="0" y="0"/>
                </a:moveTo>
                <a:lnTo>
                  <a:pt x="1404899" y="0"/>
                </a:lnTo>
              </a:path>
            </a:pathLst>
          </a:custGeom>
          <a:ln w="2895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3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5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4"/>
            <a:ext cx="1141095" cy="1810703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4601" y="8194766"/>
            <a:ext cx="3216593" cy="1088708"/>
          </a:xfrm>
          <a:custGeom>
            <a:avLst/>
            <a:gdLst/>
            <a:ahLst/>
            <a:cxnLst/>
            <a:rect l="l" t="t" r="r" b="b"/>
            <a:pathLst>
              <a:path w="2144395" h="725804">
                <a:moveTo>
                  <a:pt x="2144268" y="223786"/>
                </a:moveTo>
                <a:lnTo>
                  <a:pt x="2136381" y="184734"/>
                </a:lnTo>
                <a:lnTo>
                  <a:pt x="2114880" y="152831"/>
                </a:lnTo>
                <a:lnTo>
                  <a:pt x="2082990" y="131330"/>
                </a:lnTo>
                <a:lnTo>
                  <a:pt x="2043938" y="123456"/>
                </a:lnTo>
                <a:lnTo>
                  <a:pt x="1812391" y="123456"/>
                </a:lnTo>
                <a:lnTo>
                  <a:pt x="1729740" y="0"/>
                </a:lnTo>
                <a:lnTo>
                  <a:pt x="1647075" y="123456"/>
                </a:lnTo>
                <a:lnTo>
                  <a:pt x="100330" y="123456"/>
                </a:lnTo>
                <a:lnTo>
                  <a:pt x="61264" y="131330"/>
                </a:lnTo>
                <a:lnTo>
                  <a:pt x="29375" y="152831"/>
                </a:lnTo>
                <a:lnTo>
                  <a:pt x="7874" y="184734"/>
                </a:lnTo>
                <a:lnTo>
                  <a:pt x="0" y="223786"/>
                </a:lnTo>
                <a:lnTo>
                  <a:pt x="0" y="625106"/>
                </a:lnTo>
                <a:lnTo>
                  <a:pt x="7874" y="664159"/>
                </a:lnTo>
                <a:lnTo>
                  <a:pt x="29375" y="696048"/>
                </a:lnTo>
                <a:lnTo>
                  <a:pt x="61264" y="717550"/>
                </a:lnTo>
                <a:lnTo>
                  <a:pt x="100330" y="725436"/>
                </a:lnTo>
                <a:lnTo>
                  <a:pt x="2043938" y="725436"/>
                </a:lnTo>
                <a:lnTo>
                  <a:pt x="2082990" y="717550"/>
                </a:lnTo>
                <a:lnTo>
                  <a:pt x="2114880" y="696048"/>
                </a:lnTo>
                <a:lnTo>
                  <a:pt x="2136381" y="664159"/>
                </a:lnTo>
                <a:lnTo>
                  <a:pt x="2144268" y="625106"/>
                </a:lnTo>
                <a:lnTo>
                  <a:pt x="2144268" y="223786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87003" y="8401421"/>
            <a:ext cx="2871788" cy="527067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3" marR="7620" indent="248628">
              <a:spcBef>
                <a:spcPts val="150"/>
              </a:spcBef>
            </a:pP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Standard</a:t>
            </a:r>
            <a:r>
              <a:rPr sz="165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r>
              <a:rPr sz="165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with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EBITDA</a:t>
            </a:r>
            <a:r>
              <a:rPr sz="16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around</a:t>
            </a:r>
            <a:r>
              <a:rPr sz="1650" b="1" spc="-2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Rs</a:t>
            </a:r>
            <a:r>
              <a:rPr sz="1650" b="1" spc="8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2,000/</a:t>
            </a:r>
            <a:r>
              <a:rPr sz="1650" b="1" spc="-8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spc="-38" dirty="0">
                <a:solidFill>
                  <a:srgbClr val="FFFFFF"/>
                </a:solidFill>
                <a:latin typeface="Century Gothic"/>
                <a:cs typeface="Century Gothic"/>
              </a:rPr>
              <a:t>Ton</a:t>
            </a: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772900" y="8205156"/>
            <a:ext cx="4465320" cy="1154430"/>
          </a:xfrm>
          <a:custGeom>
            <a:avLst/>
            <a:gdLst/>
            <a:ahLst/>
            <a:cxnLst/>
            <a:rect l="l" t="t" r="r" b="b"/>
            <a:pathLst>
              <a:path w="2976879" h="769620">
                <a:moveTo>
                  <a:pt x="2976372" y="248920"/>
                </a:moveTo>
                <a:lnTo>
                  <a:pt x="2968180" y="208394"/>
                </a:lnTo>
                <a:lnTo>
                  <a:pt x="2945866" y="175285"/>
                </a:lnTo>
                <a:lnTo>
                  <a:pt x="2912757" y="152971"/>
                </a:lnTo>
                <a:lnTo>
                  <a:pt x="2872232" y="144780"/>
                </a:lnTo>
                <a:lnTo>
                  <a:pt x="2854452" y="144780"/>
                </a:lnTo>
                <a:lnTo>
                  <a:pt x="2739390" y="0"/>
                </a:lnTo>
                <a:lnTo>
                  <a:pt x="2624328" y="144780"/>
                </a:lnTo>
                <a:lnTo>
                  <a:pt x="104140" y="144780"/>
                </a:lnTo>
                <a:lnTo>
                  <a:pt x="63601" y="152971"/>
                </a:lnTo>
                <a:lnTo>
                  <a:pt x="30492" y="175285"/>
                </a:lnTo>
                <a:lnTo>
                  <a:pt x="8178" y="208394"/>
                </a:lnTo>
                <a:lnTo>
                  <a:pt x="0" y="248920"/>
                </a:lnTo>
                <a:lnTo>
                  <a:pt x="0" y="665480"/>
                </a:lnTo>
                <a:lnTo>
                  <a:pt x="8178" y="706018"/>
                </a:lnTo>
                <a:lnTo>
                  <a:pt x="30492" y="739127"/>
                </a:lnTo>
                <a:lnTo>
                  <a:pt x="63601" y="761441"/>
                </a:lnTo>
                <a:lnTo>
                  <a:pt x="104140" y="769620"/>
                </a:lnTo>
                <a:lnTo>
                  <a:pt x="2872232" y="769620"/>
                </a:lnTo>
                <a:lnTo>
                  <a:pt x="2912757" y="761441"/>
                </a:lnTo>
                <a:lnTo>
                  <a:pt x="2945866" y="739127"/>
                </a:lnTo>
                <a:lnTo>
                  <a:pt x="2968180" y="706018"/>
                </a:lnTo>
                <a:lnTo>
                  <a:pt x="2976372" y="665480"/>
                </a:lnTo>
                <a:lnTo>
                  <a:pt x="2976372" y="24892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37720" y="8593003"/>
            <a:ext cx="3533775" cy="527067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589658" marR="7620" indent="-571557">
              <a:spcBef>
                <a:spcPts val="150"/>
              </a:spcBef>
            </a:pP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Value</a:t>
            </a:r>
            <a:r>
              <a:rPr sz="16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added</a:t>
            </a:r>
            <a:r>
              <a:rPr sz="1650" b="1" spc="-5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products</a:t>
            </a:r>
            <a:r>
              <a:rPr sz="1650" b="1" spc="-5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165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EBITDA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more</a:t>
            </a:r>
            <a:r>
              <a:rPr sz="16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than</a:t>
            </a:r>
            <a:r>
              <a:rPr sz="165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50" b="1" dirty="0" err="1">
                <a:solidFill>
                  <a:srgbClr val="FFFFFF"/>
                </a:solidFill>
                <a:latin typeface="Century Gothic"/>
                <a:cs typeface="Century Gothic"/>
              </a:rPr>
              <a:t>Rs</a:t>
            </a:r>
            <a:r>
              <a:rPr sz="165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IN" sz="1650" b="1" dirty="0">
                <a:solidFill>
                  <a:srgbClr val="FFFFFF"/>
                </a:solidFill>
                <a:latin typeface="Century Gothic"/>
                <a:cs typeface="Century Gothic"/>
              </a:rPr>
              <a:t>5</a:t>
            </a:r>
            <a:r>
              <a:rPr sz="165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,000/Ton</a:t>
            </a: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5803" y="9718662"/>
            <a:ext cx="10629897" cy="492764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3">
              <a:spcBef>
                <a:spcPts val="143"/>
              </a:spcBef>
            </a:pPr>
            <a:r>
              <a:rPr sz="1500" dirty="0">
                <a:latin typeface="Century Gothic"/>
                <a:cs typeface="Century Gothic"/>
              </a:rPr>
              <a:t>*ABPL</a:t>
            </a:r>
            <a:r>
              <a:rPr sz="1500" spc="-8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(New</a:t>
            </a:r>
            <a:r>
              <a:rPr sz="1500" spc="-8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Raipur)</a:t>
            </a:r>
            <a:r>
              <a:rPr sz="1500" spc="-3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products</a:t>
            </a:r>
            <a:r>
              <a:rPr sz="1500" spc="-3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have</a:t>
            </a:r>
            <a:r>
              <a:rPr sz="1500" spc="-6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been</a:t>
            </a:r>
            <a:r>
              <a:rPr sz="1500" spc="-53" dirty="0">
                <a:latin typeface="Century Gothic"/>
                <a:cs typeface="Century Gothic"/>
              </a:rPr>
              <a:t> </a:t>
            </a:r>
            <a:r>
              <a:rPr sz="1500" spc="-15" dirty="0">
                <a:latin typeface="Century Gothic"/>
                <a:cs typeface="Century Gothic"/>
              </a:rPr>
              <a:t>re-</a:t>
            </a:r>
            <a:r>
              <a:rPr sz="1500" dirty="0">
                <a:latin typeface="Century Gothic"/>
                <a:cs typeface="Century Gothic"/>
              </a:rPr>
              <a:t>classified</a:t>
            </a:r>
            <a:r>
              <a:rPr sz="1500" spc="-4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in</a:t>
            </a:r>
            <a:r>
              <a:rPr sz="1500" spc="-60" dirty="0">
                <a:latin typeface="Century Gothic"/>
                <a:cs typeface="Century Gothic"/>
              </a:rPr>
              <a:t> </a:t>
            </a:r>
            <a:r>
              <a:rPr lang="en-IN" sz="1500" spc="-60" dirty="0">
                <a:latin typeface="Century Gothic"/>
                <a:cs typeface="Century Gothic"/>
              </a:rPr>
              <a:t>heavy, </a:t>
            </a:r>
            <a:r>
              <a:rPr sz="1500" dirty="0">
                <a:latin typeface="Century Gothic"/>
                <a:cs typeface="Century Gothic"/>
              </a:rPr>
              <a:t>Super</a:t>
            </a:r>
            <a:r>
              <a:rPr sz="1500" spc="-3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Heavy,</a:t>
            </a:r>
            <a:r>
              <a:rPr sz="1500" spc="-38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Light</a:t>
            </a:r>
            <a:r>
              <a:rPr sz="1500" spc="-53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and</a:t>
            </a:r>
            <a:r>
              <a:rPr sz="1500" spc="-6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Coated</a:t>
            </a:r>
            <a:r>
              <a:rPr sz="1500" spc="-38" dirty="0">
                <a:latin typeface="Century Gothic"/>
                <a:cs typeface="Century Gothic"/>
              </a:rPr>
              <a:t> </a:t>
            </a:r>
            <a:r>
              <a:rPr sz="1500" spc="-15" dirty="0">
                <a:latin typeface="Century Gothic"/>
                <a:cs typeface="Century Gothic"/>
              </a:rPr>
              <a:t>Products</a:t>
            </a:r>
            <a:endParaRPr lang="en-IN" sz="1500" spc="-15" dirty="0">
              <a:latin typeface="Century Gothic"/>
              <a:cs typeface="Century Gothic"/>
            </a:endParaRPr>
          </a:p>
          <a:p>
            <a:pPr marL="19053">
              <a:spcBef>
                <a:spcPts val="143"/>
              </a:spcBef>
            </a:pPr>
            <a:r>
              <a:rPr lang="en-IN" sz="1500" spc="-15" dirty="0">
                <a:latin typeface="Century Gothic"/>
                <a:cs typeface="Century Gothic"/>
              </a:rPr>
              <a:t>** proposed capacity of 5Mn Ton to be completed by FY25</a:t>
            </a:r>
            <a:endParaRPr sz="1500" dirty="0">
              <a:latin typeface="Century Gothic"/>
              <a:cs typeface="Century Gothic"/>
            </a:endParaRPr>
          </a:p>
        </p:txBody>
      </p:sp>
      <p:sp>
        <p:nvSpPr>
          <p:cNvPr id="12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10" y="9718662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305">
              <a:spcBef>
                <a:spcPts val="110"/>
              </a:spcBef>
            </a:pPr>
            <a:fld id="{81D60167-4931-47E6-BA6A-407CBD079E47}" type="slidenum">
              <a:rPr sz="1200" dirty="0">
                <a:solidFill>
                  <a:srgbClr val="7E7E7E"/>
                </a:solidFill>
              </a:rPr>
              <a:pPr marL="295305">
                <a:spcBef>
                  <a:spcPts val="110"/>
                </a:spcBef>
              </a:pPr>
              <a:t>50</a:t>
            </a:fld>
            <a:endParaRPr sz="1200"/>
          </a:p>
        </p:txBody>
      </p:sp>
      <p:sp>
        <p:nvSpPr>
          <p:cNvPr id="13" name="object 3"/>
          <p:cNvSpPr txBox="1">
            <a:spLocks/>
          </p:cNvSpPr>
          <p:nvPr/>
        </p:nvSpPr>
        <p:spPr>
          <a:xfrm>
            <a:off x="1155383" y="579741"/>
            <a:ext cx="16413654" cy="1236052"/>
          </a:xfrm>
          <a:prstGeom prst="rect">
            <a:avLst/>
          </a:prstGeom>
        </p:spPr>
        <p:txBody>
          <a:bodyPr vert="horz" wrap="square" lIns="0" tIns="126818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114312">
              <a:spcBef>
                <a:spcPts val="143"/>
              </a:spcBef>
            </a:pPr>
            <a:r>
              <a:rPr lang="en-IN" sz="7200" spc="-53" dirty="0"/>
              <a:t>De-</a:t>
            </a:r>
            <a:r>
              <a:rPr lang="en-IN" sz="7200" spc="-15" dirty="0"/>
              <a:t>commoditizing</a:t>
            </a:r>
            <a:r>
              <a:rPr lang="en-IN" sz="7200" spc="-203" dirty="0"/>
              <a:t> </a:t>
            </a:r>
            <a:r>
              <a:rPr lang="en-IN" sz="7200" dirty="0"/>
              <a:t>Product</a:t>
            </a:r>
            <a:r>
              <a:rPr lang="en-IN" sz="7200" spc="-203" dirty="0"/>
              <a:t> </a:t>
            </a:r>
            <a:r>
              <a:rPr lang="en-IN" sz="7200" spc="-15" dirty="0">
                <a:solidFill>
                  <a:srgbClr val="3A3838"/>
                </a:solidFill>
              </a:rPr>
              <a:t>Portfolio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197866"/>
              </p:ext>
            </p:extLst>
          </p:nvPr>
        </p:nvGraphicFramePr>
        <p:xfrm>
          <a:off x="218212" y="2407669"/>
          <a:ext cx="17903184" cy="5571084"/>
        </p:xfrm>
        <a:graphic>
          <a:graphicData uri="http://schemas.openxmlformats.org/drawingml/2006/table">
            <a:tbl>
              <a:tblPr/>
              <a:tblGrid>
                <a:gridCol w="1333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82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0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5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72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52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73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372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492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4679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13725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8705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3008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11540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105662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674503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113725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8513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85130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</a:tblGrid>
              <a:tr h="556175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IN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Product Category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Application</a:t>
                      </a:r>
                    </a:p>
                  </a:txBody>
                  <a:tcPr marL="51111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Existing capacity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Proposed Capacity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406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Sales Mix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Vol.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IN" sz="15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KTon</a:t>
                      </a:r>
                      <a:r>
                        <a:rPr lang="en-IN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617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IN" sz="15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KTon</a:t>
                      </a:r>
                      <a:r>
                        <a:rPr lang="en-IN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(K Ton)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(Rs)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4062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Apollo Structural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Heavy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101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4,000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95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4,721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121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7,422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160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7,505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8,121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300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396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406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Super Heavy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  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  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-  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9,604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9,422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186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406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Light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134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4,778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352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5,649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336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6,683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407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5,134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223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6,019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905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1,500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406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General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898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1,361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713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1,658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647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2,212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1,005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2,015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583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2,200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1,200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1,473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40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Apollo 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Rust-proof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401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5,279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409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6,692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575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7,710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567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7,214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313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6,736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675 </a:t>
                      </a:r>
                    </a:p>
                  </a:txBody>
                  <a:tcPr marL="0" marR="5111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825 </a:t>
                      </a:r>
                    </a:p>
                  </a:txBody>
                  <a:tcPr marL="51111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40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Coated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  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  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5,731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6,089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300 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62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Apollo Galv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Agri</a:t>
                      </a:r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/Industrial</a:t>
                      </a:r>
                    </a:p>
                  </a:txBody>
                  <a:tcPr marL="51111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3,952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 </a:t>
                      </a:r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71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6,040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76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6,442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5,667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6,711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4062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100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1,633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2,923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</a:t>
                      </a:r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1,640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4,138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100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1,755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5,386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2,280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4,481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1,336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4,731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3,600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5,000** </a:t>
                      </a:r>
                    </a:p>
                  </a:txBody>
                  <a:tcPr marL="0" marR="51111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633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317797"/>
          </a:xfrm>
          <a:prstGeom prst="rect">
            <a:avLst/>
          </a:prstGeom>
        </p:spPr>
        <p:txBody>
          <a:bodyPr vert="horz" wrap="square" lIns="0" tIns="207772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Global</a:t>
            </a:r>
            <a:r>
              <a:rPr sz="7200" spc="-30" dirty="0"/>
              <a:t> </a:t>
            </a:r>
            <a:r>
              <a:rPr sz="7200" dirty="0"/>
              <a:t>Peer</a:t>
            </a:r>
            <a:r>
              <a:rPr sz="7200" spc="-5" dirty="0"/>
              <a:t> </a:t>
            </a:r>
            <a:r>
              <a:rPr sz="7200" spc="-10" dirty="0"/>
              <a:t>Benchmarking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756791" y="1762885"/>
            <a:ext cx="15507969" cy="7941309"/>
            <a:chOff x="1756791" y="1762885"/>
            <a:chExt cx="15507969" cy="7941309"/>
          </a:xfrm>
        </p:grpSpPr>
        <p:sp>
          <p:nvSpPr>
            <p:cNvPr id="5" name="object 5"/>
            <p:cNvSpPr/>
            <p:nvPr/>
          </p:nvSpPr>
          <p:spPr>
            <a:xfrm>
              <a:off x="1775841" y="5650229"/>
              <a:ext cx="15469869" cy="0"/>
            </a:xfrm>
            <a:custGeom>
              <a:avLst/>
              <a:gdLst/>
              <a:ahLst/>
              <a:cxnLst/>
              <a:rect l="l" t="t" r="r" b="b"/>
              <a:pathLst>
                <a:path w="15469869">
                  <a:moveTo>
                    <a:pt x="0" y="0"/>
                  </a:moveTo>
                  <a:lnTo>
                    <a:pt x="15469362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30903" y="5583548"/>
              <a:ext cx="114300" cy="133350"/>
            </a:xfrm>
            <a:custGeom>
              <a:avLst/>
              <a:gdLst/>
              <a:ahLst/>
              <a:cxnLst/>
              <a:rect l="l" t="t" r="r" b="b"/>
              <a:pathLst>
                <a:path w="114300" h="133350">
                  <a:moveTo>
                    <a:pt x="0" y="0"/>
                  </a:moveTo>
                  <a:lnTo>
                    <a:pt x="114300" y="66675"/>
                  </a:lnTo>
                  <a:lnTo>
                    <a:pt x="0" y="13335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75843" y="5583547"/>
              <a:ext cx="114300" cy="133350"/>
            </a:xfrm>
            <a:custGeom>
              <a:avLst/>
              <a:gdLst/>
              <a:ahLst/>
              <a:cxnLst/>
              <a:rect l="l" t="t" r="r" b="b"/>
              <a:pathLst>
                <a:path w="114300" h="133350">
                  <a:moveTo>
                    <a:pt x="114300" y="133350"/>
                  </a:moveTo>
                  <a:lnTo>
                    <a:pt x="0" y="66675"/>
                  </a:lnTo>
                  <a:lnTo>
                    <a:pt x="114300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53906" y="1781935"/>
              <a:ext cx="0" cy="7903209"/>
            </a:xfrm>
            <a:custGeom>
              <a:avLst/>
              <a:gdLst/>
              <a:ahLst/>
              <a:cxnLst/>
              <a:rect l="l" t="t" r="r" b="b"/>
              <a:pathLst>
                <a:path h="7903209">
                  <a:moveTo>
                    <a:pt x="0" y="0"/>
                  </a:moveTo>
                  <a:lnTo>
                    <a:pt x="0" y="7903159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87238" y="9570799"/>
              <a:ext cx="133350" cy="114300"/>
            </a:xfrm>
            <a:custGeom>
              <a:avLst/>
              <a:gdLst/>
              <a:ahLst/>
              <a:cxnLst/>
              <a:rect l="l" t="t" r="r" b="b"/>
              <a:pathLst>
                <a:path w="133350" h="114300">
                  <a:moveTo>
                    <a:pt x="133350" y="0"/>
                  </a:moveTo>
                  <a:lnTo>
                    <a:pt x="66675" y="114299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87238" y="1781939"/>
              <a:ext cx="133350" cy="114300"/>
            </a:xfrm>
            <a:custGeom>
              <a:avLst/>
              <a:gdLst/>
              <a:ahLst/>
              <a:cxnLst/>
              <a:rect l="l" t="t" r="r" b="b"/>
              <a:pathLst>
                <a:path w="133350" h="114300">
                  <a:moveTo>
                    <a:pt x="0" y="114300"/>
                  </a:moveTo>
                  <a:lnTo>
                    <a:pt x="66675" y="0"/>
                  </a:lnTo>
                  <a:lnTo>
                    <a:pt x="133350" y="11430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45739" y="3928872"/>
              <a:ext cx="1009015" cy="881380"/>
            </a:xfrm>
            <a:custGeom>
              <a:avLst/>
              <a:gdLst/>
              <a:ahLst/>
              <a:cxnLst/>
              <a:rect l="l" t="t" r="r" b="b"/>
              <a:pathLst>
                <a:path w="1009015" h="881379">
                  <a:moveTo>
                    <a:pt x="1008888" y="0"/>
                  </a:moveTo>
                  <a:lnTo>
                    <a:pt x="0" y="0"/>
                  </a:lnTo>
                  <a:lnTo>
                    <a:pt x="0" y="880872"/>
                  </a:lnTo>
                  <a:lnTo>
                    <a:pt x="1008888" y="880872"/>
                  </a:lnTo>
                  <a:lnTo>
                    <a:pt x="100888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00488" y="2418587"/>
              <a:ext cx="4639310" cy="2391410"/>
            </a:xfrm>
            <a:custGeom>
              <a:avLst/>
              <a:gdLst/>
              <a:ahLst/>
              <a:cxnLst/>
              <a:rect l="l" t="t" r="r" b="b"/>
              <a:pathLst>
                <a:path w="4639309" h="2391410">
                  <a:moveTo>
                    <a:pt x="1007364" y="629412"/>
                  </a:moveTo>
                  <a:lnTo>
                    <a:pt x="0" y="629412"/>
                  </a:lnTo>
                  <a:lnTo>
                    <a:pt x="0" y="2391156"/>
                  </a:lnTo>
                  <a:lnTo>
                    <a:pt x="1007364" y="2391156"/>
                  </a:lnTo>
                  <a:lnTo>
                    <a:pt x="1007364" y="629412"/>
                  </a:lnTo>
                  <a:close/>
                </a:path>
                <a:path w="4639309" h="2391410">
                  <a:moveTo>
                    <a:pt x="2823972" y="252984"/>
                  </a:moveTo>
                  <a:lnTo>
                    <a:pt x="1815084" y="252984"/>
                  </a:lnTo>
                  <a:lnTo>
                    <a:pt x="1815084" y="2391156"/>
                  </a:lnTo>
                  <a:lnTo>
                    <a:pt x="2823972" y="2391156"/>
                  </a:lnTo>
                  <a:lnTo>
                    <a:pt x="2823972" y="252984"/>
                  </a:lnTo>
                  <a:close/>
                </a:path>
                <a:path w="4639309" h="2391410">
                  <a:moveTo>
                    <a:pt x="4639056" y="0"/>
                  </a:moveTo>
                  <a:lnTo>
                    <a:pt x="3630168" y="0"/>
                  </a:lnTo>
                  <a:lnTo>
                    <a:pt x="3630168" y="2391156"/>
                  </a:lnTo>
                  <a:lnTo>
                    <a:pt x="4639056" y="2391156"/>
                  </a:lnTo>
                  <a:lnTo>
                    <a:pt x="4639056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96627" y="4809744"/>
              <a:ext cx="7260590" cy="0"/>
            </a:xfrm>
            <a:custGeom>
              <a:avLst/>
              <a:gdLst/>
              <a:ahLst/>
              <a:cxnLst/>
              <a:rect l="l" t="t" r="r" b="b"/>
              <a:pathLst>
                <a:path w="7260590">
                  <a:moveTo>
                    <a:pt x="0" y="0"/>
                  </a:moveTo>
                  <a:lnTo>
                    <a:pt x="7260335" y="0"/>
                  </a:lnTo>
                </a:path>
              </a:pathLst>
            </a:custGeom>
            <a:ln w="1219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313104" y="2760507"/>
            <a:ext cx="381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Century Gothic"/>
                <a:cs typeface="Century Gothic"/>
              </a:rPr>
              <a:t>14%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128280" y="2383029"/>
            <a:ext cx="381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Century Gothic"/>
                <a:cs typeface="Century Gothic"/>
              </a:rPr>
              <a:t>17%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3455" y="2131437"/>
            <a:ext cx="381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Century Gothic"/>
                <a:cs typeface="Century Gothic"/>
              </a:rPr>
              <a:t>19%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808914" y="3641170"/>
            <a:ext cx="2800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Century Gothic"/>
                <a:cs typeface="Century Gothic"/>
              </a:rPr>
              <a:t>6%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81722" y="4913041"/>
            <a:ext cx="4464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latin typeface="Century Gothic"/>
                <a:cs typeface="Century Gothic"/>
              </a:rPr>
              <a:t>SSAB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476726" y="4913041"/>
            <a:ext cx="9461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entury Gothic"/>
                <a:cs typeface="Century Gothic"/>
              </a:rPr>
              <a:t>APL</a:t>
            </a:r>
            <a:r>
              <a:rPr sz="1400" b="1" spc="-2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Apollo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933389" y="4843540"/>
            <a:ext cx="2641600" cy="73342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  <a:tabLst>
                <a:tab pos="1774189" algn="l"/>
              </a:tabLst>
            </a:pPr>
            <a:r>
              <a:rPr sz="1400" b="1" spc="-10" dirty="0">
                <a:latin typeface="Century Gothic"/>
                <a:cs typeface="Century Gothic"/>
              </a:rPr>
              <a:t>Maruichi</a:t>
            </a:r>
            <a:r>
              <a:rPr sz="1400" b="1" dirty="0">
                <a:latin typeface="Century Gothic"/>
                <a:cs typeface="Century Gothic"/>
              </a:rPr>
              <a:t>	</a:t>
            </a:r>
            <a:r>
              <a:rPr sz="1400" b="1" spc="-10" dirty="0">
                <a:latin typeface="Century Gothic"/>
                <a:cs typeface="Century Gothic"/>
              </a:rPr>
              <a:t>Zekelman</a:t>
            </a:r>
            <a:endParaRPr sz="1400" dirty="0">
              <a:latin typeface="Century Gothic"/>
              <a:cs typeface="Century Gothic"/>
            </a:endParaRPr>
          </a:p>
          <a:p>
            <a:pPr marL="64135">
              <a:lnSpc>
                <a:spcPct val="100000"/>
              </a:lnSpc>
              <a:spcBef>
                <a:spcPts val="819"/>
              </a:spcBef>
            </a:pPr>
            <a:r>
              <a:rPr sz="2000" b="1" dirty="0">
                <a:latin typeface="Century Gothic"/>
                <a:cs typeface="Century Gothic"/>
              </a:rPr>
              <a:t>EBIDTA</a:t>
            </a:r>
            <a:r>
              <a:rPr sz="2000" b="1" spc="-1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Margin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25" dirty="0">
                <a:latin typeface="Century Gothic"/>
                <a:cs typeface="Century Gothic"/>
              </a:rPr>
              <a:t>(%)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27787" y="5128019"/>
            <a:ext cx="21037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entury Gothic"/>
                <a:cs typeface="Century Gothic"/>
              </a:rPr>
              <a:t>Revenue</a:t>
            </a:r>
            <a:r>
              <a:rPr sz="2000" b="1" spc="-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(Rs</a:t>
            </a:r>
            <a:r>
              <a:rPr sz="2000" b="1" spc="-10" dirty="0">
                <a:latin typeface="Century Gothic"/>
                <a:cs typeface="Century Gothic"/>
              </a:rPr>
              <a:t> </a:t>
            </a:r>
            <a:r>
              <a:rPr sz="2000" b="1" spc="-25" dirty="0">
                <a:latin typeface="Century Gothic"/>
                <a:cs typeface="Century Gothic"/>
              </a:rPr>
              <a:t>Bn)</a:t>
            </a:r>
            <a:endParaRPr sz="2000" dirty="0">
              <a:latin typeface="Century Gothic"/>
              <a:cs typeface="Century Gothic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850881" y="8033004"/>
            <a:ext cx="7114540" cy="820419"/>
            <a:chOff x="9850881" y="8033004"/>
            <a:chExt cx="7114540" cy="820419"/>
          </a:xfrm>
        </p:grpSpPr>
        <p:sp>
          <p:nvSpPr>
            <p:cNvPr id="23" name="object 23"/>
            <p:cNvSpPr/>
            <p:nvPr/>
          </p:nvSpPr>
          <p:spPr>
            <a:xfrm>
              <a:off x="10390632" y="8033004"/>
              <a:ext cx="6036945" cy="814069"/>
            </a:xfrm>
            <a:custGeom>
              <a:avLst/>
              <a:gdLst/>
              <a:ahLst/>
              <a:cxnLst/>
              <a:rect l="l" t="t" r="r" b="b"/>
              <a:pathLst>
                <a:path w="6036944" h="814070">
                  <a:moveTo>
                    <a:pt x="710171" y="0"/>
                  </a:moveTo>
                  <a:lnTo>
                    <a:pt x="0" y="0"/>
                  </a:lnTo>
                  <a:lnTo>
                    <a:pt x="0" y="813828"/>
                  </a:lnTo>
                  <a:lnTo>
                    <a:pt x="710171" y="813828"/>
                  </a:lnTo>
                  <a:lnTo>
                    <a:pt x="710171" y="0"/>
                  </a:lnTo>
                  <a:close/>
                </a:path>
                <a:path w="6036944" h="814070">
                  <a:moveTo>
                    <a:pt x="2485644" y="0"/>
                  </a:moveTo>
                  <a:lnTo>
                    <a:pt x="1775460" y="0"/>
                  </a:lnTo>
                  <a:lnTo>
                    <a:pt x="1775460" y="813828"/>
                  </a:lnTo>
                  <a:lnTo>
                    <a:pt x="2485644" y="813828"/>
                  </a:lnTo>
                  <a:lnTo>
                    <a:pt x="2485644" y="0"/>
                  </a:lnTo>
                  <a:close/>
                </a:path>
                <a:path w="6036944" h="814070">
                  <a:moveTo>
                    <a:pt x="4261104" y="406908"/>
                  </a:moveTo>
                  <a:lnTo>
                    <a:pt x="3550920" y="406908"/>
                  </a:lnTo>
                  <a:lnTo>
                    <a:pt x="3550920" y="813816"/>
                  </a:lnTo>
                  <a:lnTo>
                    <a:pt x="4261104" y="813816"/>
                  </a:lnTo>
                  <a:lnTo>
                    <a:pt x="4261104" y="406908"/>
                  </a:lnTo>
                  <a:close/>
                </a:path>
                <a:path w="6036944" h="814070">
                  <a:moveTo>
                    <a:pt x="6036564" y="711708"/>
                  </a:moveTo>
                  <a:lnTo>
                    <a:pt x="5326380" y="711708"/>
                  </a:lnTo>
                  <a:lnTo>
                    <a:pt x="5326380" y="813816"/>
                  </a:lnTo>
                  <a:lnTo>
                    <a:pt x="6036564" y="813816"/>
                  </a:lnTo>
                  <a:lnTo>
                    <a:pt x="6036564" y="711708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857231" y="8846820"/>
              <a:ext cx="7101840" cy="0"/>
            </a:xfrm>
            <a:custGeom>
              <a:avLst/>
              <a:gdLst/>
              <a:ahLst/>
              <a:cxnLst/>
              <a:rect l="l" t="t" r="r" b="b"/>
              <a:pathLst>
                <a:path w="7101840">
                  <a:moveTo>
                    <a:pt x="0" y="0"/>
                  </a:moveTo>
                  <a:lnTo>
                    <a:pt x="7101840" y="0"/>
                  </a:lnTo>
                </a:path>
              </a:pathLst>
            </a:custGeom>
            <a:ln w="1219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0390631" y="6812280"/>
            <a:ext cx="710565" cy="122110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76530">
              <a:lnSpc>
                <a:spcPct val="100000"/>
              </a:lnSpc>
            </a:pP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60%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166092" y="6812280"/>
            <a:ext cx="710565" cy="122110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76530">
              <a:lnSpc>
                <a:spcPct val="100000"/>
              </a:lnSpc>
            </a:pP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60%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41552" y="6812280"/>
            <a:ext cx="710565" cy="1628139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/>
              <a:cs typeface="Times New Roman"/>
            </a:endParaRPr>
          </a:p>
          <a:p>
            <a:pPr marL="176530">
              <a:lnSpc>
                <a:spcPct val="100000"/>
              </a:lnSpc>
              <a:spcBef>
                <a:spcPts val="5"/>
              </a:spcBef>
            </a:pP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80%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717012" y="6812280"/>
            <a:ext cx="710565" cy="1932939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>
              <a:latin typeface="Times New Roman"/>
              <a:cs typeface="Times New Roman"/>
            </a:endParaRPr>
          </a:p>
          <a:p>
            <a:pPr marL="176530">
              <a:lnSpc>
                <a:spcPct val="100000"/>
              </a:lnSpc>
            </a:pP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97%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522259" y="8949801"/>
            <a:ext cx="4464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Century Gothic"/>
                <a:cs typeface="Century Gothic"/>
              </a:rPr>
              <a:t>SSAB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284123" y="8856399"/>
            <a:ext cx="5260340" cy="1018227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862330">
              <a:lnSpc>
                <a:spcPct val="100000"/>
              </a:lnSpc>
              <a:spcBef>
                <a:spcPts val="840"/>
              </a:spcBef>
              <a:tabLst>
                <a:tab pos="2584450" algn="l"/>
                <a:tab pos="4326255" algn="l"/>
              </a:tabLst>
            </a:pPr>
            <a:r>
              <a:rPr sz="1400" b="1" spc="-10" dirty="0">
                <a:latin typeface="Century Gothic"/>
                <a:cs typeface="Century Gothic"/>
              </a:rPr>
              <a:t>Maruichi</a:t>
            </a:r>
            <a:r>
              <a:rPr sz="1400" b="1" dirty="0">
                <a:latin typeface="Century Gothic"/>
                <a:cs typeface="Century Gothic"/>
              </a:rPr>
              <a:t>	</a:t>
            </a:r>
            <a:r>
              <a:rPr sz="1400" b="1" spc="-10" dirty="0">
                <a:latin typeface="Century Gothic"/>
                <a:cs typeface="Century Gothic"/>
              </a:rPr>
              <a:t>Zekelman</a:t>
            </a:r>
            <a:r>
              <a:rPr sz="1400" b="1" dirty="0">
                <a:latin typeface="Century Gothic"/>
                <a:cs typeface="Century Gothic"/>
              </a:rPr>
              <a:t>	APL</a:t>
            </a:r>
            <a:r>
              <a:rPr sz="1400" b="1" spc="-2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Apollo</a:t>
            </a:r>
            <a:endParaRPr sz="1400" dirty="0">
              <a:latin typeface="Century Gothic"/>
              <a:cs typeface="Century Gothic"/>
            </a:endParaRPr>
          </a:p>
          <a:p>
            <a:pPr marL="905510" marR="749300" indent="-893444" algn="ctr">
              <a:lnSpc>
                <a:spcPct val="100000"/>
              </a:lnSpc>
              <a:spcBef>
                <a:spcPts val="1100"/>
              </a:spcBef>
            </a:pPr>
            <a:r>
              <a:rPr b="1" dirty="0">
                <a:latin typeface="Century Gothic"/>
                <a:cs typeface="Century Gothic"/>
              </a:rPr>
              <a:t>Building</a:t>
            </a:r>
            <a:r>
              <a:rPr b="1" spc="-40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Material</a:t>
            </a:r>
            <a:r>
              <a:rPr b="1" spc="-25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and</a:t>
            </a:r>
            <a:r>
              <a:rPr b="1" spc="-5" dirty="0">
                <a:latin typeface="Century Gothic"/>
                <a:cs typeface="Century Gothic"/>
              </a:rPr>
              <a:t> </a:t>
            </a:r>
            <a:r>
              <a:rPr b="1" spc="-10" dirty="0">
                <a:latin typeface="Century Gothic"/>
                <a:cs typeface="Century Gothic"/>
              </a:rPr>
              <a:t>Infrastructure </a:t>
            </a:r>
            <a:r>
              <a:rPr b="1" dirty="0">
                <a:latin typeface="Century Gothic"/>
                <a:cs typeface="Century Gothic"/>
              </a:rPr>
              <a:t>Sales</a:t>
            </a:r>
            <a:r>
              <a:rPr b="1" spc="-20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(% of</a:t>
            </a:r>
            <a:r>
              <a:rPr b="1" spc="-5" dirty="0">
                <a:latin typeface="Century Gothic"/>
                <a:cs typeface="Century Gothic"/>
              </a:rPr>
              <a:t> </a:t>
            </a:r>
            <a:r>
              <a:rPr b="1" spc="-10" dirty="0">
                <a:latin typeface="Century Gothic"/>
                <a:cs typeface="Century Gothic"/>
              </a:rPr>
              <a:t>Revenue)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07536" y="4047752"/>
            <a:ext cx="6540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0" dirty="0">
                <a:latin typeface="Century Gothic"/>
                <a:cs typeface="Century Gothic"/>
              </a:rPr>
              <a:t>SSAB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07792" y="3796284"/>
            <a:ext cx="974090" cy="830580"/>
          </a:xfrm>
          <a:custGeom>
            <a:avLst/>
            <a:gdLst/>
            <a:ahLst/>
            <a:cxnLst/>
            <a:rect l="l" t="t" r="r" b="b"/>
            <a:pathLst>
              <a:path w="974089" h="830579">
                <a:moveTo>
                  <a:pt x="486918" y="0"/>
                </a:moveTo>
                <a:lnTo>
                  <a:pt x="433862" y="2436"/>
                </a:lnTo>
                <a:lnTo>
                  <a:pt x="382461" y="9578"/>
                </a:lnTo>
                <a:lnTo>
                  <a:pt x="333012" y="21171"/>
                </a:lnTo>
                <a:lnTo>
                  <a:pt x="285812" y="36962"/>
                </a:lnTo>
                <a:lnTo>
                  <a:pt x="241158" y="56698"/>
                </a:lnTo>
                <a:lnTo>
                  <a:pt x="199348" y="80125"/>
                </a:lnTo>
                <a:lnTo>
                  <a:pt x="160677" y="106991"/>
                </a:lnTo>
                <a:lnTo>
                  <a:pt x="125444" y="137041"/>
                </a:lnTo>
                <a:lnTo>
                  <a:pt x="93945" y="170023"/>
                </a:lnTo>
                <a:lnTo>
                  <a:pt x="66477" y="205683"/>
                </a:lnTo>
                <a:lnTo>
                  <a:pt x="43337" y="243768"/>
                </a:lnTo>
                <a:lnTo>
                  <a:pt x="24822" y="284024"/>
                </a:lnTo>
                <a:lnTo>
                  <a:pt x="11230" y="326199"/>
                </a:lnTo>
                <a:lnTo>
                  <a:pt x="2857" y="370038"/>
                </a:lnTo>
                <a:lnTo>
                  <a:pt x="0" y="415289"/>
                </a:lnTo>
                <a:lnTo>
                  <a:pt x="2857" y="460541"/>
                </a:lnTo>
                <a:lnTo>
                  <a:pt x="11230" y="504380"/>
                </a:lnTo>
                <a:lnTo>
                  <a:pt x="24822" y="546555"/>
                </a:lnTo>
                <a:lnTo>
                  <a:pt x="43337" y="586811"/>
                </a:lnTo>
                <a:lnTo>
                  <a:pt x="66477" y="624896"/>
                </a:lnTo>
                <a:lnTo>
                  <a:pt x="93945" y="660556"/>
                </a:lnTo>
                <a:lnTo>
                  <a:pt x="125444" y="693538"/>
                </a:lnTo>
                <a:lnTo>
                  <a:pt x="160677" y="723588"/>
                </a:lnTo>
                <a:lnTo>
                  <a:pt x="199348" y="750454"/>
                </a:lnTo>
                <a:lnTo>
                  <a:pt x="241158" y="773881"/>
                </a:lnTo>
                <a:lnTo>
                  <a:pt x="285812" y="793617"/>
                </a:lnTo>
                <a:lnTo>
                  <a:pt x="333012" y="809408"/>
                </a:lnTo>
                <a:lnTo>
                  <a:pt x="382461" y="821001"/>
                </a:lnTo>
                <a:lnTo>
                  <a:pt x="433862" y="828143"/>
                </a:lnTo>
                <a:lnTo>
                  <a:pt x="486918" y="830579"/>
                </a:lnTo>
                <a:lnTo>
                  <a:pt x="539973" y="828143"/>
                </a:lnTo>
                <a:lnTo>
                  <a:pt x="591374" y="821001"/>
                </a:lnTo>
                <a:lnTo>
                  <a:pt x="640823" y="809408"/>
                </a:lnTo>
                <a:lnTo>
                  <a:pt x="688023" y="793617"/>
                </a:lnTo>
                <a:lnTo>
                  <a:pt x="732677" y="773881"/>
                </a:lnTo>
                <a:lnTo>
                  <a:pt x="774487" y="750454"/>
                </a:lnTo>
                <a:lnTo>
                  <a:pt x="813158" y="723588"/>
                </a:lnTo>
                <a:lnTo>
                  <a:pt x="848391" y="693538"/>
                </a:lnTo>
                <a:lnTo>
                  <a:pt x="879890" y="660556"/>
                </a:lnTo>
                <a:lnTo>
                  <a:pt x="907358" y="624896"/>
                </a:lnTo>
                <a:lnTo>
                  <a:pt x="930498" y="586811"/>
                </a:lnTo>
                <a:lnTo>
                  <a:pt x="949013" y="546555"/>
                </a:lnTo>
                <a:lnTo>
                  <a:pt x="962605" y="504380"/>
                </a:lnTo>
                <a:lnTo>
                  <a:pt x="970978" y="460541"/>
                </a:lnTo>
                <a:lnTo>
                  <a:pt x="973836" y="415289"/>
                </a:lnTo>
                <a:lnTo>
                  <a:pt x="970978" y="370038"/>
                </a:lnTo>
                <a:lnTo>
                  <a:pt x="962605" y="326199"/>
                </a:lnTo>
                <a:lnTo>
                  <a:pt x="949013" y="284024"/>
                </a:lnTo>
                <a:lnTo>
                  <a:pt x="930498" y="243768"/>
                </a:lnTo>
                <a:lnTo>
                  <a:pt x="907358" y="205683"/>
                </a:lnTo>
                <a:lnTo>
                  <a:pt x="879890" y="170023"/>
                </a:lnTo>
                <a:lnTo>
                  <a:pt x="848391" y="137041"/>
                </a:lnTo>
                <a:lnTo>
                  <a:pt x="813158" y="106991"/>
                </a:lnTo>
                <a:lnTo>
                  <a:pt x="774487" y="80125"/>
                </a:lnTo>
                <a:lnTo>
                  <a:pt x="732677" y="56698"/>
                </a:lnTo>
                <a:lnTo>
                  <a:pt x="688023" y="36962"/>
                </a:lnTo>
                <a:lnTo>
                  <a:pt x="640823" y="21171"/>
                </a:lnTo>
                <a:lnTo>
                  <a:pt x="591374" y="9578"/>
                </a:lnTo>
                <a:lnTo>
                  <a:pt x="539973" y="2436"/>
                </a:lnTo>
                <a:lnTo>
                  <a:pt x="486918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245721" y="4026312"/>
            <a:ext cx="226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68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08831" y="2922158"/>
            <a:ext cx="14058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Century Gothic"/>
                <a:cs typeface="Century Gothic"/>
              </a:rPr>
              <a:t>APL</a:t>
            </a:r>
            <a:r>
              <a:rPr sz="2100" b="1" spc="-15" dirty="0">
                <a:latin typeface="Century Gothic"/>
                <a:cs typeface="Century Gothic"/>
              </a:rPr>
              <a:t> </a:t>
            </a:r>
            <a:r>
              <a:rPr sz="2100" b="1" spc="-10" dirty="0">
                <a:latin typeface="Century Gothic"/>
                <a:cs typeface="Century Gothic"/>
              </a:rPr>
              <a:t>Apollo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806440" y="1743457"/>
            <a:ext cx="1315720" cy="1164590"/>
          </a:xfrm>
          <a:custGeom>
            <a:avLst/>
            <a:gdLst/>
            <a:ahLst/>
            <a:cxnLst/>
            <a:rect l="l" t="t" r="r" b="b"/>
            <a:pathLst>
              <a:path w="1315720" h="1164589">
                <a:moveTo>
                  <a:pt x="657606" y="0"/>
                </a:moveTo>
                <a:lnTo>
                  <a:pt x="606214" y="1751"/>
                </a:lnTo>
                <a:lnTo>
                  <a:pt x="555905" y="6919"/>
                </a:lnTo>
                <a:lnTo>
                  <a:pt x="506824" y="15375"/>
                </a:lnTo>
                <a:lnTo>
                  <a:pt x="459116" y="26988"/>
                </a:lnTo>
                <a:lnTo>
                  <a:pt x="412929" y="41630"/>
                </a:lnTo>
                <a:lnTo>
                  <a:pt x="368409" y="59171"/>
                </a:lnTo>
                <a:lnTo>
                  <a:pt x="325701" y="79482"/>
                </a:lnTo>
                <a:lnTo>
                  <a:pt x="284952" y="102433"/>
                </a:lnTo>
                <a:lnTo>
                  <a:pt x="246308" y="127894"/>
                </a:lnTo>
                <a:lnTo>
                  <a:pt x="209916" y="155737"/>
                </a:lnTo>
                <a:lnTo>
                  <a:pt x="175921" y="185832"/>
                </a:lnTo>
                <a:lnTo>
                  <a:pt x="144469" y="218050"/>
                </a:lnTo>
                <a:lnTo>
                  <a:pt x="115708" y="252260"/>
                </a:lnTo>
                <a:lnTo>
                  <a:pt x="89783" y="288335"/>
                </a:lnTo>
                <a:lnTo>
                  <a:pt x="66840" y="326143"/>
                </a:lnTo>
                <a:lnTo>
                  <a:pt x="47026" y="365557"/>
                </a:lnTo>
                <a:lnTo>
                  <a:pt x="30486" y="406446"/>
                </a:lnTo>
                <a:lnTo>
                  <a:pt x="17368" y="448681"/>
                </a:lnTo>
                <a:lnTo>
                  <a:pt x="7816" y="492132"/>
                </a:lnTo>
                <a:lnTo>
                  <a:pt x="1978" y="536671"/>
                </a:lnTo>
                <a:lnTo>
                  <a:pt x="0" y="582168"/>
                </a:lnTo>
                <a:lnTo>
                  <a:pt x="1978" y="627664"/>
                </a:lnTo>
                <a:lnTo>
                  <a:pt x="7816" y="672203"/>
                </a:lnTo>
                <a:lnTo>
                  <a:pt x="17368" y="715654"/>
                </a:lnTo>
                <a:lnTo>
                  <a:pt x="30486" y="757889"/>
                </a:lnTo>
                <a:lnTo>
                  <a:pt x="47026" y="798778"/>
                </a:lnTo>
                <a:lnTo>
                  <a:pt x="66840" y="838192"/>
                </a:lnTo>
                <a:lnTo>
                  <a:pt x="89783" y="876000"/>
                </a:lnTo>
                <a:lnTo>
                  <a:pt x="115708" y="912075"/>
                </a:lnTo>
                <a:lnTo>
                  <a:pt x="144469" y="946285"/>
                </a:lnTo>
                <a:lnTo>
                  <a:pt x="175921" y="978503"/>
                </a:lnTo>
                <a:lnTo>
                  <a:pt x="209916" y="1008598"/>
                </a:lnTo>
                <a:lnTo>
                  <a:pt x="246308" y="1036441"/>
                </a:lnTo>
                <a:lnTo>
                  <a:pt x="284952" y="1061902"/>
                </a:lnTo>
                <a:lnTo>
                  <a:pt x="325701" y="1084853"/>
                </a:lnTo>
                <a:lnTo>
                  <a:pt x="368409" y="1105164"/>
                </a:lnTo>
                <a:lnTo>
                  <a:pt x="412929" y="1122705"/>
                </a:lnTo>
                <a:lnTo>
                  <a:pt x="459116" y="1137347"/>
                </a:lnTo>
                <a:lnTo>
                  <a:pt x="506824" y="1148960"/>
                </a:lnTo>
                <a:lnTo>
                  <a:pt x="555905" y="1157416"/>
                </a:lnTo>
                <a:lnTo>
                  <a:pt x="606214" y="1162584"/>
                </a:lnTo>
                <a:lnTo>
                  <a:pt x="657606" y="1164336"/>
                </a:lnTo>
                <a:lnTo>
                  <a:pt x="708997" y="1162584"/>
                </a:lnTo>
                <a:lnTo>
                  <a:pt x="759306" y="1157416"/>
                </a:lnTo>
                <a:lnTo>
                  <a:pt x="808387" y="1148960"/>
                </a:lnTo>
                <a:lnTo>
                  <a:pt x="856095" y="1137347"/>
                </a:lnTo>
                <a:lnTo>
                  <a:pt x="902282" y="1122705"/>
                </a:lnTo>
                <a:lnTo>
                  <a:pt x="946802" y="1105164"/>
                </a:lnTo>
                <a:lnTo>
                  <a:pt x="989510" y="1084853"/>
                </a:lnTo>
                <a:lnTo>
                  <a:pt x="1030259" y="1061902"/>
                </a:lnTo>
                <a:lnTo>
                  <a:pt x="1068903" y="1036441"/>
                </a:lnTo>
                <a:lnTo>
                  <a:pt x="1105295" y="1008598"/>
                </a:lnTo>
                <a:lnTo>
                  <a:pt x="1139290" y="978503"/>
                </a:lnTo>
                <a:lnTo>
                  <a:pt x="1170742" y="946285"/>
                </a:lnTo>
                <a:lnTo>
                  <a:pt x="1199503" y="912075"/>
                </a:lnTo>
                <a:lnTo>
                  <a:pt x="1225428" y="876000"/>
                </a:lnTo>
                <a:lnTo>
                  <a:pt x="1248371" y="838192"/>
                </a:lnTo>
                <a:lnTo>
                  <a:pt x="1268185" y="798778"/>
                </a:lnTo>
                <a:lnTo>
                  <a:pt x="1284725" y="757889"/>
                </a:lnTo>
                <a:lnTo>
                  <a:pt x="1297843" y="715654"/>
                </a:lnTo>
                <a:lnTo>
                  <a:pt x="1307395" y="672203"/>
                </a:lnTo>
                <a:lnTo>
                  <a:pt x="1313233" y="627664"/>
                </a:lnTo>
                <a:lnTo>
                  <a:pt x="1315212" y="582168"/>
                </a:lnTo>
                <a:lnTo>
                  <a:pt x="1313233" y="536671"/>
                </a:lnTo>
                <a:lnTo>
                  <a:pt x="1307395" y="492132"/>
                </a:lnTo>
                <a:lnTo>
                  <a:pt x="1297843" y="448681"/>
                </a:lnTo>
                <a:lnTo>
                  <a:pt x="1284725" y="406446"/>
                </a:lnTo>
                <a:lnTo>
                  <a:pt x="1268185" y="365557"/>
                </a:lnTo>
                <a:lnTo>
                  <a:pt x="1248371" y="326143"/>
                </a:lnTo>
                <a:lnTo>
                  <a:pt x="1225428" y="288335"/>
                </a:lnTo>
                <a:lnTo>
                  <a:pt x="1199503" y="252260"/>
                </a:lnTo>
                <a:lnTo>
                  <a:pt x="1170742" y="218050"/>
                </a:lnTo>
                <a:lnTo>
                  <a:pt x="1139290" y="185832"/>
                </a:lnTo>
                <a:lnTo>
                  <a:pt x="1105295" y="155737"/>
                </a:lnTo>
                <a:lnTo>
                  <a:pt x="1068903" y="127894"/>
                </a:lnTo>
                <a:lnTo>
                  <a:pt x="1030259" y="102433"/>
                </a:lnTo>
                <a:lnTo>
                  <a:pt x="989510" y="79482"/>
                </a:lnTo>
                <a:lnTo>
                  <a:pt x="946802" y="59171"/>
                </a:lnTo>
                <a:lnTo>
                  <a:pt x="902282" y="41630"/>
                </a:lnTo>
                <a:lnTo>
                  <a:pt x="856095" y="26988"/>
                </a:lnTo>
                <a:lnTo>
                  <a:pt x="808387" y="15375"/>
                </a:lnTo>
                <a:lnTo>
                  <a:pt x="759306" y="6919"/>
                </a:lnTo>
                <a:lnTo>
                  <a:pt x="708997" y="1751"/>
                </a:lnTo>
                <a:lnTo>
                  <a:pt x="65760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301252" y="2203413"/>
            <a:ext cx="3276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162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69197" y="4020774"/>
            <a:ext cx="11461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latin typeface="Century Gothic"/>
                <a:cs typeface="Century Gothic"/>
              </a:rPr>
              <a:t>Maruichi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357115" y="2907790"/>
            <a:ext cx="1217930" cy="1039494"/>
          </a:xfrm>
          <a:custGeom>
            <a:avLst/>
            <a:gdLst/>
            <a:ahLst/>
            <a:cxnLst/>
            <a:rect l="l" t="t" r="r" b="b"/>
            <a:pathLst>
              <a:path w="1217929" h="1039495">
                <a:moveTo>
                  <a:pt x="608838" y="0"/>
                </a:moveTo>
                <a:lnTo>
                  <a:pt x="556304" y="1907"/>
                </a:lnTo>
                <a:lnTo>
                  <a:pt x="505011" y="7526"/>
                </a:lnTo>
                <a:lnTo>
                  <a:pt x="455142" y="16700"/>
                </a:lnTo>
                <a:lnTo>
                  <a:pt x="406880" y="29273"/>
                </a:lnTo>
                <a:lnTo>
                  <a:pt x="360407" y="45089"/>
                </a:lnTo>
                <a:lnTo>
                  <a:pt x="315906" y="63993"/>
                </a:lnTo>
                <a:lnTo>
                  <a:pt x="273560" y="85827"/>
                </a:lnTo>
                <a:lnTo>
                  <a:pt x="233552" y="110437"/>
                </a:lnTo>
                <a:lnTo>
                  <a:pt x="196064" y="137666"/>
                </a:lnTo>
                <a:lnTo>
                  <a:pt x="161278" y="167358"/>
                </a:lnTo>
                <a:lnTo>
                  <a:pt x="129379" y="199357"/>
                </a:lnTo>
                <a:lnTo>
                  <a:pt x="100548" y="233507"/>
                </a:lnTo>
                <a:lnTo>
                  <a:pt x="74968" y="269652"/>
                </a:lnTo>
                <a:lnTo>
                  <a:pt x="52823" y="307637"/>
                </a:lnTo>
                <a:lnTo>
                  <a:pt x="34294" y="347304"/>
                </a:lnTo>
                <a:lnTo>
                  <a:pt x="19564" y="388498"/>
                </a:lnTo>
                <a:lnTo>
                  <a:pt x="8817" y="431064"/>
                </a:lnTo>
                <a:lnTo>
                  <a:pt x="2234" y="474844"/>
                </a:lnTo>
                <a:lnTo>
                  <a:pt x="0" y="519683"/>
                </a:lnTo>
                <a:lnTo>
                  <a:pt x="2234" y="564523"/>
                </a:lnTo>
                <a:lnTo>
                  <a:pt x="8817" y="608303"/>
                </a:lnTo>
                <a:lnTo>
                  <a:pt x="19564" y="650869"/>
                </a:lnTo>
                <a:lnTo>
                  <a:pt x="34294" y="692063"/>
                </a:lnTo>
                <a:lnTo>
                  <a:pt x="52823" y="731730"/>
                </a:lnTo>
                <a:lnTo>
                  <a:pt x="74968" y="769715"/>
                </a:lnTo>
                <a:lnTo>
                  <a:pt x="100548" y="805860"/>
                </a:lnTo>
                <a:lnTo>
                  <a:pt x="129379" y="840010"/>
                </a:lnTo>
                <a:lnTo>
                  <a:pt x="161278" y="872009"/>
                </a:lnTo>
                <a:lnTo>
                  <a:pt x="196064" y="901701"/>
                </a:lnTo>
                <a:lnTo>
                  <a:pt x="233552" y="928930"/>
                </a:lnTo>
                <a:lnTo>
                  <a:pt x="273560" y="953540"/>
                </a:lnTo>
                <a:lnTo>
                  <a:pt x="315906" y="975374"/>
                </a:lnTo>
                <a:lnTo>
                  <a:pt x="360407" y="994278"/>
                </a:lnTo>
                <a:lnTo>
                  <a:pt x="406880" y="1010094"/>
                </a:lnTo>
                <a:lnTo>
                  <a:pt x="455142" y="1022667"/>
                </a:lnTo>
                <a:lnTo>
                  <a:pt x="505011" y="1031841"/>
                </a:lnTo>
                <a:lnTo>
                  <a:pt x="556304" y="1037460"/>
                </a:lnTo>
                <a:lnTo>
                  <a:pt x="608838" y="1039367"/>
                </a:lnTo>
                <a:lnTo>
                  <a:pt x="661371" y="1037460"/>
                </a:lnTo>
                <a:lnTo>
                  <a:pt x="712664" y="1031841"/>
                </a:lnTo>
                <a:lnTo>
                  <a:pt x="762533" y="1022667"/>
                </a:lnTo>
                <a:lnTo>
                  <a:pt x="810795" y="1010094"/>
                </a:lnTo>
                <a:lnTo>
                  <a:pt x="857268" y="994278"/>
                </a:lnTo>
                <a:lnTo>
                  <a:pt x="901769" y="975374"/>
                </a:lnTo>
                <a:lnTo>
                  <a:pt x="944115" y="953540"/>
                </a:lnTo>
                <a:lnTo>
                  <a:pt x="984123" y="928930"/>
                </a:lnTo>
                <a:lnTo>
                  <a:pt x="1021611" y="901701"/>
                </a:lnTo>
                <a:lnTo>
                  <a:pt x="1056397" y="872009"/>
                </a:lnTo>
                <a:lnTo>
                  <a:pt x="1088296" y="840010"/>
                </a:lnTo>
                <a:lnTo>
                  <a:pt x="1117127" y="805860"/>
                </a:lnTo>
                <a:lnTo>
                  <a:pt x="1142707" y="769715"/>
                </a:lnTo>
                <a:lnTo>
                  <a:pt x="1164852" y="731730"/>
                </a:lnTo>
                <a:lnTo>
                  <a:pt x="1183381" y="692063"/>
                </a:lnTo>
                <a:lnTo>
                  <a:pt x="1198111" y="650869"/>
                </a:lnTo>
                <a:lnTo>
                  <a:pt x="1208858" y="608303"/>
                </a:lnTo>
                <a:lnTo>
                  <a:pt x="1215441" y="564523"/>
                </a:lnTo>
                <a:lnTo>
                  <a:pt x="1217676" y="519683"/>
                </a:lnTo>
                <a:lnTo>
                  <a:pt x="1215441" y="474844"/>
                </a:lnTo>
                <a:lnTo>
                  <a:pt x="1208858" y="431064"/>
                </a:lnTo>
                <a:lnTo>
                  <a:pt x="1198111" y="388498"/>
                </a:lnTo>
                <a:lnTo>
                  <a:pt x="1183381" y="347304"/>
                </a:lnTo>
                <a:lnTo>
                  <a:pt x="1164852" y="307637"/>
                </a:lnTo>
                <a:lnTo>
                  <a:pt x="1142707" y="269652"/>
                </a:lnTo>
                <a:lnTo>
                  <a:pt x="1117127" y="233507"/>
                </a:lnTo>
                <a:lnTo>
                  <a:pt x="1088296" y="199357"/>
                </a:lnTo>
                <a:lnTo>
                  <a:pt x="1056397" y="167358"/>
                </a:lnTo>
                <a:lnTo>
                  <a:pt x="1021611" y="137666"/>
                </a:lnTo>
                <a:lnTo>
                  <a:pt x="984123" y="110437"/>
                </a:lnTo>
                <a:lnTo>
                  <a:pt x="944115" y="85827"/>
                </a:lnTo>
                <a:lnTo>
                  <a:pt x="901769" y="63993"/>
                </a:lnTo>
                <a:lnTo>
                  <a:pt x="857268" y="45089"/>
                </a:lnTo>
                <a:lnTo>
                  <a:pt x="810795" y="29273"/>
                </a:lnTo>
                <a:lnTo>
                  <a:pt x="762533" y="16700"/>
                </a:lnTo>
                <a:lnTo>
                  <a:pt x="712664" y="7526"/>
                </a:lnTo>
                <a:lnTo>
                  <a:pt x="661371" y="1907"/>
                </a:lnTo>
                <a:lnTo>
                  <a:pt x="608838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793769" y="3262691"/>
            <a:ext cx="3276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106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70869" y="4020775"/>
            <a:ext cx="13074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latin typeface="Century Gothic"/>
                <a:cs typeface="Century Gothic"/>
              </a:rPr>
              <a:t>Zekelman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121652" y="2596895"/>
            <a:ext cx="1641475" cy="1399540"/>
          </a:xfrm>
          <a:custGeom>
            <a:avLst/>
            <a:gdLst/>
            <a:ahLst/>
            <a:cxnLst/>
            <a:rect l="l" t="t" r="r" b="b"/>
            <a:pathLst>
              <a:path w="1641475" h="1399539">
                <a:moveTo>
                  <a:pt x="820674" y="0"/>
                </a:moveTo>
                <a:lnTo>
                  <a:pt x="768772" y="1376"/>
                </a:lnTo>
                <a:lnTo>
                  <a:pt x="717729" y="5450"/>
                </a:lnTo>
                <a:lnTo>
                  <a:pt x="667640" y="12140"/>
                </a:lnTo>
                <a:lnTo>
                  <a:pt x="618601" y="21363"/>
                </a:lnTo>
                <a:lnTo>
                  <a:pt x="570708" y="33039"/>
                </a:lnTo>
                <a:lnTo>
                  <a:pt x="524057" y="47085"/>
                </a:lnTo>
                <a:lnTo>
                  <a:pt x="478746" y="63418"/>
                </a:lnTo>
                <a:lnTo>
                  <a:pt x="434868" y="81958"/>
                </a:lnTo>
                <a:lnTo>
                  <a:pt x="392522" y="102623"/>
                </a:lnTo>
                <a:lnTo>
                  <a:pt x="351803" y="125329"/>
                </a:lnTo>
                <a:lnTo>
                  <a:pt x="312806" y="149996"/>
                </a:lnTo>
                <a:lnTo>
                  <a:pt x="275629" y="176541"/>
                </a:lnTo>
                <a:lnTo>
                  <a:pt x="240368" y="204882"/>
                </a:lnTo>
                <a:lnTo>
                  <a:pt x="207117" y="234938"/>
                </a:lnTo>
                <a:lnTo>
                  <a:pt x="175975" y="266627"/>
                </a:lnTo>
                <a:lnTo>
                  <a:pt x="147036" y="299866"/>
                </a:lnTo>
                <a:lnTo>
                  <a:pt x="120397" y="334574"/>
                </a:lnTo>
                <a:lnTo>
                  <a:pt x="96153" y="370669"/>
                </a:lnTo>
                <a:lnTo>
                  <a:pt x="74402" y="408068"/>
                </a:lnTo>
                <a:lnTo>
                  <a:pt x="55240" y="446690"/>
                </a:lnTo>
                <a:lnTo>
                  <a:pt x="38761" y="486454"/>
                </a:lnTo>
                <a:lnTo>
                  <a:pt x="25063" y="527276"/>
                </a:lnTo>
                <a:lnTo>
                  <a:pt x="14242" y="569075"/>
                </a:lnTo>
                <a:lnTo>
                  <a:pt x="6394" y="611769"/>
                </a:lnTo>
                <a:lnTo>
                  <a:pt x="1614" y="655277"/>
                </a:lnTo>
                <a:lnTo>
                  <a:pt x="0" y="699516"/>
                </a:lnTo>
                <a:lnTo>
                  <a:pt x="1614" y="743754"/>
                </a:lnTo>
                <a:lnTo>
                  <a:pt x="6394" y="787262"/>
                </a:lnTo>
                <a:lnTo>
                  <a:pt x="14242" y="829956"/>
                </a:lnTo>
                <a:lnTo>
                  <a:pt x="25063" y="871755"/>
                </a:lnTo>
                <a:lnTo>
                  <a:pt x="38761" y="912577"/>
                </a:lnTo>
                <a:lnTo>
                  <a:pt x="55240" y="952341"/>
                </a:lnTo>
                <a:lnTo>
                  <a:pt x="74402" y="990963"/>
                </a:lnTo>
                <a:lnTo>
                  <a:pt x="96153" y="1028362"/>
                </a:lnTo>
                <a:lnTo>
                  <a:pt x="120397" y="1064457"/>
                </a:lnTo>
                <a:lnTo>
                  <a:pt x="147036" y="1099165"/>
                </a:lnTo>
                <a:lnTo>
                  <a:pt x="175975" y="1132404"/>
                </a:lnTo>
                <a:lnTo>
                  <a:pt x="207117" y="1164093"/>
                </a:lnTo>
                <a:lnTo>
                  <a:pt x="240368" y="1194149"/>
                </a:lnTo>
                <a:lnTo>
                  <a:pt x="275629" y="1222490"/>
                </a:lnTo>
                <a:lnTo>
                  <a:pt x="312806" y="1249035"/>
                </a:lnTo>
                <a:lnTo>
                  <a:pt x="351803" y="1273702"/>
                </a:lnTo>
                <a:lnTo>
                  <a:pt x="392522" y="1296408"/>
                </a:lnTo>
                <a:lnTo>
                  <a:pt x="434868" y="1317073"/>
                </a:lnTo>
                <a:lnTo>
                  <a:pt x="478746" y="1335613"/>
                </a:lnTo>
                <a:lnTo>
                  <a:pt x="524057" y="1351946"/>
                </a:lnTo>
                <a:lnTo>
                  <a:pt x="570708" y="1365992"/>
                </a:lnTo>
                <a:lnTo>
                  <a:pt x="618601" y="1377668"/>
                </a:lnTo>
                <a:lnTo>
                  <a:pt x="667640" y="1386891"/>
                </a:lnTo>
                <a:lnTo>
                  <a:pt x="717729" y="1393581"/>
                </a:lnTo>
                <a:lnTo>
                  <a:pt x="768772" y="1397655"/>
                </a:lnTo>
                <a:lnTo>
                  <a:pt x="820674" y="1399032"/>
                </a:lnTo>
                <a:lnTo>
                  <a:pt x="872575" y="1397655"/>
                </a:lnTo>
                <a:lnTo>
                  <a:pt x="923618" y="1393581"/>
                </a:lnTo>
                <a:lnTo>
                  <a:pt x="973707" y="1386891"/>
                </a:lnTo>
                <a:lnTo>
                  <a:pt x="1022746" y="1377668"/>
                </a:lnTo>
                <a:lnTo>
                  <a:pt x="1070639" y="1365992"/>
                </a:lnTo>
                <a:lnTo>
                  <a:pt x="1117290" y="1351946"/>
                </a:lnTo>
                <a:lnTo>
                  <a:pt x="1162601" y="1335613"/>
                </a:lnTo>
                <a:lnTo>
                  <a:pt x="1206479" y="1317073"/>
                </a:lnTo>
                <a:lnTo>
                  <a:pt x="1248825" y="1296408"/>
                </a:lnTo>
                <a:lnTo>
                  <a:pt x="1289544" y="1273702"/>
                </a:lnTo>
                <a:lnTo>
                  <a:pt x="1328541" y="1249035"/>
                </a:lnTo>
                <a:lnTo>
                  <a:pt x="1365718" y="1222490"/>
                </a:lnTo>
                <a:lnTo>
                  <a:pt x="1400979" y="1194149"/>
                </a:lnTo>
                <a:lnTo>
                  <a:pt x="1434230" y="1164093"/>
                </a:lnTo>
                <a:lnTo>
                  <a:pt x="1465372" y="1132404"/>
                </a:lnTo>
                <a:lnTo>
                  <a:pt x="1494311" y="1099165"/>
                </a:lnTo>
                <a:lnTo>
                  <a:pt x="1520950" y="1064457"/>
                </a:lnTo>
                <a:lnTo>
                  <a:pt x="1545194" y="1028362"/>
                </a:lnTo>
                <a:lnTo>
                  <a:pt x="1566945" y="990963"/>
                </a:lnTo>
                <a:lnTo>
                  <a:pt x="1586107" y="952341"/>
                </a:lnTo>
                <a:lnTo>
                  <a:pt x="1602586" y="912577"/>
                </a:lnTo>
                <a:lnTo>
                  <a:pt x="1616284" y="871755"/>
                </a:lnTo>
                <a:lnTo>
                  <a:pt x="1627105" y="829956"/>
                </a:lnTo>
                <a:lnTo>
                  <a:pt x="1634953" y="787262"/>
                </a:lnTo>
                <a:lnTo>
                  <a:pt x="1639733" y="743754"/>
                </a:lnTo>
                <a:lnTo>
                  <a:pt x="1641348" y="699516"/>
                </a:lnTo>
                <a:lnTo>
                  <a:pt x="1639733" y="655277"/>
                </a:lnTo>
                <a:lnTo>
                  <a:pt x="1634953" y="611769"/>
                </a:lnTo>
                <a:lnTo>
                  <a:pt x="1627105" y="569075"/>
                </a:lnTo>
                <a:lnTo>
                  <a:pt x="1616284" y="527276"/>
                </a:lnTo>
                <a:lnTo>
                  <a:pt x="1602586" y="486454"/>
                </a:lnTo>
                <a:lnTo>
                  <a:pt x="1586107" y="446690"/>
                </a:lnTo>
                <a:lnTo>
                  <a:pt x="1566945" y="408068"/>
                </a:lnTo>
                <a:lnTo>
                  <a:pt x="1545194" y="370669"/>
                </a:lnTo>
                <a:lnTo>
                  <a:pt x="1520950" y="334574"/>
                </a:lnTo>
                <a:lnTo>
                  <a:pt x="1494311" y="299866"/>
                </a:lnTo>
                <a:lnTo>
                  <a:pt x="1465372" y="266627"/>
                </a:lnTo>
                <a:lnTo>
                  <a:pt x="1434230" y="234938"/>
                </a:lnTo>
                <a:lnTo>
                  <a:pt x="1400979" y="204882"/>
                </a:lnTo>
                <a:lnTo>
                  <a:pt x="1365718" y="176541"/>
                </a:lnTo>
                <a:lnTo>
                  <a:pt x="1328541" y="149996"/>
                </a:lnTo>
                <a:lnTo>
                  <a:pt x="1289544" y="125329"/>
                </a:lnTo>
                <a:lnTo>
                  <a:pt x="1248825" y="102623"/>
                </a:lnTo>
                <a:lnTo>
                  <a:pt x="1206479" y="81958"/>
                </a:lnTo>
                <a:lnTo>
                  <a:pt x="1162601" y="63418"/>
                </a:lnTo>
                <a:lnTo>
                  <a:pt x="1117290" y="47085"/>
                </a:lnTo>
                <a:lnTo>
                  <a:pt x="1070639" y="33039"/>
                </a:lnTo>
                <a:lnTo>
                  <a:pt x="1022746" y="21363"/>
                </a:lnTo>
                <a:lnTo>
                  <a:pt x="973707" y="12140"/>
                </a:lnTo>
                <a:lnTo>
                  <a:pt x="923618" y="5450"/>
                </a:lnTo>
                <a:lnTo>
                  <a:pt x="872575" y="1376"/>
                </a:lnTo>
                <a:lnTo>
                  <a:pt x="820674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801380" y="3131876"/>
            <a:ext cx="3276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185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004060" y="6492240"/>
            <a:ext cx="6550659" cy="2435860"/>
            <a:chOff x="2004060" y="6492240"/>
            <a:chExt cx="6550659" cy="2435860"/>
          </a:xfrm>
        </p:grpSpPr>
        <p:sp>
          <p:nvSpPr>
            <p:cNvPr id="45" name="object 45"/>
            <p:cNvSpPr/>
            <p:nvPr/>
          </p:nvSpPr>
          <p:spPr>
            <a:xfrm>
              <a:off x="2366772" y="7033259"/>
              <a:ext cx="4186554" cy="1890395"/>
            </a:xfrm>
            <a:custGeom>
              <a:avLst/>
              <a:gdLst/>
              <a:ahLst/>
              <a:cxnLst/>
              <a:rect l="l" t="t" r="r" b="b"/>
              <a:pathLst>
                <a:path w="4186554" h="1890395">
                  <a:moveTo>
                    <a:pt x="909828" y="1146048"/>
                  </a:moveTo>
                  <a:lnTo>
                    <a:pt x="0" y="1146048"/>
                  </a:lnTo>
                  <a:lnTo>
                    <a:pt x="0" y="1889760"/>
                  </a:lnTo>
                  <a:lnTo>
                    <a:pt x="909828" y="1889760"/>
                  </a:lnTo>
                  <a:lnTo>
                    <a:pt x="909828" y="1146048"/>
                  </a:lnTo>
                  <a:close/>
                </a:path>
                <a:path w="4186554" h="1890395">
                  <a:moveTo>
                    <a:pt x="2548128" y="944880"/>
                  </a:moveTo>
                  <a:lnTo>
                    <a:pt x="1638300" y="944880"/>
                  </a:lnTo>
                  <a:lnTo>
                    <a:pt x="1638300" y="1889760"/>
                  </a:lnTo>
                  <a:lnTo>
                    <a:pt x="2548128" y="1889760"/>
                  </a:lnTo>
                  <a:lnTo>
                    <a:pt x="2548128" y="944880"/>
                  </a:lnTo>
                  <a:close/>
                </a:path>
                <a:path w="4186554" h="1890395">
                  <a:moveTo>
                    <a:pt x="4186428" y="0"/>
                  </a:moveTo>
                  <a:lnTo>
                    <a:pt x="3276600" y="0"/>
                  </a:lnTo>
                  <a:lnTo>
                    <a:pt x="3276600" y="1889772"/>
                  </a:lnTo>
                  <a:lnTo>
                    <a:pt x="4186428" y="1889772"/>
                  </a:lnTo>
                  <a:lnTo>
                    <a:pt x="4186428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280148" y="6492240"/>
              <a:ext cx="909955" cy="2430780"/>
            </a:xfrm>
            <a:custGeom>
              <a:avLst/>
              <a:gdLst/>
              <a:ahLst/>
              <a:cxnLst/>
              <a:rect l="l" t="t" r="r" b="b"/>
              <a:pathLst>
                <a:path w="909954" h="2430779">
                  <a:moveTo>
                    <a:pt x="909827" y="0"/>
                  </a:moveTo>
                  <a:lnTo>
                    <a:pt x="0" y="0"/>
                  </a:lnTo>
                  <a:lnTo>
                    <a:pt x="0" y="2430780"/>
                  </a:lnTo>
                  <a:lnTo>
                    <a:pt x="909827" y="2430780"/>
                  </a:lnTo>
                  <a:lnTo>
                    <a:pt x="9098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004060" y="8923020"/>
              <a:ext cx="6550659" cy="0"/>
            </a:xfrm>
            <a:custGeom>
              <a:avLst/>
              <a:gdLst/>
              <a:ahLst/>
              <a:cxnLst/>
              <a:rect l="l" t="t" r="r" b="b"/>
              <a:pathLst>
                <a:path w="6550659">
                  <a:moveTo>
                    <a:pt x="0" y="0"/>
                  </a:moveTo>
                  <a:lnTo>
                    <a:pt x="65501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684265" y="7892196"/>
            <a:ext cx="2768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404040"/>
                </a:solidFill>
                <a:latin typeface="Century Gothic"/>
                <a:cs typeface="Century Gothic"/>
              </a:rPr>
              <a:t>1.1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21846" y="7689638"/>
            <a:ext cx="2768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404040"/>
                </a:solidFill>
                <a:latin typeface="Century Gothic"/>
                <a:cs typeface="Century Gothic"/>
              </a:rPr>
              <a:t>1.4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59426" y="6744784"/>
            <a:ext cx="2768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404040"/>
                </a:solidFill>
                <a:latin typeface="Century Gothic"/>
                <a:cs typeface="Century Gothic"/>
              </a:rPr>
              <a:t>2.8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597007" y="6204867"/>
            <a:ext cx="27686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IN" sz="1400" b="1" spc="-25" dirty="0">
                <a:solidFill>
                  <a:srgbClr val="404040"/>
                </a:solidFill>
                <a:latin typeface="Century Gothic"/>
                <a:cs typeface="Century Gothic"/>
              </a:rPr>
              <a:t>3.6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770376" y="8974483"/>
            <a:ext cx="6437630" cy="114046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842010">
              <a:lnSpc>
                <a:spcPct val="100000"/>
              </a:lnSpc>
              <a:spcBef>
                <a:spcPts val="505"/>
              </a:spcBef>
              <a:tabLst>
                <a:tab pos="2315845" algn="l"/>
                <a:tab pos="3900170" algn="l"/>
                <a:tab pos="5504180" algn="l"/>
              </a:tabLst>
            </a:pPr>
            <a:r>
              <a:rPr sz="1400" b="1" spc="-20" dirty="0">
                <a:solidFill>
                  <a:srgbClr val="585858"/>
                </a:solidFill>
                <a:latin typeface="Century Gothic"/>
                <a:cs typeface="Century Gothic"/>
              </a:rPr>
              <a:t>SSAB</a:t>
            </a:r>
            <a:r>
              <a:rPr sz="1400" b="1" dirty="0">
                <a:solidFill>
                  <a:srgbClr val="585858"/>
                </a:solidFill>
                <a:latin typeface="Century Gothic"/>
                <a:cs typeface="Century Gothic"/>
              </a:rPr>
              <a:t>	</a:t>
            </a:r>
            <a:r>
              <a:rPr sz="1400" b="1" spc="-10" dirty="0">
                <a:solidFill>
                  <a:srgbClr val="585858"/>
                </a:solidFill>
                <a:latin typeface="Century Gothic"/>
                <a:cs typeface="Century Gothic"/>
              </a:rPr>
              <a:t>Maruichi</a:t>
            </a:r>
            <a:r>
              <a:rPr sz="1400" b="1" dirty="0">
                <a:solidFill>
                  <a:srgbClr val="585858"/>
                </a:solidFill>
                <a:latin typeface="Century Gothic"/>
                <a:cs typeface="Century Gothic"/>
              </a:rPr>
              <a:t>	</a:t>
            </a:r>
            <a:r>
              <a:rPr sz="1400" b="1" spc="-10" dirty="0">
                <a:solidFill>
                  <a:srgbClr val="585858"/>
                </a:solidFill>
                <a:latin typeface="Century Gothic"/>
                <a:cs typeface="Century Gothic"/>
              </a:rPr>
              <a:t>Zekelman</a:t>
            </a:r>
            <a:r>
              <a:rPr sz="1400" b="1" dirty="0">
                <a:solidFill>
                  <a:srgbClr val="585858"/>
                </a:solidFill>
                <a:latin typeface="Century Gothic"/>
                <a:cs typeface="Century Gothic"/>
              </a:rPr>
              <a:t>	APL</a:t>
            </a:r>
            <a:r>
              <a:rPr sz="1400" b="1" spc="-20" dirty="0">
                <a:solidFill>
                  <a:srgbClr val="585858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585858"/>
                </a:solidFill>
                <a:latin typeface="Century Gothic"/>
                <a:cs typeface="Century Gothic"/>
              </a:rPr>
              <a:t>Apollo</a:t>
            </a:r>
            <a:endParaRPr sz="1400" dirty="0">
              <a:latin typeface="Century Gothic"/>
              <a:cs typeface="Century Gothic"/>
            </a:endParaRPr>
          </a:p>
          <a:p>
            <a:pPr marL="344170" algn="ctr">
              <a:lnSpc>
                <a:spcPct val="100000"/>
              </a:lnSpc>
              <a:spcBef>
                <a:spcPts val="605"/>
              </a:spcBef>
            </a:pPr>
            <a:r>
              <a:rPr sz="2000" b="1" dirty="0">
                <a:latin typeface="Century Gothic"/>
                <a:cs typeface="Century Gothic"/>
              </a:rPr>
              <a:t>Manufacturing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Capacity</a:t>
            </a:r>
            <a:r>
              <a:rPr sz="2000" b="1" spc="-3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(mn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20" dirty="0">
                <a:latin typeface="Century Gothic"/>
                <a:cs typeface="Century Gothic"/>
              </a:rPr>
              <a:t>ton)</a:t>
            </a:r>
            <a:endParaRPr sz="2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sz="1350" i="1" dirty="0">
                <a:latin typeface="Century Gothic"/>
                <a:cs typeface="Century Gothic"/>
              </a:rPr>
              <a:t>Based</a:t>
            </a:r>
            <a:r>
              <a:rPr sz="1350" i="1" spc="-30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on</a:t>
            </a:r>
            <a:r>
              <a:rPr sz="1350" i="1" spc="-15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latest</a:t>
            </a:r>
            <a:r>
              <a:rPr sz="1350" i="1" spc="-20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financial</a:t>
            </a:r>
            <a:r>
              <a:rPr sz="1350" i="1" spc="-35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available</a:t>
            </a:r>
            <a:r>
              <a:rPr sz="1350" i="1" spc="-25" dirty="0">
                <a:latin typeface="Century Gothic"/>
                <a:cs typeface="Century Gothic"/>
              </a:rPr>
              <a:t> </a:t>
            </a:r>
            <a:r>
              <a:rPr sz="1350" i="1" spc="-20" dirty="0">
                <a:latin typeface="Century Gothic"/>
                <a:cs typeface="Century Gothic"/>
              </a:rPr>
              <a:t>data</a:t>
            </a:r>
            <a:endParaRPr sz="1350" dirty="0">
              <a:latin typeface="Century Gothic"/>
              <a:cs typeface="Century Gothic"/>
            </a:endParaRPr>
          </a:p>
        </p:txBody>
      </p:sp>
      <p:sp>
        <p:nvSpPr>
          <p:cNvPr id="54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51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200" y="9486901"/>
            <a:ext cx="5259705" cy="46038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1350" dirty="0">
                <a:latin typeface="Century Gothic"/>
                <a:cs typeface="Century Gothic"/>
              </a:rPr>
              <a:t>Note</a:t>
            </a:r>
            <a:r>
              <a:rPr sz="1350" spc="-1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1:</a:t>
            </a:r>
            <a:r>
              <a:rPr sz="1350" spc="330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Sales</a:t>
            </a:r>
            <a:r>
              <a:rPr sz="1350" spc="-15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Volume</a:t>
            </a:r>
            <a:r>
              <a:rPr sz="1350" spc="38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and</a:t>
            </a:r>
            <a:r>
              <a:rPr sz="1350" spc="-23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Financials</a:t>
            </a:r>
            <a:r>
              <a:rPr sz="1350" spc="-68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are</a:t>
            </a:r>
            <a:r>
              <a:rPr sz="1350" spc="-8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on</a:t>
            </a:r>
            <a:r>
              <a:rPr sz="1350" spc="-38" dirty="0">
                <a:latin typeface="Century Gothic"/>
                <a:cs typeface="Century Gothic"/>
              </a:rPr>
              <a:t> </a:t>
            </a:r>
            <a:r>
              <a:rPr sz="1350" dirty="0">
                <a:latin typeface="Century Gothic"/>
                <a:cs typeface="Century Gothic"/>
              </a:rPr>
              <a:t>consolidated</a:t>
            </a:r>
            <a:r>
              <a:rPr sz="1350" spc="-53" dirty="0">
                <a:latin typeface="Century Gothic"/>
                <a:cs typeface="Century Gothic"/>
              </a:rPr>
              <a:t> </a:t>
            </a:r>
            <a:r>
              <a:rPr sz="1350" spc="-15" dirty="0">
                <a:latin typeface="Century Gothic"/>
                <a:cs typeface="Century Gothic"/>
              </a:rPr>
              <a:t>basis</a:t>
            </a:r>
            <a:endParaRPr lang="en-US" sz="1350" spc="-15" dirty="0">
              <a:latin typeface="Century Gothic"/>
              <a:cs typeface="Century Gothic"/>
            </a:endParaRPr>
          </a:p>
          <a:p>
            <a:pPr marL="19050">
              <a:spcBef>
                <a:spcPts val="150"/>
              </a:spcBef>
            </a:pPr>
            <a:r>
              <a:rPr lang="en-US" sz="1350" spc="-15" dirty="0">
                <a:latin typeface="Century Gothic"/>
                <a:cs typeface="Century Gothic"/>
              </a:rPr>
              <a:t>Note 2: Trading revenue for Q2FY24 was Rs.843 </a:t>
            </a:r>
            <a:r>
              <a:rPr lang="en-US" sz="1350" spc="-15" dirty="0" err="1">
                <a:latin typeface="Century Gothic"/>
                <a:cs typeface="Century Gothic"/>
              </a:rPr>
              <a:t>Mn</a:t>
            </a:r>
            <a:endParaRPr lang="en-US" sz="1350" spc="-15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0092" y="6360637"/>
            <a:ext cx="369332" cy="2917508"/>
          </a:xfrm>
          <a:prstGeom prst="rect">
            <a:avLst/>
          </a:prstGeom>
        </p:spPr>
        <p:txBody>
          <a:bodyPr vert="vert270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2400" b="1" dirty="0">
                <a:latin typeface="Century Gothic"/>
                <a:cs typeface="Century Gothic"/>
              </a:rPr>
              <a:t>APL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APOLLO</a:t>
            </a:r>
            <a:r>
              <a:rPr sz="2400" b="1" spc="510" dirty="0">
                <a:latin typeface="Century Gothic"/>
                <a:cs typeface="Century Gothic"/>
              </a:rPr>
              <a:t> </a:t>
            </a:r>
            <a:r>
              <a:rPr sz="2400" b="1" spc="-1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1878" y="548801"/>
            <a:ext cx="16413654" cy="1051386"/>
          </a:xfrm>
          <a:prstGeom prst="rect">
            <a:avLst/>
          </a:prstGeom>
        </p:spPr>
        <p:txBody>
          <a:bodyPr vert="horz" wrap="square" lIns="0" tIns="126818" rIns="0" bIns="0" rtlCol="0">
            <a:spAutoFit/>
          </a:bodyPr>
          <a:lstStyle/>
          <a:p>
            <a:pPr marL="114300">
              <a:spcBef>
                <a:spcPts val="143"/>
              </a:spcBef>
            </a:pPr>
            <a:r>
              <a:rPr dirty="0"/>
              <a:t>Profit</a:t>
            </a:r>
            <a:r>
              <a:rPr spc="-171" dirty="0"/>
              <a:t> </a:t>
            </a:r>
            <a:r>
              <a:rPr dirty="0"/>
              <a:t>&amp;</a:t>
            </a:r>
            <a:r>
              <a:rPr spc="-171" dirty="0"/>
              <a:t> </a:t>
            </a:r>
            <a:r>
              <a:rPr dirty="0"/>
              <a:t>Loss</a:t>
            </a:r>
            <a:r>
              <a:rPr spc="-143" dirty="0"/>
              <a:t> </a:t>
            </a:r>
            <a:r>
              <a:rPr dirty="0"/>
              <a:t>Statement</a:t>
            </a:r>
            <a:r>
              <a:rPr spc="-135" dirty="0"/>
              <a:t> </a:t>
            </a:r>
            <a:r>
              <a:rPr spc="-15" dirty="0"/>
              <a:t>(Consol)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141095" cy="1810703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>
          <a:xfrm>
            <a:off x="17449799" y="9701062"/>
            <a:ext cx="735578" cy="246221"/>
          </a:xfrm>
        </p:spPr>
        <p:txBody>
          <a:bodyPr/>
          <a:lstStyle/>
          <a:p>
            <a:pPr marL="19050">
              <a:spcBef>
                <a:spcPts val="188"/>
              </a:spcBef>
            </a:pPr>
            <a:fld id="{81D60167-4931-47E6-BA6A-407CBD079E47}" type="slidenum">
              <a:rPr lang="en-IN" spc="-38">
                <a:solidFill>
                  <a:srgbClr val="44536A"/>
                </a:solidFill>
              </a:rPr>
              <a:pPr marL="19050">
                <a:spcBef>
                  <a:spcPts val="188"/>
                </a:spcBef>
              </a:pPr>
              <a:t>52</a:t>
            </a:fld>
            <a:endParaRPr lang="en-IN" spc="-38" dirty="0">
              <a:solidFill>
                <a:srgbClr val="44536A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62017"/>
              </p:ext>
            </p:extLst>
          </p:nvPr>
        </p:nvGraphicFramePr>
        <p:xfrm>
          <a:off x="1135779" y="2400299"/>
          <a:ext cx="16314020" cy="6877845"/>
        </p:xfrm>
        <a:graphic>
          <a:graphicData uri="http://schemas.openxmlformats.org/drawingml/2006/table">
            <a:tbl>
              <a:tblPr/>
              <a:tblGrid>
                <a:gridCol w="31047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41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4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83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583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741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850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8850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41175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Particulars (Rs Mn)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Q2FY23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Q3FY23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Q4FY23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Q1FY24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Q2FY24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3771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Sales Volume (K Ton)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2,280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1,336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Revenue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39,692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43,271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44,311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45,449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46,304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1,61,660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91,753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Raw Material Costs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34,747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37,693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37,823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39,207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39,784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1,40,178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78,991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Employee Costs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627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2,062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1,232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expenses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2,158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2,296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2,665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2,565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2,642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9,204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5,208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EBITDA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2,319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2,729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3,229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3,072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3,250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10,215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6,322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EBITDA/ton (Rs)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3,850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4,510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4,970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4,645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4,817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4,481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4,731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Income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217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196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Interest Cost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266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Depreciation 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413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1383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823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Tax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521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673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 738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2,214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1,410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94809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Profit</a:t>
                      </a:r>
                    </a:p>
                  </a:txBody>
                  <a:tcPr marL="8572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1,502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1,692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2,018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1,936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2,029 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6,419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3,965</a:t>
                      </a:r>
                    </a:p>
                  </a:txBody>
                  <a:tcPr marL="0" marR="857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485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092" y="6360637"/>
            <a:ext cx="369332" cy="2917508"/>
          </a:xfrm>
          <a:prstGeom prst="rect">
            <a:avLst/>
          </a:prstGeom>
        </p:spPr>
        <p:txBody>
          <a:bodyPr vert="vert270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2400" b="1" dirty="0">
                <a:latin typeface="Century Gothic"/>
                <a:cs typeface="Century Gothic"/>
              </a:rPr>
              <a:t>APL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APOLLO</a:t>
            </a:r>
            <a:r>
              <a:rPr sz="2400" b="1" spc="510" dirty="0">
                <a:latin typeface="Century Gothic"/>
                <a:cs typeface="Century Gothic"/>
              </a:rPr>
              <a:t> </a:t>
            </a:r>
            <a:r>
              <a:rPr sz="2400" b="1" spc="-1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6122" y="281334"/>
            <a:ext cx="16413654" cy="1236052"/>
          </a:xfrm>
          <a:prstGeom prst="rect">
            <a:avLst/>
          </a:prstGeom>
        </p:spPr>
        <p:txBody>
          <a:bodyPr vert="horz" wrap="square" lIns="0" tIns="126818" rIns="0" bIns="0" rtlCol="0">
            <a:spAutoFit/>
          </a:bodyPr>
          <a:lstStyle/>
          <a:p>
            <a:pPr marL="114300">
              <a:spcBef>
                <a:spcPts val="143"/>
              </a:spcBef>
            </a:pPr>
            <a:r>
              <a:rPr sz="7200" dirty="0"/>
              <a:t>Balance</a:t>
            </a:r>
            <a:r>
              <a:rPr sz="7200" spc="-105" dirty="0"/>
              <a:t> </a:t>
            </a:r>
            <a:r>
              <a:rPr sz="7200" dirty="0"/>
              <a:t>Sheet</a:t>
            </a:r>
            <a:r>
              <a:rPr sz="7200" spc="-158" dirty="0"/>
              <a:t> </a:t>
            </a:r>
            <a:r>
              <a:rPr sz="7200" dirty="0"/>
              <a:t>&amp;</a:t>
            </a:r>
            <a:r>
              <a:rPr sz="7200" spc="-158" dirty="0"/>
              <a:t> </a:t>
            </a:r>
            <a:r>
              <a:rPr sz="7200" dirty="0"/>
              <a:t>Cash</a:t>
            </a:r>
            <a:r>
              <a:rPr sz="7200" spc="-150" dirty="0"/>
              <a:t> </a:t>
            </a:r>
            <a:r>
              <a:rPr sz="7200" spc="-15" dirty="0"/>
              <a:t>flow(Consol)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1141095" cy="1810703"/>
          </a:xfrm>
          <a:custGeom>
            <a:avLst/>
            <a:gdLst/>
            <a:ahLst/>
            <a:cxnLst/>
            <a:rect l="l" t="t" r="r" b="b"/>
            <a:pathLst>
              <a:path w="760730" h="1207135">
                <a:moveTo>
                  <a:pt x="760476" y="0"/>
                </a:moveTo>
                <a:lnTo>
                  <a:pt x="0" y="0"/>
                </a:lnTo>
                <a:lnTo>
                  <a:pt x="0" y="1207008"/>
                </a:lnTo>
                <a:lnTo>
                  <a:pt x="760476" y="1207008"/>
                </a:lnTo>
                <a:lnTo>
                  <a:pt x="76047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06246" y="9760219"/>
            <a:ext cx="7942553" cy="22698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1350" i="1" dirty="0">
                <a:latin typeface="Century Gothic"/>
                <a:cs typeface="Century Gothic"/>
              </a:rPr>
              <a:t>*</a:t>
            </a:r>
            <a:r>
              <a:rPr sz="1350" i="1" spc="-15" dirty="0">
                <a:latin typeface="Century Gothic"/>
                <a:cs typeface="Century Gothic"/>
              </a:rPr>
              <a:t> </a:t>
            </a:r>
            <a:r>
              <a:rPr sz="1350" i="1" dirty="0" err="1">
                <a:latin typeface="Century Gothic"/>
                <a:cs typeface="Century Gothic"/>
              </a:rPr>
              <a:t>Rs</a:t>
            </a:r>
            <a:r>
              <a:rPr sz="1350" i="1" spc="8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2.</a:t>
            </a:r>
            <a:r>
              <a:rPr lang="en-IN" sz="1350" i="1" dirty="0">
                <a:latin typeface="Century Gothic"/>
                <a:cs typeface="Century Gothic"/>
              </a:rPr>
              <a:t>2</a:t>
            </a:r>
            <a:r>
              <a:rPr sz="1350" i="1" dirty="0">
                <a:latin typeface="Century Gothic"/>
                <a:cs typeface="Century Gothic"/>
              </a:rPr>
              <a:t>7bn</a:t>
            </a:r>
            <a:r>
              <a:rPr sz="1350" i="1" spc="-23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FD</a:t>
            </a:r>
            <a:r>
              <a:rPr sz="1350" i="1" spc="30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is</a:t>
            </a:r>
            <a:r>
              <a:rPr sz="1350" i="1" spc="8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classified</a:t>
            </a:r>
            <a:r>
              <a:rPr sz="1350" i="1" spc="-75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under</a:t>
            </a:r>
            <a:r>
              <a:rPr sz="1350" i="1" spc="15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Other</a:t>
            </a:r>
            <a:r>
              <a:rPr sz="1350" i="1" spc="-23" dirty="0">
                <a:latin typeface="Century Gothic"/>
                <a:cs typeface="Century Gothic"/>
              </a:rPr>
              <a:t> </a:t>
            </a:r>
            <a:r>
              <a:rPr lang="en-IN" sz="1350" i="1" spc="-23" dirty="0">
                <a:latin typeface="Century Gothic"/>
                <a:cs typeface="Century Gothic"/>
              </a:rPr>
              <a:t>financial </a:t>
            </a:r>
            <a:r>
              <a:rPr sz="1350" i="1" dirty="0">
                <a:latin typeface="Century Gothic"/>
                <a:cs typeface="Century Gothic"/>
              </a:rPr>
              <a:t>Assets</a:t>
            </a:r>
            <a:r>
              <a:rPr sz="1350" i="1" spc="-15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due</a:t>
            </a:r>
            <a:r>
              <a:rPr sz="1350" i="1" spc="15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to</a:t>
            </a:r>
            <a:r>
              <a:rPr sz="1350" i="1" spc="-53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maturity</a:t>
            </a:r>
            <a:r>
              <a:rPr sz="1350" i="1" spc="-53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of</a:t>
            </a:r>
            <a:r>
              <a:rPr sz="1350" i="1" spc="15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less</a:t>
            </a:r>
            <a:r>
              <a:rPr sz="1350" i="1" spc="-30" dirty="0">
                <a:latin typeface="Century Gothic"/>
                <a:cs typeface="Century Gothic"/>
              </a:rPr>
              <a:t> </a:t>
            </a:r>
            <a:r>
              <a:rPr sz="1350" i="1" dirty="0">
                <a:latin typeface="Century Gothic"/>
                <a:cs typeface="Century Gothic"/>
              </a:rPr>
              <a:t>than</a:t>
            </a:r>
            <a:r>
              <a:rPr sz="1350" i="1" spc="-23" dirty="0">
                <a:latin typeface="Century Gothic"/>
                <a:cs typeface="Century Gothic"/>
              </a:rPr>
              <a:t> </a:t>
            </a:r>
            <a:r>
              <a:rPr sz="1350" i="1" spc="-15" dirty="0">
                <a:latin typeface="Century Gothic"/>
                <a:cs typeface="Century Gothic"/>
              </a:rPr>
              <a:t>365days</a:t>
            </a:r>
            <a:endParaRPr sz="1350" dirty="0">
              <a:latin typeface="Century Gothic"/>
              <a:cs typeface="Century Gothic"/>
            </a:endParaRPr>
          </a:p>
        </p:txBody>
      </p:sp>
      <p:sp>
        <p:nvSpPr>
          <p:cNvPr id="7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53</a:t>
            </a:fld>
            <a:endParaRPr sz="1200" b="0">
              <a:latin typeface="Century Gothic"/>
              <a:cs typeface="Century Gothic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564943"/>
              </p:ext>
            </p:extLst>
          </p:nvPr>
        </p:nvGraphicFramePr>
        <p:xfrm>
          <a:off x="1499320" y="2247900"/>
          <a:ext cx="15874279" cy="6781805"/>
        </p:xfrm>
        <a:graphic>
          <a:graphicData uri="http://schemas.openxmlformats.org/drawingml/2006/table">
            <a:tbl>
              <a:tblPr/>
              <a:tblGrid>
                <a:gridCol w="4514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18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18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97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7205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30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130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41652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Balance Sheet - Assets (Rs mn)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Cashflow Statement (Rs mn)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Cash &amp; Bank Balance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9,340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6,295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rowSpan="17"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EBITDA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6,322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10,215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Receivables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1,445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1,374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Change in receivables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1,990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Inventories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13,633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14,799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Change in inventory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-6340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current assets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3,231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3,110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Change in other WC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-2,109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5,494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Fixed assets (net)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29,781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27,232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Tax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-916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-2,161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Right to use Assets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Others/ Income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Investments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Operating cash flow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4,803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9,670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assets/goodwill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3,821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Capex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-3,564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-8,424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Assets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62,997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58,516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Investments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Balance Sheet - Liabilities (Rs mn)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H1FY24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FY23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Interest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-453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-602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Trade payables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13,201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15,970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Free cash flow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current liabilities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2,596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1,185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Dividend payments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-1387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-875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Debt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11,552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8,729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Capital increase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2,844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2,576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61231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Minority Interest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change in cash flow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75818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Shareholders' funds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32,803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30,056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debt beginning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-2,434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-2,042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41652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Equity &amp; Liabilities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62,997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58,516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debt end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-2,213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-2,434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154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5960" y="8756904"/>
            <a:ext cx="620255" cy="7238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205512" y="8643601"/>
            <a:ext cx="3140710" cy="3135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Net</a:t>
            </a:r>
            <a:r>
              <a:rPr sz="19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debt</a:t>
            </a:r>
            <a:r>
              <a:rPr sz="19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to</a:t>
            </a:r>
            <a:r>
              <a:rPr sz="1950" spc="-3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EBITDA</a:t>
            </a:r>
            <a:r>
              <a:rPr sz="1950" spc="-1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at </a:t>
            </a:r>
            <a:r>
              <a:rPr sz="1950" spc="-20" dirty="0">
                <a:solidFill>
                  <a:srgbClr val="434343"/>
                </a:solidFill>
                <a:latin typeface="Century Gothic"/>
                <a:cs typeface="Century Gothic"/>
              </a:rPr>
              <a:t>0.</a:t>
            </a:r>
            <a:r>
              <a:rPr lang="en-IN" sz="1950" spc="-20" dirty="0">
                <a:solidFill>
                  <a:srgbClr val="434343"/>
                </a:solidFill>
                <a:latin typeface="Century Gothic"/>
                <a:cs typeface="Century Gothic"/>
              </a:rPr>
              <a:t>2</a:t>
            </a:r>
            <a:r>
              <a:rPr sz="1950" spc="-20" dirty="0">
                <a:solidFill>
                  <a:srgbClr val="434343"/>
                </a:solidFill>
                <a:latin typeface="Century Gothic"/>
                <a:cs typeface="Century Gothic"/>
              </a:rPr>
              <a:t>x</a:t>
            </a:r>
            <a:endParaRPr sz="195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43543" y="8589199"/>
            <a:ext cx="3172460" cy="621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Capex</a:t>
            </a:r>
            <a:r>
              <a:rPr sz="19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being</a:t>
            </a:r>
            <a:r>
              <a:rPr sz="1950" spc="-5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funded</a:t>
            </a:r>
            <a:r>
              <a:rPr sz="1950" spc="-2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spc="-20" dirty="0">
                <a:solidFill>
                  <a:srgbClr val="434343"/>
                </a:solidFill>
                <a:latin typeface="Century Gothic"/>
                <a:cs typeface="Century Gothic"/>
              </a:rPr>
              <a:t>from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internal</a:t>
            </a:r>
            <a:r>
              <a:rPr sz="1950" spc="-5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cash</a:t>
            </a:r>
            <a:r>
              <a:rPr sz="1950" spc="-10" dirty="0">
                <a:solidFill>
                  <a:srgbClr val="434343"/>
                </a:solidFill>
                <a:latin typeface="Century Gothic"/>
                <a:cs typeface="Century Gothic"/>
              </a:rPr>
              <a:t> flows</a:t>
            </a:r>
            <a:endParaRPr sz="195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2131" y="8702040"/>
            <a:ext cx="621779" cy="7238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90903" y="8589274"/>
            <a:ext cx="2735580" cy="918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Business</a:t>
            </a:r>
            <a:r>
              <a:rPr sz="195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continues</a:t>
            </a:r>
            <a:r>
              <a:rPr sz="1950" spc="-5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spc="-25" dirty="0">
                <a:solidFill>
                  <a:srgbClr val="434343"/>
                </a:solidFill>
                <a:latin typeface="Century Gothic"/>
                <a:cs typeface="Century Gothic"/>
              </a:rPr>
              <a:t>to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generate</a:t>
            </a:r>
            <a:r>
              <a:rPr sz="1950" spc="-6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spc="-10" dirty="0">
                <a:solidFill>
                  <a:srgbClr val="434343"/>
                </a:solidFill>
                <a:latin typeface="Century Gothic"/>
                <a:cs typeface="Century Gothic"/>
              </a:rPr>
              <a:t>strong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operational</a:t>
            </a:r>
            <a:r>
              <a:rPr sz="1950" spc="-6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950" dirty="0">
                <a:solidFill>
                  <a:srgbClr val="434343"/>
                </a:solidFill>
                <a:latin typeface="Century Gothic"/>
                <a:cs typeface="Century Gothic"/>
              </a:rPr>
              <a:t>cash</a:t>
            </a:r>
            <a:r>
              <a:rPr sz="1950" spc="-20" dirty="0">
                <a:solidFill>
                  <a:srgbClr val="434343"/>
                </a:solidFill>
                <a:latin typeface="Century Gothic"/>
                <a:cs typeface="Century Gothic"/>
              </a:rPr>
              <a:t> flows</a:t>
            </a:r>
            <a:endParaRPr sz="195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8702040"/>
            <a:ext cx="620255" cy="7238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32784" y="6326113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317797"/>
          </a:xfrm>
          <a:prstGeom prst="rect">
            <a:avLst/>
          </a:prstGeom>
        </p:spPr>
        <p:txBody>
          <a:bodyPr vert="horz" wrap="square" lIns="0" tIns="207772" rIns="0" bIns="0" rtlCol="0">
            <a:spAutoFit/>
          </a:bodyPr>
          <a:lstStyle/>
          <a:p>
            <a:pPr marL="947419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Consol.</a:t>
            </a:r>
            <a:r>
              <a:rPr sz="7200" spc="-30" dirty="0"/>
              <a:t> </a:t>
            </a:r>
            <a:r>
              <a:rPr sz="7200" dirty="0"/>
              <a:t>Cash</a:t>
            </a:r>
            <a:r>
              <a:rPr sz="7200" spc="-15" dirty="0"/>
              <a:t> </a:t>
            </a:r>
            <a:r>
              <a:rPr sz="7200" dirty="0"/>
              <a:t>Flow</a:t>
            </a:r>
            <a:r>
              <a:rPr sz="7200" spc="-10" dirty="0"/>
              <a:t> </a:t>
            </a:r>
            <a:r>
              <a:rPr sz="7200" dirty="0"/>
              <a:t>Bridge</a:t>
            </a:r>
            <a:r>
              <a:rPr sz="7200" spc="-15" dirty="0"/>
              <a:t> </a:t>
            </a:r>
            <a:r>
              <a:rPr sz="7200" dirty="0"/>
              <a:t>(Rs</a:t>
            </a:r>
            <a:r>
              <a:rPr sz="7200" spc="-25" dirty="0"/>
              <a:t> </a:t>
            </a:r>
            <a:r>
              <a:rPr sz="7200" spc="-20" dirty="0"/>
              <a:t>Mn.)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9464" y="8410956"/>
            <a:ext cx="0" cy="1350645"/>
          </a:xfrm>
          <a:custGeom>
            <a:avLst/>
            <a:gdLst/>
            <a:ahLst/>
            <a:cxnLst/>
            <a:rect l="l" t="t" r="r" b="b"/>
            <a:pathLst>
              <a:path h="1350645">
                <a:moveTo>
                  <a:pt x="0" y="0"/>
                </a:moveTo>
                <a:lnTo>
                  <a:pt x="0" y="1350416"/>
                </a:lnTo>
              </a:path>
            </a:pathLst>
          </a:custGeom>
          <a:ln w="9144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623292" y="8410956"/>
            <a:ext cx="0" cy="1350645"/>
          </a:xfrm>
          <a:custGeom>
            <a:avLst/>
            <a:gdLst/>
            <a:ahLst/>
            <a:cxnLst/>
            <a:rect l="l" t="t" r="r" b="b"/>
            <a:pathLst>
              <a:path h="1350645">
                <a:moveTo>
                  <a:pt x="0" y="0"/>
                </a:moveTo>
                <a:lnTo>
                  <a:pt x="0" y="1350416"/>
                </a:lnTo>
              </a:path>
            </a:pathLst>
          </a:custGeom>
          <a:ln w="9144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54</a:t>
            </a:fld>
            <a:endParaRPr sz="1200" b="0">
              <a:latin typeface="Century Gothic"/>
              <a:cs typeface="Century Gothic"/>
            </a:endParaRPr>
          </a:p>
        </p:txBody>
      </p:sp>
      <p:graphicFrame>
        <p:nvGraphicFramePr>
          <p:cNvPr id="43" name="Chart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553782"/>
              </p:ext>
            </p:extLst>
          </p:nvPr>
        </p:nvGraphicFramePr>
        <p:xfrm>
          <a:off x="1357944" y="1780540"/>
          <a:ext cx="15988277" cy="595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11560" y="3622928"/>
            <a:ext cx="3802379" cy="1486303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123189" rIns="0" bIns="0" rtlCol="0">
            <a:spAutoFit/>
          </a:bodyPr>
          <a:lstStyle/>
          <a:p>
            <a:pPr algn="ctr">
              <a:spcBef>
                <a:spcPts val="969"/>
              </a:spcBef>
            </a:pPr>
            <a:r>
              <a:rPr sz="2250" b="1" dirty="0">
                <a:latin typeface="Century Gothic"/>
                <a:cs typeface="Century Gothic"/>
              </a:rPr>
              <a:t>Neeru</a:t>
            </a:r>
            <a:r>
              <a:rPr sz="2250" b="1" spc="-71" dirty="0">
                <a:latin typeface="Century Gothic"/>
                <a:cs typeface="Century Gothic"/>
              </a:rPr>
              <a:t> </a:t>
            </a:r>
            <a:r>
              <a:rPr sz="2250" b="1" spc="-11" dirty="0">
                <a:latin typeface="Century Gothic"/>
                <a:cs typeface="Century Gothic"/>
              </a:rPr>
              <a:t>Abrol</a:t>
            </a:r>
            <a:endParaRPr sz="2250" dirty="0">
              <a:latin typeface="Century Gothic"/>
              <a:cs typeface="Century Gothic"/>
            </a:endParaRPr>
          </a:p>
          <a:p>
            <a:pPr marL="234962" marR="217181" indent="-1271" algn="ctr">
              <a:spcBef>
                <a:spcPts val="15"/>
              </a:spcBef>
            </a:pPr>
            <a:r>
              <a:rPr sz="1650" dirty="0">
                <a:latin typeface="Century Gothic"/>
                <a:cs typeface="Century Gothic"/>
              </a:rPr>
              <a:t>Director at TCNS Clothing </a:t>
            </a:r>
            <a:r>
              <a:rPr sz="1650" spc="-15" dirty="0">
                <a:latin typeface="Century Gothic"/>
                <a:cs typeface="Century Gothic"/>
              </a:rPr>
              <a:t>Co  </a:t>
            </a:r>
            <a:r>
              <a:rPr sz="1650" dirty="0">
                <a:latin typeface="Century Gothic"/>
                <a:cs typeface="Century Gothic"/>
              </a:rPr>
              <a:t>Limited &amp; others|Awarded</a:t>
            </a:r>
            <a:r>
              <a:rPr sz="1650" spc="-185" dirty="0">
                <a:latin typeface="Century Gothic"/>
                <a:cs typeface="Century Gothic"/>
              </a:rPr>
              <a:t> </a:t>
            </a:r>
            <a:r>
              <a:rPr sz="1650" spc="-15" dirty="0">
                <a:latin typeface="Century Gothic"/>
                <a:cs typeface="Century Gothic"/>
              </a:rPr>
              <a:t>best  </a:t>
            </a:r>
            <a:r>
              <a:rPr sz="1650" dirty="0">
                <a:latin typeface="Century Gothic"/>
                <a:cs typeface="Century Gothic"/>
              </a:rPr>
              <a:t>achiever by </a:t>
            </a:r>
            <a:r>
              <a:rPr sz="1650" spc="5" dirty="0">
                <a:latin typeface="Century Gothic"/>
                <a:cs typeface="Century Gothic"/>
              </a:rPr>
              <a:t>ICAI </a:t>
            </a:r>
            <a:r>
              <a:rPr sz="1650" dirty="0">
                <a:latin typeface="Century Gothic"/>
                <a:cs typeface="Century Gothic"/>
              </a:rPr>
              <a:t>| </a:t>
            </a:r>
            <a:r>
              <a:rPr sz="1650" spc="-5" dirty="0">
                <a:latin typeface="Century Gothic"/>
                <a:cs typeface="Century Gothic"/>
              </a:rPr>
              <a:t>26 </a:t>
            </a:r>
            <a:r>
              <a:rPr sz="1650" spc="5" dirty="0">
                <a:latin typeface="Century Gothic"/>
                <a:cs typeface="Century Gothic"/>
              </a:rPr>
              <a:t>Yr  </a:t>
            </a:r>
            <a:r>
              <a:rPr sz="1650" dirty="0">
                <a:latin typeface="Century Gothic"/>
                <a:cs typeface="Century Gothic"/>
              </a:rPr>
              <a:t>experience in</a:t>
            </a:r>
            <a:r>
              <a:rPr sz="1650" spc="-110" dirty="0">
                <a:latin typeface="Century Gothic"/>
                <a:cs typeface="Century Gothic"/>
              </a:rPr>
              <a:t> </a:t>
            </a:r>
            <a:r>
              <a:rPr sz="1650" spc="-5" dirty="0">
                <a:latin typeface="Century Gothic"/>
                <a:cs typeface="Century Gothic"/>
              </a:rPr>
              <a:t>SAIL</a:t>
            </a: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82349" y="5207873"/>
            <a:ext cx="3831590" cy="1486303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123189" rIns="0" bIns="0" rtlCol="0">
            <a:spAutoFit/>
          </a:bodyPr>
          <a:lstStyle/>
          <a:p>
            <a:pPr marL="5715" algn="ctr">
              <a:spcBef>
                <a:spcPts val="969"/>
              </a:spcBef>
            </a:pPr>
            <a:r>
              <a:rPr sz="2250" b="1" dirty="0">
                <a:latin typeface="Century Gothic"/>
                <a:cs typeface="Century Gothic"/>
              </a:rPr>
              <a:t>Abhilash</a:t>
            </a:r>
            <a:r>
              <a:rPr sz="2250" b="1" spc="-110" dirty="0">
                <a:latin typeface="Century Gothic"/>
                <a:cs typeface="Century Gothic"/>
              </a:rPr>
              <a:t> </a:t>
            </a:r>
            <a:r>
              <a:rPr sz="2250" b="1" spc="-20" dirty="0">
                <a:latin typeface="Century Gothic"/>
                <a:cs typeface="Century Gothic"/>
              </a:rPr>
              <a:t>Lal</a:t>
            </a:r>
            <a:endParaRPr sz="2250" dirty="0">
              <a:latin typeface="Century Gothic"/>
              <a:cs typeface="Century Gothic"/>
            </a:endParaRPr>
          </a:p>
          <a:p>
            <a:pPr marL="304181" marR="287034" indent="1271" algn="ctr">
              <a:spcBef>
                <a:spcPts val="15"/>
              </a:spcBef>
            </a:pPr>
            <a:r>
              <a:rPr sz="1650" dirty="0">
                <a:latin typeface="Century Gothic"/>
                <a:cs typeface="Century Gothic"/>
              </a:rPr>
              <a:t>3 decades of </a:t>
            </a:r>
            <a:r>
              <a:rPr sz="1650" spc="-15" dirty="0">
                <a:latin typeface="Century Gothic"/>
                <a:cs typeface="Century Gothic"/>
              </a:rPr>
              <a:t>professional  </a:t>
            </a:r>
            <a:r>
              <a:rPr sz="1650" dirty="0">
                <a:latin typeface="Century Gothic"/>
                <a:cs typeface="Century Gothic"/>
              </a:rPr>
              <a:t>experience in </a:t>
            </a:r>
            <a:r>
              <a:rPr sz="1650" spc="5" dirty="0">
                <a:latin typeface="Century Gothic"/>
                <a:cs typeface="Century Gothic"/>
              </a:rPr>
              <a:t>senior </a:t>
            </a:r>
            <a:r>
              <a:rPr sz="1650" dirty="0">
                <a:latin typeface="Century Gothic"/>
                <a:cs typeface="Century Gothic"/>
              </a:rPr>
              <a:t>roles</a:t>
            </a:r>
            <a:r>
              <a:rPr sz="1650" spc="-210" dirty="0">
                <a:latin typeface="Century Gothic"/>
                <a:cs typeface="Century Gothic"/>
              </a:rPr>
              <a:t> </a:t>
            </a:r>
            <a:r>
              <a:rPr sz="1650" spc="-15" dirty="0">
                <a:latin typeface="Century Gothic"/>
                <a:cs typeface="Century Gothic"/>
              </a:rPr>
              <a:t>across  </a:t>
            </a:r>
            <a:r>
              <a:rPr sz="1650" dirty="0">
                <a:latin typeface="Century Gothic"/>
                <a:cs typeface="Century Gothic"/>
              </a:rPr>
              <a:t>financial </a:t>
            </a:r>
            <a:r>
              <a:rPr sz="1650" spc="-5" dirty="0">
                <a:latin typeface="Century Gothic"/>
                <a:cs typeface="Century Gothic"/>
              </a:rPr>
              <a:t>services </a:t>
            </a:r>
            <a:r>
              <a:rPr sz="1650" spc="-15" dirty="0">
                <a:latin typeface="Century Gothic"/>
                <a:cs typeface="Century Gothic"/>
              </a:rPr>
              <a:t>including  </a:t>
            </a:r>
            <a:r>
              <a:rPr sz="1650" dirty="0">
                <a:latin typeface="Century Gothic"/>
                <a:cs typeface="Century Gothic"/>
              </a:rPr>
              <a:t>banking, PE &amp;</a:t>
            </a:r>
            <a:r>
              <a:rPr sz="1650" spc="-80" dirty="0">
                <a:latin typeface="Century Gothic"/>
                <a:cs typeface="Century Gothic"/>
              </a:rPr>
              <a:t> </a:t>
            </a:r>
            <a:r>
              <a:rPr sz="1650" spc="-11" dirty="0">
                <a:latin typeface="Century Gothic"/>
                <a:cs typeface="Century Gothic"/>
              </a:rPr>
              <a:t>others</a:t>
            </a: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69132" y="6886522"/>
            <a:ext cx="3844806" cy="1486303"/>
          </a:xfrm>
          <a:prstGeom prst="rect">
            <a:avLst/>
          </a:prstGeom>
          <a:ln w="9143">
            <a:solidFill>
              <a:srgbClr val="006EC0"/>
            </a:solidFill>
          </a:ln>
        </p:spPr>
        <p:txBody>
          <a:bodyPr vert="horz" wrap="square" lIns="0" tIns="123189" rIns="0" bIns="0" rtlCol="0">
            <a:spAutoFit/>
          </a:bodyPr>
          <a:lstStyle/>
          <a:p>
            <a:pPr marL="1271" algn="ctr">
              <a:spcBef>
                <a:spcPts val="969"/>
              </a:spcBef>
            </a:pPr>
            <a:r>
              <a:rPr sz="2250" b="1" dirty="0">
                <a:latin typeface="Century Gothic"/>
                <a:cs typeface="Century Gothic"/>
              </a:rPr>
              <a:t>Anil Kumar</a:t>
            </a:r>
            <a:r>
              <a:rPr sz="2250" b="1" spc="-125" dirty="0">
                <a:latin typeface="Century Gothic"/>
                <a:cs typeface="Century Gothic"/>
              </a:rPr>
              <a:t> </a:t>
            </a:r>
            <a:r>
              <a:rPr sz="2250" b="1" spc="-11" dirty="0">
                <a:latin typeface="Century Gothic"/>
                <a:cs typeface="Century Gothic"/>
              </a:rPr>
              <a:t>Bansal</a:t>
            </a:r>
            <a:endParaRPr sz="2250" dirty="0">
              <a:latin typeface="Century Gothic"/>
              <a:cs typeface="Century Gothic"/>
            </a:endParaRPr>
          </a:p>
          <a:p>
            <a:pPr marL="276875" marR="257823" algn="ctr">
              <a:spcBef>
                <a:spcPts val="15"/>
              </a:spcBef>
            </a:pPr>
            <a:r>
              <a:rPr sz="1650" dirty="0">
                <a:latin typeface="Century Gothic"/>
                <a:cs typeface="Century Gothic"/>
              </a:rPr>
              <a:t>Director of </a:t>
            </a:r>
            <a:r>
              <a:rPr sz="1650" spc="5" dirty="0">
                <a:latin typeface="Century Gothic"/>
                <a:cs typeface="Century Gothic"/>
              </a:rPr>
              <a:t>NABARD,</a:t>
            </a:r>
            <a:r>
              <a:rPr sz="1650" spc="-215" dirty="0">
                <a:latin typeface="Century Gothic"/>
                <a:cs typeface="Century Gothic"/>
              </a:rPr>
              <a:t> </a:t>
            </a:r>
            <a:r>
              <a:rPr sz="1650" spc="-11" dirty="0">
                <a:latin typeface="Century Gothic"/>
                <a:cs typeface="Century Gothic"/>
              </a:rPr>
              <a:t>Rockland  </a:t>
            </a:r>
            <a:r>
              <a:rPr sz="1650" spc="5" dirty="0">
                <a:latin typeface="Century Gothic"/>
                <a:cs typeface="Century Gothic"/>
              </a:rPr>
              <a:t>Finesto </a:t>
            </a:r>
            <a:r>
              <a:rPr sz="1650" dirty="0">
                <a:latin typeface="Century Gothic"/>
                <a:cs typeface="Century Gothic"/>
              </a:rPr>
              <a:t>Ltd &amp;</a:t>
            </a:r>
            <a:r>
              <a:rPr sz="1650" spc="-125" dirty="0">
                <a:latin typeface="Century Gothic"/>
                <a:cs typeface="Century Gothic"/>
              </a:rPr>
              <a:t> </a:t>
            </a:r>
            <a:r>
              <a:rPr sz="1650" spc="-11" dirty="0">
                <a:latin typeface="Century Gothic"/>
                <a:cs typeface="Century Gothic"/>
              </a:rPr>
              <a:t>others</a:t>
            </a:r>
            <a:endParaRPr sz="1650" dirty="0">
              <a:latin typeface="Century Gothic"/>
              <a:cs typeface="Century Gothic"/>
            </a:endParaRPr>
          </a:p>
          <a:p>
            <a:pPr marL="412770" marR="392450" algn="ctr"/>
            <a:r>
              <a:rPr sz="1650" dirty="0">
                <a:latin typeface="Century Gothic"/>
                <a:cs typeface="Century Gothic"/>
              </a:rPr>
              <a:t>4 decades of experience</a:t>
            </a:r>
            <a:r>
              <a:rPr sz="1650" spc="-221" dirty="0">
                <a:latin typeface="Century Gothic"/>
                <a:cs typeface="Century Gothic"/>
              </a:rPr>
              <a:t> </a:t>
            </a:r>
            <a:r>
              <a:rPr sz="1650" spc="-5" dirty="0">
                <a:latin typeface="Century Gothic"/>
                <a:cs typeface="Century Gothic"/>
              </a:rPr>
              <a:t>in  </a:t>
            </a:r>
            <a:r>
              <a:rPr sz="1650" dirty="0">
                <a:latin typeface="Century Gothic"/>
                <a:cs typeface="Century Gothic"/>
              </a:rPr>
              <a:t>banking</a:t>
            </a:r>
            <a:r>
              <a:rPr sz="1650" spc="-65" dirty="0">
                <a:latin typeface="Century Gothic"/>
                <a:cs typeface="Century Gothic"/>
              </a:rPr>
              <a:t> </a:t>
            </a:r>
            <a:r>
              <a:rPr sz="1650" spc="-11" dirty="0">
                <a:latin typeface="Century Gothic"/>
                <a:cs typeface="Century Gothic"/>
              </a:rPr>
              <a:t>industry</a:t>
            </a: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0772" y="8480071"/>
            <a:ext cx="3833166" cy="1359347"/>
          </a:xfrm>
          <a:prstGeom prst="rect">
            <a:avLst/>
          </a:prstGeom>
          <a:ln w="9143">
            <a:solidFill>
              <a:srgbClr val="006EC0"/>
            </a:solidFill>
          </a:ln>
        </p:spPr>
        <p:txBody>
          <a:bodyPr vert="horz" wrap="square" lIns="0" tIns="248921" rIns="0" bIns="0" rtlCol="0">
            <a:spAutoFit/>
          </a:bodyPr>
          <a:lstStyle/>
          <a:p>
            <a:pPr marL="3810" algn="ctr">
              <a:spcBef>
                <a:spcPts val="1961"/>
              </a:spcBef>
            </a:pPr>
            <a:r>
              <a:rPr sz="2250" b="1" spc="-5" dirty="0">
                <a:latin typeface="Century Gothic"/>
                <a:cs typeface="Century Gothic"/>
              </a:rPr>
              <a:t>Virendra </a:t>
            </a:r>
            <a:r>
              <a:rPr sz="2250" b="1" dirty="0">
                <a:latin typeface="Century Gothic"/>
                <a:cs typeface="Century Gothic"/>
              </a:rPr>
              <a:t>Singh</a:t>
            </a:r>
            <a:r>
              <a:rPr sz="2250" b="1" spc="-110" dirty="0">
                <a:latin typeface="Century Gothic"/>
                <a:cs typeface="Century Gothic"/>
              </a:rPr>
              <a:t> </a:t>
            </a:r>
            <a:r>
              <a:rPr sz="2250" b="1" spc="-20" dirty="0">
                <a:latin typeface="Century Gothic"/>
                <a:cs typeface="Century Gothic"/>
              </a:rPr>
              <a:t>Jain</a:t>
            </a:r>
            <a:endParaRPr sz="2250" dirty="0">
              <a:latin typeface="Century Gothic"/>
              <a:cs typeface="Century Gothic"/>
            </a:endParaRPr>
          </a:p>
          <a:p>
            <a:pPr marL="243216" marR="225437" algn="ctr">
              <a:spcBef>
                <a:spcPts val="11"/>
              </a:spcBef>
            </a:pPr>
            <a:r>
              <a:rPr sz="1650" spc="-5" dirty="0">
                <a:latin typeface="Century Gothic"/>
                <a:cs typeface="Century Gothic"/>
              </a:rPr>
              <a:t>Board </a:t>
            </a:r>
            <a:r>
              <a:rPr sz="1650" dirty="0">
                <a:latin typeface="Century Gothic"/>
                <a:cs typeface="Century Gothic"/>
              </a:rPr>
              <a:t>member of Dalmia</a:t>
            </a:r>
            <a:r>
              <a:rPr sz="1650" spc="-185" dirty="0">
                <a:latin typeface="Century Gothic"/>
                <a:cs typeface="Century Gothic"/>
              </a:rPr>
              <a:t> </a:t>
            </a:r>
            <a:r>
              <a:rPr sz="1650" spc="-15" dirty="0">
                <a:latin typeface="Century Gothic"/>
                <a:cs typeface="Century Gothic"/>
              </a:rPr>
              <a:t>Bharat  </a:t>
            </a:r>
            <a:r>
              <a:rPr sz="1650" dirty="0">
                <a:latin typeface="Century Gothic"/>
                <a:cs typeface="Century Gothic"/>
              </a:rPr>
              <a:t>Ltd|Ex-Chairman of </a:t>
            </a:r>
            <a:r>
              <a:rPr sz="1650" spc="-11" dirty="0">
                <a:latin typeface="Century Gothic"/>
                <a:cs typeface="Century Gothic"/>
              </a:rPr>
              <a:t>SAIL|Ex-  </a:t>
            </a:r>
            <a:r>
              <a:rPr sz="1650" dirty="0">
                <a:latin typeface="Century Gothic"/>
                <a:cs typeface="Century Gothic"/>
              </a:rPr>
              <a:t>Executive Director at</a:t>
            </a:r>
            <a:r>
              <a:rPr sz="1650" spc="-191" dirty="0">
                <a:latin typeface="Century Gothic"/>
                <a:cs typeface="Century Gothic"/>
              </a:rPr>
              <a:t> </a:t>
            </a:r>
            <a:r>
              <a:rPr sz="1650" spc="-5" dirty="0">
                <a:latin typeface="Century Gothic"/>
                <a:cs typeface="Century Gothic"/>
              </a:rPr>
              <a:t>IOC</a:t>
            </a: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1966" y="3582857"/>
            <a:ext cx="3710670" cy="1462580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99695" rIns="0" bIns="0" rtlCol="0">
            <a:spAutoFit/>
          </a:bodyPr>
          <a:lstStyle/>
          <a:p>
            <a:pPr marL="1905" algn="ctr">
              <a:spcBef>
                <a:spcPts val="785"/>
              </a:spcBef>
            </a:pPr>
            <a:r>
              <a:rPr sz="2250" b="1" dirty="0">
                <a:latin typeface="Century Gothic"/>
                <a:cs typeface="Century Gothic"/>
              </a:rPr>
              <a:t>Ashok Kumar</a:t>
            </a:r>
            <a:r>
              <a:rPr sz="2250" b="1" spc="-146" dirty="0">
                <a:latin typeface="Century Gothic"/>
                <a:cs typeface="Century Gothic"/>
              </a:rPr>
              <a:t> </a:t>
            </a:r>
            <a:r>
              <a:rPr sz="2250" b="1" spc="-20" dirty="0">
                <a:latin typeface="Century Gothic"/>
                <a:cs typeface="Century Gothic"/>
              </a:rPr>
              <a:t>Gupta</a:t>
            </a:r>
            <a:endParaRPr sz="2250" dirty="0">
              <a:latin typeface="Century Gothic"/>
              <a:cs typeface="Century Gothic"/>
            </a:endParaRPr>
          </a:p>
          <a:p>
            <a:pPr marL="300371" marR="283859" indent="3176" algn="ctr">
              <a:spcBef>
                <a:spcPts val="15"/>
              </a:spcBef>
            </a:pPr>
            <a:r>
              <a:rPr sz="1650" dirty="0">
                <a:latin typeface="Century Gothic"/>
                <a:cs typeface="Century Gothic"/>
              </a:rPr>
              <a:t>Steel </a:t>
            </a:r>
            <a:r>
              <a:rPr sz="1650" spc="5" dirty="0">
                <a:latin typeface="Century Gothic"/>
                <a:cs typeface="Century Gothic"/>
              </a:rPr>
              <a:t>industry </a:t>
            </a:r>
            <a:r>
              <a:rPr sz="1650" dirty="0">
                <a:latin typeface="Century Gothic"/>
                <a:cs typeface="Century Gothic"/>
              </a:rPr>
              <a:t>veteran with 4  decades of </a:t>
            </a:r>
            <a:r>
              <a:rPr sz="1650" spc="-11" dirty="0">
                <a:latin typeface="Century Gothic"/>
                <a:cs typeface="Century Gothic"/>
              </a:rPr>
              <a:t>experience  </a:t>
            </a:r>
            <a:r>
              <a:rPr sz="1650" dirty="0">
                <a:latin typeface="Century Gothic"/>
                <a:cs typeface="Century Gothic"/>
              </a:rPr>
              <a:t>Worked as </a:t>
            </a:r>
            <a:r>
              <a:rPr sz="1650" spc="15" dirty="0">
                <a:latin typeface="Century Gothic"/>
                <a:cs typeface="Century Gothic"/>
              </a:rPr>
              <a:t>MD </a:t>
            </a:r>
            <a:r>
              <a:rPr sz="1650" dirty="0">
                <a:latin typeface="Century Gothic"/>
                <a:cs typeface="Century Gothic"/>
              </a:rPr>
              <a:t>in </a:t>
            </a:r>
            <a:r>
              <a:rPr sz="1650" spc="11" dirty="0">
                <a:latin typeface="Century Gothic"/>
                <a:cs typeface="Century Gothic"/>
              </a:rPr>
              <a:t>APL </a:t>
            </a:r>
            <a:r>
              <a:rPr sz="1650" dirty="0">
                <a:latin typeface="Century Gothic"/>
                <a:cs typeface="Century Gothic"/>
              </a:rPr>
              <a:t>Apollo</a:t>
            </a:r>
            <a:r>
              <a:rPr sz="1650" spc="-350" dirty="0">
                <a:latin typeface="Century Gothic"/>
                <a:cs typeface="Century Gothic"/>
              </a:rPr>
              <a:t> </a:t>
            </a:r>
            <a:r>
              <a:rPr sz="1650" spc="-5" dirty="0">
                <a:latin typeface="Century Gothic"/>
                <a:cs typeface="Century Gothic"/>
              </a:rPr>
              <a:t>in  </a:t>
            </a:r>
            <a:r>
              <a:rPr sz="1650" dirty="0">
                <a:latin typeface="Century Gothic"/>
                <a:cs typeface="Century Gothic"/>
              </a:rPr>
              <a:t>the</a:t>
            </a:r>
            <a:r>
              <a:rPr sz="1650" spc="-5" dirty="0">
                <a:latin typeface="Century Gothic"/>
                <a:cs typeface="Century Gothic"/>
              </a:rPr>
              <a:t> </a:t>
            </a:r>
            <a:r>
              <a:rPr sz="1650" spc="-20" dirty="0">
                <a:latin typeface="Century Gothic"/>
                <a:cs typeface="Century Gothic"/>
              </a:rPr>
              <a:t>past</a:t>
            </a: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1601" y="653909"/>
            <a:ext cx="10058399" cy="1120821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lang="en-US" sz="7200" spc="-15" dirty="0"/>
              <a:t>Board of Directors</a:t>
            </a:r>
            <a:endParaRPr sz="7200" spc="-15" dirty="0"/>
          </a:p>
        </p:txBody>
      </p:sp>
      <p:sp>
        <p:nvSpPr>
          <p:cNvPr id="10" name="object 10"/>
          <p:cNvSpPr txBox="1"/>
          <p:nvPr/>
        </p:nvSpPr>
        <p:spPr>
          <a:xfrm>
            <a:off x="2411560" y="1984878"/>
            <a:ext cx="3802379" cy="1609415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234950" rIns="0" bIns="0" rtlCol="0">
            <a:spAutoFit/>
          </a:bodyPr>
          <a:lstStyle/>
          <a:p>
            <a:pPr marL="1905" algn="ctr">
              <a:lnSpc>
                <a:spcPts val="2670"/>
              </a:lnSpc>
              <a:spcBef>
                <a:spcPts val="1850"/>
              </a:spcBef>
            </a:pPr>
            <a:r>
              <a:rPr sz="2250" b="1" dirty="0">
                <a:solidFill>
                  <a:srgbClr val="242424"/>
                </a:solidFill>
                <a:latin typeface="Century Gothic"/>
                <a:cs typeface="Century Gothic"/>
              </a:rPr>
              <a:t>Sanjay</a:t>
            </a:r>
            <a:r>
              <a:rPr sz="2250" b="1" spc="-60" dirty="0">
                <a:solidFill>
                  <a:srgbClr val="242424"/>
                </a:solidFill>
                <a:latin typeface="Century Gothic"/>
                <a:cs typeface="Century Gothic"/>
              </a:rPr>
              <a:t> </a:t>
            </a:r>
            <a:r>
              <a:rPr sz="2250" b="1" spc="-11" dirty="0">
                <a:solidFill>
                  <a:srgbClr val="242424"/>
                </a:solidFill>
                <a:latin typeface="Century Gothic"/>
                <a:cs typeface="Century Gothic"/>
              </a:rPr>
              <a:t>Gupta</a:t>
            </a:r>
            <a:endParaRPr sz="2250" dirty="0">
              <a:latin typeface="Century Gothic"/>
              <a:cs typeface="Century Gothic"/>
            </a:endParaRPr>
          </a:p>
          <a:p>
            <a:pPr marL="2540" algn="ctr">
              <a:lnSpc>
                <a:spcPts val="1950"/>
              </a:lnSpc>
            </a:pPr>
            <a:r>
              <a:rPr sz="1650" spc="-11" dirty="0">
                <a:solidFill>
                  <a:srgbClr val="242424"/>
                </a:solidFill>
                <a:latin typeface="Century Gothic"/>
                <a:cs typeface="Century Gothic"/>
              </a:rPr>
              <a:t>CMD</a:t>
            </a:r>
            <a:endParaRPr lang="en-US" sz="1650" spc="-11" dirty="0">
              <a:solidFill>
                <a:srgbClr val="242424"/>
              </a:solidFill>
              <a:latin typeface="Century Gothic"/>
              <a:cs typeface="Century Gothic"/>
            </a:endParaRPr>
          </a:p>
          <a:p>
            <a:pPr marL="2540" algn="ctr">
              <a:lnSpc>
                <a:spcPts val="1950"/>
              </a:lnSpc>
            </a:pPr>
            <a:r>
              <a:rPr lang="en-IN" sz="1650" spc="-11" dirty="0">
                <a:solidFill>
                  <a:srgbClr val="242424"/>
                </a:solidFill>
                <a:latin typeface="Century Gothic"/>
                <a:cs typeface="Century Gothic"/>
              </a:rPr>
              <a:t>Steel Industry veteran with 3 decades </a:t>
            </a:r>
            <a:r>
              <a:rPr lang="en-IN" sz="1650" spc="-11" dirty="0" err="1">
                <a:solidFill>
                  <a:srgbClr val="242424"/>
                </a:solidFill>
                <a:latin typeface="Century Gothic"/>
                <a:cs typeface="Century Gothic"/>
              </a:rPr>
              <a:t>ofexperience</a:t>
            </a:r>
            <a:endParaRPr lang="en-US" sz="1650" spc="-11" dirty="0">
              <a:solidFill>
                <a:srgbClr val="242424"/>
              </a:solidFill>
              <a:latin typeface="Century Gothic"/>
              <a:cs typeface="Century Gothic"/>
            </a:endParaRPr>
          </a:p>
          <a:p>
            <a:pPr marL="2540" algn="ctr">
              <a:lnSpc>
                <a:spcPts val="1950"/>
              </a:lnSpc>
            </a:pP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9985" y="6940247"/>
            <a:ext cx="3732651" cy="1407179"/>
          </a:xfrm>
          <a:prstGeom prst="rect">
            <a:avLst/>
          </a:prstGeom>
          <a:ln w="9143">
            <a:solidFill>
              <a:srgbClr val="006EC0"/>
            </a:solidFill>
          </a:ln>
        </p:spPr>
        <p:txBody>
          <a:bodyPr vert="horz" wrap="square" lIns="0" tIns="120014" rIns="0" bIns="0" rtlCol="0">
            <a:spAutoFit/>
          </a:bodyPr>
          <a:lstStyle/>
          <a:p>
            <a:pPr marL="3810" algn="ctr">
              <a:lnSpc>
                <a:spcPts val="2660"/>
              </a:lnSpc>
              <a:spcBef>
                <a:spcPts val="944"/>
              </a:spcBef>
            </a:pPr>
            <a:r>
              <a:rPr sz="2250" b="1" spc="-5" dirty="0">
                <a:solidFill>
                  <a:srgbClr val="242424"/>
                </a:solidFill>
                <a:latin typeface="Century Gothic"/>
                <a:cs typeface="Century Gothic"/>
              </a:rPr>
              <a:t>Vinay</a:t>
            </a:r>
            <a:r>
              <a:rPr sz="2250" b="1" spc="-71" dirty="0">
                <a:solidFill>
                  <a:srgbClr val="242424"/>
                </a:solidFill>
                <a:latin typeface="Century Gothic"/>
                <a:cs typeface="Century Gothic"/>
              </a:rPr>
              <a:t> </a:t>
            </a:r>
            <a:r>
              <a:rPr sz="2250" b="1" spc="-11" dirty="0">
                <a:solidFill>
                  <a:srgbClr val="242424"/>
                </a:solidFill>
                <a:latin typeface="Century Gothic"/>
                <a:cs typeface="Century Gothic"/>
              </a:rPr>
              <a:t>Gupta</a:t>
            </a:r>
            <a:endParaRPr sz="2250" dirty="0">
              <a:latin typeface="Century Gothic"/>
              <a:cs typeface="Century Gothic"/>
            </a:endParaRPr>
          </a:p>
          <a:p>
            <a:pPr marL="377844" marR="360698" algn="ctr">
              <a:lnSpc>
                <a:spcPct val="90100"/>
              </a:lnSpc>
              <a:spcBef>
                <a:spcPts val="155"/>
              </a:spcBef>
            </a:pPr>
            <a:r>
              <a:rPr sz="1650" spc="5" dirty="0">
                <a:solidFill>
                  <a:srgbClr val="242424"/>
                </a:solidFill>
                <a:latin typeface="Century Gothic"/>
                <a:cs typeface="Century Gothic"/>
              </a:rPr>
              <a:t>More </a:t>
            </a:r>
            <a:r>
              <a:rPr sz="1650" dirty="0">
                <a:solidFill>
                  <a:srgbClr val="242424"/>
                </a:solidFill>
                <a:latin typeface="Century Gothic"/>
                <a:cs typeface="Century Gothic"/>
              </a:rPr>
              <a:t>than 20 years of</a:t>
            </a:r>
            <a:r>
              <a:rPr sz="1650" spc="-191" dirty="0">
                <a:solidFill>
                  <a:srgbClr val="242424"/>
                </a:solidFill>
                <a:latin typeface="Century Gothic"/>
                <a:cs typeface="Century Gothic"/>
              </a:rPr>
              <a:t> </a:t>
            </a:r>
            <a:r>
              <a:rPr sz="1650" spc="-11" dirty="0">
                <a:solidFill>
                  <a:srgbClr val="242424"/>
                </a:solidFill>
                <a:latin typeface="Century Gothic"/>
                <a:cs typeface="Century Gothic"/>
              </a:rPr>
              <a:t>industry  </a:t>
            </a:r>
            <a:r>
              <a:rPr sz="1650" dirty="0">
                <a:solidFill>
                  <a:srgbClr val="242424"/>
                </a:solidFill>
                <a:latin typeface="Century Gothic"/>
                <a:cs typeface="Century Gothic"/>
              </a:rPr>
              <a:t>experience in </a:t>
            </a:r>
            <a:r>
              <a:rPr sz="1650" spc="-20" dirty="0">
                <a:solidFill>
                  <a:srgbClr val="242424"/>
                </a:solidFill>
                <a:latin typeface="Century Gothic"/>
                <a:cs typeface="Century Gothic"/>
              </a:rPr>
              <a:t>the  </a:t>
            </a:r>
            <a:r>
              <a:rPr sz="1650" dirty="0">
                <a:solidFill>
                  <a:srgbClr val="242424"/>
                </a:solidFill>
                <a:latin typeface="Century Gothic"/>
                <a:cs typeface="Century Gothic"/>
              </a:rPr>
              <a:t>manufacturing and </a:t>
            </a:r>
            <a:r>
              <a:rPr sz="1650" spc="-11" dirty="0">
                <a:solidFill>
                  <a:srgbClr val="242424"/>
                </a:solidFill>
                <a:latin typeface="Century Gothic"/>
                <a:cs typeface="Century Gothic"/>
              </a:rPr>
              <a:t>trading  </a:t>
            </a:r>
            <a:r>
              <a:rPr sz="1650" dirty="0">
                <a:solidFill>
                  <a:srgbClr val="242424"/>
                </a:solidFill>
                <a:latin typeface="Century Gothic"/>
                <a:cs typeface="Century Gothic"/>
              </a:rPr>
              <a:t>pipes, tubes and</a:t>
            </a:r>
            <a:r>
              <a:rPr sz="1650" spc="-150" dirty="0">
                <a:solidFill>
                  <a:srgbClr val="242424"/>
                </a:solidFill>
                <a:latin typeface="Century Gothic"/>
                <a:cs typeface="Century Gothic"/>
              </a:rPr>
              <a:t> </a:t>
            </a:r>
            <a:r>
              <a:rPr sz="1650" spc="-11" dirty="0">
                <a:solidFill>
                  <a:srgbClr val="242424"/>
                </a:solidFill>
                <a:latin typeface="Century Gothic"/>
                <a:cs typeface="Century Gothic"/>
              </a:rPr>
              <a:t>sheets.</a:t>
            </a:r>
            <a:endParaRPr sz="165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" y="2"/>
            <a:ext cx="1139825" cy="1810385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389985" y="5305703"/>
            <a:ext cx="3732651" cy="1476685"/>
          </a:xfrm>
          <a:prstGeom prst="rect">
            <a:avLst/>
          </a:prstGeom>
          <a:ln w="9143">
            <a:solidFill>
              <a:srgbClr val="006FC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3810" algn="ctr">
              <a:spcBef>
                <a:spcPts val="894"/>
              </a:spcBef>
            </a:pPr>
            <a:r>
              <a:rPr sz="2250" b="1" spc="-11" dirty="0">
                <a:latin typeface="Century Gothic"/>
                <a:cs typeface="Century Gothic"/>
              </a:rPr>
              <a:t>Rahul</a:t>
            </a:r>
            <a:r>
              <a:rPr sz="2250" b="1" spc="-56" dirty="0">
                <a:latin typeface="Century Gothic"/>
                <a:cs typeface="Century Gothic"/>
              </a:rPr>
              <a:t> </a:t>
            </a:r>
            <a:r>
              <a:rPr sz="2250" b="1" spc="-11" dirty="0">
                <a:latin typeface="Century Gothic"/>
                <a:cs typeface="Century Gothic"/>
              </a:rPr>
              <a:t>Gupta</a:t>
            </a:r>
            <a:endParaRPr sz="2250" dirty="0">
              <a:latin typeface="Century Gothic"/>
              <a:cs typeface="Century Gothic"/>
            </a:endParaRPr>
          </a:p>
          <a:p>
            <a:pPr marL="270524" marR="263538" algn="ctr">
              <a:spcBef>
                <a:spcPts val="15"/>
              </a:spcBef>
            </a:pPr>
            <a:r>
              <a:rPr sz="1650" dirty="0">
                <a:latin typeface="Century Gothic"/>
                <a:cs typeface="Century Gothic"/>
              </a:rPr>
              <a:t>A </a:t>
            </a:r>
            <a:r>
              <a:rPr sz="1650" spc="-5" dirty="0">
                <a:latin typeface="Century Gothic"/>
                <a:cs typeface="Century Gothic"/>
              </a:rPr>
              <a:t>promising </a:t>
            </a:r>
            <a:r>
              <a:rPr sz="1650" dirty="0">
                <a:latin typeface="Century Gothic"/>
                <a:cs typeface="Century Gothic"/>
              </a:rPr>
              <a:t>entrepreneur</a:t>
            </a:r>
            <a:r>
              <a:rPr sz="1650" spc="-56" dirty="0">
                <a:latin typeface="Century Gothic"/>
                <a:cs typeface="Century Gothic"/>
              </a:rPr>
              <a:t> </a:t>
            </a:r>
            <a:r>
              <a:rPr sz="1650" dirty="0">
                <a:latin typeface="Century Gothic"/>
                <a:cs typeface="Century Gothic"/>
              </a:rPr>
              <a:t>with  an experience of </a:t>
            </a:r>
            <a:r>
              <a:rPr sz="1650" spc="-5" dirty="0">
                <a:latin typeface="Century Gothic"/>
                <a:cs typeface="Century Gothic"/>
              </a:rPr>
              <a:t>around </a:t>
            </a:r>
            <a:r>
              <a:rPr sz="1650" dirty="0">
                <a:latin typeface="Century Gothic"/>
                <a:cs typeface="Century Gothic"/>
              </a:rPr>
              <a:t>5  years </a:t>
            </a:r>
            <a:r>
              <a:rPr sz="1650" spc="5" dirty="0">
                <a:latin typeface="Century Gothic"/>
                <a:cs typeface="Century Gothic"/>
              </a:rPr>
              <a:t>in </a:t>
            </a:r>
            <a:r>
              <a:rPr sz="1650" dirty="0">
                <a:latin typeface="Century Gothic"/>
                <a:cs typeface="Century Gothic"/>
              </a:rPr>
              <a:t>Steel Tubes  Manufacturing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xmlns="" id="{44340423-7954-02D5-3194-EE1F2057F5BB}"/>
              </a:ext>
            </a:extLst>
          </p:cNvPr>
          <p:cNvSpPr txBox="1"/>
          <p:nvPr/>
        </p:nvSpPr>
        <p:spPr>
          <a:xfrm>
            <a:off x="8411966" y="1969598"/>
            <a:ext cx="3710670" cy="1432442"/>
          </a:xfrm>
          <a:prstGeom prst="rect">
            <a:avLst/>
          </a:prstGeom>
          <a:ln w="9144">
            <a:solidFill>
              <a:srgbClr val="006EC0"/>
            </a:solidFill>
          </a:ln>
        </p:spPr>
        <p:txBody>
          <a:bodyPr vert="horz" wrap="square" lIns="0" tIns="123189" rIns="0" bIns="0" rtlCol="0">
            <a:spAutoFit/>
          </a:bodyPr>
          <a:lstStyle/>
          <a:p>
            <a:pPr marL="5715" algn="ctr">
              <a:spcBef>
                <a:spcPts val="969"/>
              </a:spcBef>
            </a:pPr>
            <a:r>
              <a:rPr lang="en-US" sz="2250" b="1" dirty="0">
                <a:latin typeface="Century Gothic"/>
                <a:cs typeface="Century Gothic"/>
              </a:rPr>
              <a:t>Deepak Goyal</a:t>
            </a:r>
            <a:endParaRPr sz="2250" dirty="0">
              <a:latin typeface="Century Gothic"/>
              <a:cs typeface="Century Gothic"/>
            </a:endParaRPr>
          </a:p>
          <a:p>
            <a:pPr marL="1271" algn="ctr">
              <a:lnSpc>
                <a:spcPts val="1781"/>
              </a:lnSpc>
            </a:pPr>
            <a:r>
              <a:rPr lang="en-US" sz="1650" spc="-5" dirty="0">
                <a:solidFill>
                  <a:srgbClr val="252525"/>
                </a:solidFill>
                <a:latin typeface="Century Gothic"/>
                <a:cs typeface="Century Gothic"/>
              </a:rPr>
              <a:t>Group</a:t>
            </a:r>
            <a:r>
              <a:rPr lang="en-US" sz="1650" spc="-2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lang="en-US" sz="1650" dirty="0">
                <a:solidFill>
                  <a:srgbClr val="252525"/>
                </a:solidFill>
                <a:latin typeface="Century Gothic"/>
                <a:cs typeface="Century Gothic"/>
              </a:rPr>
              <a:t>CFO</a:t>
            </a:r>
            <a:endParaRPr lang="en-US" sz="1650" dirty="0">
              <a:latin typeface="Century Gothic"/>
              <a:cs typeface="Century Gothic"/>
            </a:endParaRPr>
          </a:p>
          <a:p>
            <a:pPr marL="1905" algn="ctr">
              <a:lnSpc>
                <a:spcPts val="1880"/>
              </a:lnSpc>
            </a:pPr>
            <a:r>
              <a:rPr lang="en-US" sz="1650" dirty="0">
                <a:solidFill>
                  <a:srgbClr val="252525"/>
                </a:solidFill>
                <a:latin typeface="Century Gothic"/>
                <a:cs typeface="Century Gothic"/>
              </a:rPr>
              <a:t>&amp; </a:t>
            </a:r>
            <a:r>
              <a:rPr lang="en-US" sz="1650" spc="-5" dirty="0">
                <a:solidFill>
                  <a:srgbClr val="252525"/>
                </a:solidFill>
                <a:latin typeface="Century Gothic"/>
                <a:cs typeface="Century Gothic"/>
              </a:rPr>
              <a:t>Director-Operations</a:t>
            </a:r>
          </a:p>
          <a:p>
            <a:pPr marL="1905" algn="ctr">
              <a:lnSpc>
                <a:spcPts val="1880"/>
              </a:lnSpc>
            </a:pPr>
            <a:r>
              <a:rPr lang="en-US" sz="1650" spc="-5" dirty="0">
                <a:solidFill>
                  <a:srgbClr val="252525"/>
                </a:solidFill>
                <a:latin typeface="Century Gothic"/>
                <a:cs typeface="Century Gothic"/>
              </a:rPr>
              <a:t>2 decades of professional experience in steel tube industry</a:t>
            </a:r>
            <a:endParaRPr lang="en-US" sz="1650" dirty="0">
              <a:latin typeface="Century Gothic"/>
              <a:cs typeface="Century Gothic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1456" t="2063" r="23106" b="38642"/>
          <a:stretch/>
        </p:blipFill>
        <p:spPr>
          <a:xfrm>
            <a:off x="6286500" y="1948223"/>
            <a:ext cx="1467486" cy="1601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32463" t="7714" r="34692" b="44219"/>
          <a:stretch/>
        </p:blipFill>
        <p:spPr>
          <a:xfrm>
            <a:off x="6286500" y="3636118"/>
            <a:ext cx="1467486" cy="14863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7"/>
          <a:stretch/>
        </p:blipFill>
        <p:spPr>
          <a:xfrm>
            <a:off x="6286501" y="5233067"/>
            <a:ext cx="1467485" cy="14863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38095" r="23214" b="42315"/>
          <a:stretch/>
        </p:blipFill>
        <p:spPr>
          <a:xfrm>
            <a:off x="6286500" y="6898526"/>
            <a:ext cx="1467486" cy="15010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12687" t="-5263" r="8731" b="1728"/>
          <a:stretch/>
        </p:blipFill>
        <p:spPr>
          <a:xfrm>
            <a:off x="6286500" y="8397168"/>
            <a:ext cx="1467486" cy="14992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14952" r="15320"/>
          <a:stretch/>
        </p:blipFill>
        <p:spPr>
          <a:xfrm>
            <a:off x="12209020" y="1969598"/>
            <a:ext cx="1468284" cy="14720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20505" t="4081" r="29429" b="46316"/>
          <a:stretch/>
        </p:blipFill>
        <p:spPr>
          <a:xfrm>
            <a:off x="12209020" y="3543300"/>
            <a:ext cx="1468284" cy="14831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l="30105" r="20576" b="24035"/>
          <a:stretch/>
        </p:blipFill>
        <p:spPr>
          <a:xfrm>
            <a:off x="12209019" y="5296636"/>
            <a:ext cx="1468285" cy="14622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l="23045" r="14734" b="14566"/>
          <a:stretch/>
        </p:blipFill>
        <p:spPr>
          <a:xfrm>
            <a:off x="12209019" y="6987522"/>
            <a:ext cx="1468285" cy="1432578"/>
          </a:xfrm>
          <a:prstGeom prst="rect">
            <a:avLst/>
          </a:prstGeom>
        </p:spPr>
      </p:pic>
      <p:sp>
        <p:nvSpPr>
          <p:cNvPr id="25" name="object 6"/>
          <p:cNvSpPr txBox="1"/>
          <p:nvPr/>
        </p:nvSpPr>
        <p:spPr>
          <a:xfrm>
            <a:off x="330092" y="6360637"/>
            <a:ext cx="369332" cy="2917508"/>
          </a:xfrm>
          <a:prstGeom prst="rect">
            <a:avLst/>
          </a:prstGeom>
        </p:spPr>
        <p:txBody>
          <a:bodyPr vert="vert270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2400" b="1" dirty="0">
                <a:latin typeface="Century Gothic"/>
                <a:cs typeface="Century Gothic"/>
              </a:rPr>
              <a:t>APL</a:t>
            </a:r>
            <a:r>
              <a:rPr sz="2400" b="1" spc="480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APOLLO</a:t>
            </a:r>
            <a:r>
              <a:rPr sz="2400" b="1" spc="510" dirty="0">
                <a:latin typeface="Century Gothic"/>
                <a:cs typeface="Century Gothic"/>
              </a:rPr>
              <a:t> </a:t>
            </a:r>
            <a:r>
              <a:rPr sz="2400" b="1" spc="-1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1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55</a:t>
            </a:fld>
            <a:endParaRPr sz="12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956929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49954" y="675796"/>
            <a:ext cx="7536689" cy="936155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lang="en-US" spc="-15" dirty="0"/>
              <a:t>Our Leadership</a:t>
            </a:r>
            <a:endParaRPr spc="-15" dirty="0"/>
          </a:p>
        </p:txBody>
      </p:sp>
      <p:sp>
        <p:nvSpPr>
          <p:cNvPr id="9" name="object 9"/>
          <p:cNvSpPr txBox="1"/>
          <p:nvPr/>
        </p:nvSpPr>
        <p:spPr>
          <a:xfrm>
            <a:off x="312260" y="6362275"/>
            <a:ext cx="369332" cy="2911475"/>
          </a:xfrm>
          <a:prstGeom prst="rect">
            <a:avLst/>
          </a:prstGeom>
        </p:spPr>
        <p:txBody>
          <a:bodyPr vert="vert270" wrap="square" lIns="0" tIns="14606" rIns="0" bIns="0" rtlCol="0">
            <a:spAutoFit/>
          </a:bodyPr>
          <a:lstStyle/>
          <a:p>
            <a:pPr marL="12701">
              <a:spcBef>
                <a:spcPts val="116"/>
              </a:spcBef>
            </a:pPr>
            <a:r>
              <a:rPr sz="2400" b="1" spc="41" dirty="0">
                <a:latin typeface="Century Gothic"/>
                <a:cs typeface="Century Gothic"/>
              </a:rPr>
              <a:t>APL </a:t>
            </a:r>
            <a:r>
              <a:rPr sz="2400" b="1" spc="56" dirty="0">
                <a:latin typeface="Century Gothic"/>
                <a:cs typeface="Century Gothic"/>
              </a:rPr>
              <a:t>APOLLO</a:t>
            </a:r>
            <a:r>
              <a:rPr sz="2400" b="1" spc="485" dirty="0">
                <a:latin typeface="Century Gothic"/>
                <a:cs typeface="Century Gothic"/>
              </a:rPr>
              <a:t> </a:t>
            </a:r>
            <a:r>
              <a:rPr sz="2400" b="1" spc="80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" y="2"/>
            <a:ext cx="1139825" cy="1810385"/>
          </a:xfrm>
          <a:custGeom>
            <a:avLst/>
            <a:gdLst/>
            <a:ahLst/>
            <a:cxnLst/>
            <a:rect l="l" t="t" r="r" b="b"/>
            <a:pathLst>
              <a:path w="1139825" h="1810385">
                <a:moveTo>
                  <a:pt x="0" y="1810003"/>
                </a:moveTo>
                <a:lnTo>
                  <a:pt x="1139444" y="1810003"/>
                </a:lnTo>
                <a:lnTo>
                  <a:pt x="1139444" y="0"/>
                </a:lnTo>
                <a:lnTo>
                  <a:pt x="0" y="0"/>
                </a:lnTo>
                <a:lnTo>
                  <a:pt x="0" y="1810003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Group 42"/>
          <p:cNvGrpSpPr/>
          <p:nvPr/>
        </p:nvGrpSpPr>
        <p:grpSpPr>
          <a:xfrm>
            <a:off x="12150398" y="2845302"/>
            <a:ext cx="2588166" cy="2984912"/>
            <a:chOff x="6445921" y="1913897"/>
            <a:chExt cx="1725444" cy="1989941"/>
          </a:xfrm>
        </p:grpSpPr>
        <p:pic>
          <p:nvPicPr>
            <p:cNvPr id="25" name="Picture 24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5EDC54FA-F4AC-CABE-22A8-F83A4F211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09"/>
            <a:stretch/>
          </p:blipFill>
          <p:spPr>
            <a:xfrm>
              <a:off x="6530893" y="1913897"/>
              <a:ext cx="1544591" cy="135754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0" name="object 20"/>
            <p:cNvSpPr txBox="1"/>
            <p:nvPr/>
          </p:nvSpPr>
          <p:spPr>
            <a:xfrm>
              <a:off x="6445921" y="3255797"/>
              <a:ext cx="1725444" cy="648041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162560" rIns="0" bIns="0" rtlCol="0">
              <a:spAutoFit/>
            </a:bodyPr>
            <a:lstStyle/>
            <a:p>
              <a:pPr marL="635" algn="ctr">
                <a:lnSpc>
                  <a:spcPts val="2606"/>
                </a:lnSpc>
                <a:spcBef>
                  <a:spcPts val="1279"/>
                </a:spcBef>
              </a:pPr>
              <a:r>
                <a:rPr sz="2250" b="1" spc="-5" dirty="0">
                  <a:solidFill>
                    <a:srgbClr val="252525"/>
                  </a:solidFill>
                  <a:latin typeface="Century Gothic"/>
                  <a:cs typeface="Century Gothic"/>
                </a:rPr>
                <a:t>Deepak</a:t>
              </a:r>
              <a:r>
                <a:rPr sz="2250" b="1" spc="-45" dirty="0">
                  <a:solidFill>
                    <a:srgbClr val="252525"/>
                  </a:solidFill>
                  <a:latin typeface="Century Gothic"/>
                  <a:cs typeface="Century Gothic"/>
                </a:rPr>
                <a:t> </a:t>
              </a:r>
              <a:r>
                <a:rPr sz="2250" b="1" dirty="0">
                  <a:solidFill>
                    <a:srgbClr val="252525"/>
                  </a:solidFill>
                  <a:latin typeface="Century Gothic"/>
                  <a:cs typeface="Century Gothic"/>
                </a:rPr>
                <a:t>Goyal</a:t>
              </a:r>
              <a:endParaRPr sz="2250" dirty="0">
                <a:latin typeface="Century Gothic"/>
                <a:cs typeface="Century Gothic"/>
              </a:endParaRPr>
            </a:p>
            <a:p>
              <a:pPr marL="1271" algn="ctr">
                <a:lnSpc>
                  <a:spcPts val="1781"/>
                </a:lnSpc>
              </a:pPr>
              <a:r>
                <a:rPr sz="1650" spc="-5" dirty="0">
                  <a:solidFill>
                    <a:srgbClr val="252525"/>
                  </a:solidFill>
                  <a:latin typeface="Century Gothic"/>
                  <a:cs typeface="Century Gothic"/>
                </a:rPr>
                <a:t>Group</a:t>
              </a:r>
              <a:r>
                <a:rPr sz="1650" spc="-20" dirty="0">
                  <a:solidFill>
                    <a:srgbClr val="252525"/>
                  </a:solidFill>
                  <a:latin typeface="Century Gothic"/>
                  <a:cs typeface="Century Gothic"/>
                </a:rPr>
                <a:t> </a:t>
              </a:r>
              <a:r>
                <a:rPr sz="1650" dirty="0">
                  <a:solidFill>
                    <a:srgbClr val="252525"/>
                  </a:solidFill>
                  <a:latin typeface="Century Gothic"/>
                  <a:cs typeface="Century Gothic"/>
                </a:rPr>
                <a:t>CFO</a:t>
              </a:r>
              <a:endParaRPr sz="1650" dirty="0">
                <a:latin typeface="Century Gothic"/>
                <a:cs typeface="Century Gothic"/>
              </a:endParaRPr>
            </a:p>
            <a:p>
              <a:pPr marL="1905" algn="ctr">
                <a:lnSpc>
                  <a:spcPts val="1880"/>
                </a:lnSpc>
              </a:pPr>
              <a:r>
                <a:rPr sz="1650" dirty="0">
                  <a:solidFill>
                    <a:srgbClr val="252525"/>
                  </a:solidFill>
                  <a:latin typeface="Century Gothic"/>
                  <a:cs typeface="Century Gothic"/>
                </a:rPr>
                <a:t>&amp; </a:t>
              </a:r>
              <a:r>
                <a:rPr sz="1650" spc="-5" dirty="0">
                  <a:solidFill>
                    <a:srgbClr val="252525"/>
                  </a:solidFill>
                  <a:latin typeface="Century Gothic"/>
                  <a:cs typeface="Century Gothic"/>
                </a:rPr>
                <a:t>Director-Operations</a:t>
              </a:r>
              <a:endParaRPr sz="165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085611" y="7032404"/>
            <a:ext cx="2914016" cy="2967344"/>
            <a:chOff x="4711569" y="4693818"/>
            <a:chExt cx="1942677" cy="1978229"/>
          </a:xfrm>
        </p:grpSpPr>
        <p:sp>
          <p:nvSpPr>
            <p:cNvPr id="12" name="object 12"/>
            <p:cNvSpPr txBox="1"/>
            <p:nvPr/>
          </p:nvSpPr>
          <p:spPr>
            <a:xfrm>
              <a:off x="4711569" y="6054356"/>
              <a:ext cx="1942677" cy="617691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92075" rIns="0" bIns="0" rtlCol="0">
              <a:spAutoFit/>
            </a:bodyPr>
            <a:lstStyle/>
            <a:p>
              <a:pPr marL="635" algn="ctr">
                <a:lnSpc>
                  <a:spcPts val="2670"/>
                </a:lnSpc>
                <a:spcBef>
                  <a:spcPts val="725"/>
                </a:spcBef>
              </a:pPr>
              <a:r>
                <a:rPr sz="2250" b="1" dirty="0">
                  <a:latin typeface="Century Gothic"/>
                  <a:cs typeface="Century Gothic"/>
                </a:rPr>
                <a:t>Anurag</a:t>
              </a:r>
              <a:r>
                <a:rPr sz="2250" b="1" spc="-80" dirty="0">
                  <a:latin typeface="Century Gothic"/>
                  <a:cs typeface="Century Gothic"/>
                </a:rPr>
                <a:t> </a:t>
              </a:r>
              <a:r>
                <a:rPr sz="2250" b="1" spc="-15" dirty="0">
                  <a:latin typeface="Century Gothic"/>
                  <a:cs typeface="Century Gothic"/>
                </a:rPr>
                <a:t>Mehrotra</a:t>
              </a:r>
              <a:endParaRPr sz="2250" dirty="0">
                <a:latin typeface="Century Gothic"/>
                <a:cs typeface="Century Gothic"/>
              </a:endParaRPr>
            </a:p>
            <a:p>
              <a:pPr marL="297830" marR="280049" algn="ctr">
                <a:lnSpc>
                  <a:spcPts val="1800"/>
                </a:lnSpc>
                <a:spcBef>
                  <a:spcPts val="180"/>
                </a:spcBef>
              </a:pPr>
              <a:r>
                <a:rPr sz="1650" spc="5" dirty="0">
                  <a:latin typeface="Century Gothic"/>
                  <a:cs typeface="Century Gothic"/>
                </a:rPr>
                <a:t>Chief </a:t>
              </a:r>
              <a:r>
                <a:rPr sz="1650" spc="-5" dirty="0">
                  <a:latin typeface="Century Gothic"/>
                  <a:cs typeface="Century Gothic"/>
                </a:rPr>
                <a:t>Human</a:t>
              </a:r>
              <a:r>
                <a:rPr sz="1650" spc="-161" dirty="0">
                  <a:latin typeface="Century Gothic"/>
                  <a:cs typeface="Century Gothic"/>
                </a:rPr>
                <a:t> </a:t>
              </a:r>
              <a:r>
                <a:rPr sz="1650" spc="-11" dirty="0">
                  <a:latin typeface="Century Gothic"/>
                  <a:cs typeface="Century Gothic"/>
                </a:rPr>
                <a:t>Resource  Officer</a:t>
              </a:r>
              <a:endParaRPr sz="1650" dirty="0">
                <a:latin typeface="Century Gothic"/>
                <a:cs typeface="Century Gothic"/>
              </a:endParaRPr>
            </a:p>
          </p:txBody>
        </p:sp>
        <p:pic>
          <p:nvPicPr>
            <p:cNvPr id="31" name="Picture 30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A24E719A-36AD-AE26-C877-645A560FD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661" r="6228"/>
            <a:stretch/>
          </p:blipFill>
          <p:spPr>
            <a:xfrm>
              <a:off x="5029200" y="4693818"/>
              <a:ext cx="1536598" cy="1345927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4773389" y="2827247"/>
            <a:ext cx="2793861" cy="3383582"/>
            <a:chOff x="8004992" y="1901860"/>
            <a:chExt cx="1862574" cy="2255721"/>
          </a:xfrm>
        </p:grpSpPr>
        <p:pic>
          <p:nvPicPr>
            <p:cNvPr id="27" name="Picture 26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9925D138-847B-E2EC-C19C-450098E7C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02" t="9589" r="20571"/>
            <a:stretch/>
          </p:blipFill>
          <p:spPr>
            <a:xfrm>
              <a:off x="8395501" y="1901860"/>
              <a:ext cx="1342698" cy="1374740"/>
            </a:xfrm>
            <a:prstGeom prst="rect">
              <a:avLst/>
            </a:prstGeom>
          </p:spPr>
        </p:pic>
        <p:sp>
          <p:nvSpPr>
            <p:cNvPr id="17" name="object 17"/>
            <p:cNvSpPr txBox="1"/>
            <p:nvPr/>
          </p:nvSpPr>
          <p:spPr>
            <a:xfrm>
              <a:off x="8004992" y="3271442"/>
              <a:ext cx="1862574" cy="886139"/>
            </a:xfrm>
            <a:prstGeom prst="rect">
              <a:avLst/>
            </a:prstGeom>
            <a:ln w="9143">
              <a:noFill/>
            </a:ln>
          </p:spPr>
          <p:txBody>
            <a:bodyPr vert="horz" wrap="square" lIns="0" tIns="211454" rIns="0" bIns="0" rtlCol="0">
              <a:spAutoFit/>
            </a:bodyPr>
            <a:lstStyle/>
            <a:p>
              <a:pPr marL="358793" algn="ctr">
                <a:lnSpc>
                  <a:spcPts val="2670"/>
                </a:lnSpc>
                <a:spcBef>
                  <a:spcPts val="1664"/>
                </a:spcBef>
              </a:pPr>
              <a:r>
                <a:rPr sz="2250" b="1" dirty="0">
                  <a:solidFill>
                    <a:srgbClr val="242424"/>
                  </a:solidFill>
                  <a:latin typeface="Century Gothic"/>
                  <a:cs typeface="Century Gothic"/>
                </a:rPr>
                <a:t>Anubhav</a:t>
              </a:r>
              <a:r>
                <a:rPr sz="2250" b="1" spc="-155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2250" b="1" spc="-20" dirty="0">
                  <a:solidFill>
                    <a:srgbClr val="242424"/>
                  </a:solidFill>
                  <a:latin typeface="Century Gothic"/>
                  <a:cs typeface="Century Gothic"/>
                </a:rPr>
                <a:t>Gupta</a:t>
              </a:r>
              <a:endParaRPr sz="2250" dirty="0">
                <a:latin typeface="Century Gothic"/>
                <a:cs typeface="Century Gothic"/>
              </a:endParaRPr>
            </a:p>
            <a:p>
              <a:pPr marL="371493" algn="ctr">
                <a:lnSpc>
                  <a:spcPts val="1950"/>
                </a:lnSpc>
              </a:pPr>
              <a:r>
                <a:rPr lang="en-US" sz="1650" spc="5" dirty="0">
                  <a:solidFill>
                    <a:srgbClr val="242424"/>
                  </a:solidFill>
                  <a:latin typeface="Century Gothic"/>
                  <a:cs typeface="Century Gothic"/>
                </a:rPr>
                <a:t>Group </a:t>
              </a:r>
              <a:r>
                <a:rPr sz="1650" spc="5" dirty="0">
                  <a:solidFill>
                    <a:srgbClr val="242424"/>
                  </a:solidFill>
                  <a:latin typeface="Century Gothic"/>
                  <a:cs typeface="Century Gothic"/>
                </a:rPr>
                <a:t>Chief </a:t>
              </a:r>
              <a:r>
                <a:rPr sz="1650" spc="-5" dirty="0">
                  <a:solidFill>
                    <a:srgbClr val="242424"/>
                  </a:solidFill>
                  <a:latin typeface="Century Gothic"/>
                  <a:cs typeface="Century Gothic"/>
                </a:rPr>
                <a:t>Strategy</a:t>
              </a:r>
              <a:r>
                <a:rPr sz="1650" spc="-155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650" spc="-11" dirty="0">
                  <a:solidFill>
                    <a:srgbClr val="242424"/>
                  </a:solidFill>
                  <a:latin typeface="Century Gothic"/>
                  <a:cs typeface="Century Gothic"/>
                </a:rPr>
                <a:t>Officer</a:t>
              </a:r>
              <a:endParaRPr lang="en-US" sz="1650" spc="-11" dirty="0">
                <a:solidFill>
                  <a:srgbClr val="242424"/>
                </a:solidFill>
                <a:latin typeface="Century Gothic"/>
                <a:cs typeface="Century Gothic"/>
              </a:endParaRPr>
            </a:p>
            <a:p>
              <a:pPr marL="371493" algn="ctr">
                <a:lnSpc>
                  <a:spcPts val="1950"/>
                </a:lnSpc>
              </a:pPr>
              <a:endParaRPr sz="165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36451" y="7032405"/>
            <a:ext cx="2804160" cy="2972462"/>
            <a:chOff x="6581666" y="4688269"/>
            <a:chExt cx="1869440" cy="1981641"/>
          </a:xfrm>
        </p:grpSpPr>
        <p:sp>
          <p:nvSpPr>
            <p:cNvPr id="13" name="object 13"/>
            <p:cNvSpPr txBox="1"/>
            <p:nvPr/>
          </p:nvSpPr>
          <p:spPr>
            <a:xfrm>
              <a:off x="6581666" y="6054356"/>
              <a:ext cx="1869440" cy="615554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88901" rIns="0" bIns="0" rtlCol="0">
              <a:spAutoFit/>
            </a:bodyPr>
            <a:lstStyle/>
            <a:p>
              <a:pPr marL="3810" algn="ctr">
                <a:lnSpc>
                  <a:spcPts val="2670"/>
                </a:lnSpc>
                <a:spcBef>
                  <a:spcPts val="701"/>
                </a:spcBef>
              </a:pPr>
              <a:r>
                <a:rPr sz="2250" b="1" dirty="0">
                  <a:solidFill>
                    <a:srgbClr val="242424"/>
                  </a:solidFill>
                  <a:latin typeface="Century Gothic"/>
                  <a:cs typeface="Century Gothic"/>
                </a:rPr>
                <a:t>Ravindra</a:t>
              </a:r>
              <a:r>
                <a:rPr sz="2250" b="1" spc="-90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2250" b="1" spc="-15" dirty="0">
                  <a:solidFill>
                    <a:srgbClr val="242424"/>
                  </a:solidFill>
                  <a:latin typeface="Century Gothic"/>
                  <a:cs typeface="Century Gothic"/>
                </a:rPr>
                <a:t>Tiwari</a:t>
              </a:r>
              <a:endParaRPr sz="2250" dirty="0">
                <a:latin typeface="Century Gothic"/>
                <a:cs typeface="Century Gothic"/>
              </a:endParaRPr>
            </a:p>
            <a:p>
              <a:pPr marL="732827" marR="709331" algn="ctr">
                <a:lnSpc>
                  <a:spcPts val="1800"/>
                </a:lnSpc>
                <a:spcBef>
                  <a:spcPts val="180"/>
                </a:spcBef>
              </a:pPr>
              <a:r>
                <a:rPr sz="1650" spc="-5" dirty="0">
                  <a:solidFill>
                    <a:srgbClr val="242424"/>
                  </a:solidFill>
                  <a:latin typeface="Century Gothic"/>
                  <a:cs typeface="Century Gothic"/>
                </a:rPr>
                <a:t>Head-Sales</a:t>
              </a:r>
              <a:r>
                <a:rPr sz="1650" spc="-120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650" dirty="0">
                  <a:solidFill>
                    <a:srgbClr val="242424"/>
                  </a:solidFill>
                  <a:latin typeface="Century Gothic"/>
                  <a:cs typeface="Century Gothic"/>
                </a:rPr>
                <a:t>&amp;  </a:t>
              </a:r>
              <a:r>
                <a:rPr sz="1650" spc="-11" dirty="0">
                  <a:solidFill>
                    <a:srgbClr val="242424"/>
                  </a:solidFill>
                  <a:latin typeface="Century Gothic"/>
                  <a:cs typeface="Century Gothic"/>
                </a:rPr>
                <a:t>Marketing</a:t>
              </a:r>
              <a:endParaRPr sz="1650" dirty="0">
                <a:latin typeface="Century Gothic"/>
                <a:cs typeface="Century Gothic"/>
              </a:endParaRPr>
            </a:p>
          </p:txBody>
        </p:sp>
        <p:pic>
          <p:nvPicPr>
            <p:cNvPr id="33" name="Picture 32" descr="A person sitting at a desk with a computer&#10;&#10;Description automatically generated with medium confidence">
              <a:extLst>
                <a:ext uri="{FF2B5EF4-FFF2-40B4-BE49-F238E27FC236}">
                  <a16:creationId xmlns:a16="http://schemas.microsoft.com/office/drawing/2014/main" xmlns="" id="{85F28C86-F404-1CFB-1ECB-7E8AA759C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569" r="21237" b="27292"/>
            <a:stretch/>
          </p:blipFill>
          <p:spPr>
            <a:xfrm>
              <a:off x="6891999" y="4688269"/>
              <a:ext cx="1371601" cy="1351476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1860677" y="2379171"/>
            <a:ext cx="3859002" cy="4002169"/>
            <a:chOff x="1176359" y="1873741"/>
            <a:chExt cx="2307994" cy="2328145"/>
          </a:xfrm>
        </p:grpSpPr>
        <p:sp>
          <p:nvSpPr>
            <p:cNvPr id="10" name="object 10"/>
            <p:cNvSpPr txBox="1"/>
            <p:nvPr/>
          </p:nvSpPr>
          <p:spPr>
            <a:xfrm>
              <a:off x="1329013" y="3713256"/>
              <a:ext cx="1942677" cy="488630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234950" rIns="0" bIns="0" rtlCol="0">
              <a:spAutoFit/>
            </a:bodyPr>
            <a:lstStyle/>
            <a:p>
              <a:pPr marL="1905" algn="ctr">
                <a:lnSpc>
                  <a:spcPts val="2670"/>
                </a:lnSpc>
                <a:spcBef>
                  <a:spcPts val="1850"/>
                </a:spcBef>
              </a:pPr>
              <a:r>
                <a:rPr sz="2250" b="1" dirty="0">
                  <a:solidFill>
                    <a:srgbClr val="242424"/>
                  </a:solidFill>
                  <a:latin typeface="Century Gothic"/>
                  <a:cs typeface="Century Gothic"/>
                </a:rPr>
                <a:t>Sanjay</a:t>
              </a:r>
              <a:r>
                <a:rPr sz="2250" b="1" spc="-60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2250" b="1" spc="-11" dirty="0">
                  <a:solidFill>
                    <a:srgbClr val="242424"/>
                  </a:solidFill>
                  <a:latin typeface="Century Gothic"/>
                  <a:cs typeface="Century Gothic"/>
                </a:rPr>
                <a:t>Gupta</a:t>
              </a:r>
              <a:endParaRPr sz="2250" dirty="0">
                <a:latin typeface="Century Gothic"/>
                <a:cs typeface="Century Gothic"/>
              </a:endParaRPr>
            </a:p>
            <a:p>
              <a:pPr marL="2540" algn="ctr">
                <a:lnSpc>
                  <a:spcPts val="1950"/>
                </a:lnSpc>
              </a:pPr>
              <a:r>
                <a:rPr sz="1650" spc="-11" dirty="0">
                  <a:solidFill>
                    <a:srgbClr val="242424"/>
                  </a:solidFill>
                  <a:latin typeface="Century Gothic"/>
                  <a:cs typeface="Century Gothic"/>
                </a:rPr>
                <a:t>CMD</a:t>
              </a:r>
              <a:endParaRPr sz="1650" dirty="0">
                <a:latin typeface="Century Gothic"/>
                <a:cs typeface="Century Gothic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FE55AF20-DB0E-E2F4-F558-FC57DDADC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095"/>
            <a:stretch/>
          </p:blipFill>
          <p:spPr>
            <a:xfrm>
              <a:off x="1176359" y="1873741"/>
              <a:ext cx="2307994" cy="181954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788649" y="7047044"/>
            <a:ext cx="2353127" cy="2882921"/>
            <a:chOff x="10091702" y="1873741"/>
            <a:chExt cx="1568751" cy="1921947"/>
          </a:xfrm>
        </p:grpSpPr>
        <p:pic>
          <p:nvPicPr>
            <p:cNvPr id="29" name="Picture 28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828CC827-2156-7C30-2BE9-BD45BD722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820" r="14117"/>
            <a:stretch/>
          </p:blipFill>
          <p:spPr>
            <a:xfrm>
              <a:off x="10210800" y="1873741"/>
              <a:ext cx="1371600" cy="1402859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5" name="object 15"/>
            <p:cNvSpPr txBox="1"/>
            <p:nvPr/>
          </p:nvSpPr>
          <p:spPr>
            <a:xfrm>
              <a:off x="10091702" y="3255797"/>
              <a:ext cx="1568751" cy="539891"/>
            </a:xfrm>
            <a:prstGeom prst="rect">
              <a:avLst/>
            </a:prstGeom>
            <a:ln w="9143">
              <a:noFill/>
            </a:ln>
          </p:spPr>
          <p:txBody>
            <a:bodyPr vert="horz" wrap="square" lIns="0" tIns="205104" rIns="0" bIns="0" rtlCol="0">
              <a:spAutoFit/>
            </a:bodyPr>
            <a:lstStyle/>
            <a:p>
              <a:pPr marL="5715" algn="ctr">
                <a:lnSpc>
                  <a:spcPts val="2670"/>
                </a:lnSpc>
                <a:spcBef>
                  <a:spcPts val="1614"/>
                </a:spcBef>
              </a:pPr>
              <a:r>
                <a:rPr sz="2250" b="1" dirty="0">
                  <a:solidFill>
                    <a:srgbClr val="242424"/>
                  </a:solidFill>
                  <a:latin typeface="Century Gothic"/>
                  <a:cs typeface="Century Gothic"/>
                </a:rPr>
                <a:t>CK</a:t>
              </a:r>
              <a:r>
                <a:rPr sz="2250" b="1" spc="-50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2250" b="1" spc="-20" dirty="0">
                  <a:solidFill>
                    <a:srgbClr val="242424"/>
                  </a:solidFill>
                  <a:latin typeface="Century Gothic"/>
                  <a:cs typeface="Century Gothic"/>
                </a:rPr>
                <a:t>Singh</a:t>
              </a:r>
              <a:endParaRPr sz="2250" dirty="0">
                <a:latin typeface="Century Gothic"/>
                <a:cs typeface="Century Gothic"/>
              </a:endParaRPr>
            </a:p>
            <a:p>
              <a:pPr marL="1271" algn="ctr">
                <a:lnSpc>
                  <a:spcPts val="1950"/>
                </a:lnSpc>
              </a:pPr>
              <a:r>
                <a:rPr sz="1650" spc="11" dirty="0">
                  <a:solidFill>
                    <a:srgbClr val="242424"/>
                  </a:solidFill>
                  <a:latin typeface="Century Gothic"/>
                  <a:cs typeface="Century Gothic"/>
                </a:rPr>
                <a:t>VP </a:t>
              </a:r>
              <a:r>
                <a:rPr sz="1650" dirty="0">
                  <a:solidFill>
                    <a:srgbClr val="242424"/>
                  </a:solidFill>
                  <a:latin typeface="Century Gothic"/>
                  <a:cs typeface="Century Gothic"/>
                </a:rPr>
                <a:t>-</a:t>
              </a:r>
              <a:r>
                <a:rPr sz="1650" spc="-41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sz="1650" spc="-11" dirty="0">
                  <a:solidFill>
                    <a:srgbClr val="242424"/>
                  </a:solidFill>
                  <a:latin typeface="Century Gothic"/>
                  <a:cs typeface="Century Gothic"/>
                </a:rPr>
                <a:t>Operations</a:t>
              </a:r>
              <a:endParaRPr sz="165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1247527" y="7032403"/>
            <a:ext cx="3886200" cy="2998110"/>
            <a:chOff x="8029964" y="4688269"/>
            <a:chExt cx="2590800" cy="19987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/>
            <a:srcRect l="9776" t="5385" r="20891" b="29915"/>
            <a:stretch/>
          </p:blipFill>
          <p:spPr>
            <a:xfrm>
              <a:off x="8709617" y="4688269"/>
              <a:ext cx="1317613" cy="1351476"/>
            </a:xfrm>
            <a:prstGeom prst="rect">
              <a:avLst/>
            </a:prstGeom>
          </p:spPr>
        </p:pic>
        <p:sp>
          <p:nvSpPr>
            <p:cNvPr id="19" name="object 13"/>
            <p:cNvSpPr txBox="1"/>
            <p:nvPr/>
          </p:nvSpPr>
          <p:spPr>
            <a:xfrm>
              <a:off x="8029964" y="6054356"/>
              <a:ext cx="2590800" cy="632653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88901" rIns="0" bIns="0" rtlCol="0">
              <a:spAutoFit/>
            </a:bodyPr>
            <a:lstStyle/>
            <a:p>
              <a:pPr marL="3810" algn="ctr">
                <a:lnSpc>
                  <a:spcPts val="2670"/>
                </a:lnSpc>
                <a:spcBef>
                  <a:spcPts val="701"/>
                </a:spcBef>
              </a:pPr>
              <a:r>
                <a:rPr lang="en-US" sz="2250" b="1" dirty="0" err="1">
                  <a:solidFill>
                    <a:srgbClr val="242424"/>
                  </a:solidFill>
                  <a:latin typeface="Century Gothic"/>
                  <a:cs typeface="Century Gothic"/>
                </a:rPr>
                <a:t>Utkarsh</a:t>
              </a:r>
              <a:r>
                <a:rPr lang="en-US" sz="2250" b="1" dirty="0">
                  <a:solidFill>
                    <a:srgbClr val="242424"/>
                  </a:solidFill>
                  <a:latin typeface="Century Gothic"/>
                  <a:cs typeface="Century Gothic"/>
                </a:rPr>
                <a:t> </a:t>
              </a:r>
              <a:r>
                <a:rPr lang="en-US" sz="2250" b="1" dirty="0" err="1">
                  <a:solidFill>
                    <a:srgbClr val="242424"/>
                  </a:solidFill>
                  <a:latin typeface="Century Gothic"/>
                  <a:cs typeface="Century Gothic"/>
                </a:rPr>
                <a:t>Dwivedi</a:t>
              </a:r>
              <a:endParaRPr sz="2250" dirty="0">
                <a:latin typeface="Century Gothic"/>
                <a:cs typeface="Century Gothic"/>
              </a:endParaRPr>
            </a:p>
            <a:p>
              <a:pPr marL="732827" marR="709331" algn="ctr">
                <a:lnSpc>
                  <a:spcPts val="1800"/>
                </a:lnSpc>
                <a:spcBef>
                  <a:spcPts val="180"/>
                </a:spcBef>
              </a:pPr>
              <a:r>
                <a:rPr lang="en-US" sz="1650" spc="-5" dirty="0">
                  <a:solidFill>
                    <a:srgbClr val="242424"/>
                  </a:solidFill>
                  <a:latin typeface="Century Gothic"/>
                  <a:cs typeface="Century Gothic"/>
                </a:rPr>
                <a:t>CEO </a:t>
              </a:r>
            </a:p>
            <a:p>
              <a:pPr marL="732827" marR="709331" algn="ctr">
                <a:lnSpc>
                  <a:spcPts val="1800"/>
                </a:lnSpc>
                <a:spcBef>
                  <a:spcPts val="180"/>
                </a:spcBef>
              </a:pPr>
              <a:r>
                <a:rPr lang="en-US" sz="1650" spc="-5" dirty="0">
                  <a:solidFill>
                    <a:srgbClr val="242424"/>
                  </a:solidFill>
                  <a:latin typeface="Century Gothic"/>
                  <a:cs typeface="Century Gothic"/>
                </a:rPr>
                <a:t>International  Business </a:t>
              </a:r>
              <a:endParaRPr sz="165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038536" y="2843084"/>
            <a:ext cx="2513414" cy="3230786"/>
            <a:chOff x="4774934" y="1912418"/>
            <a:chExt cx="1675609" cy="2153857"/>
          </a:xfrm>
        </p:grpSpPr>
        <p:sp>
          <p:nvSpPr>
            <p:cNvPr id="23" name="object 20"/>
            <p:cNvSpPr txBox="1"/>
            <p:nvPr/>
          </p:nvSpPr>
          <p:spPr>
            <a:xfrm>
              <a:off x="4774934" y="3255797"/>
              <a:ext cx="1675609" cy="810478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162560" rIns="0" bIns="0" rtlCol="0">
              <a:spAutoFit/>
            </a:bodyPr>
            <a:lstStyle/>
            <a:p>
              <a:pPr marL="635" algn="ctr">
                <a:lnSpc>
                  <a:spcPts val="2606"/>
                </a:lnSpc>
                <a:spcBef>
                  <a:spcPts val="1279"/>
                </a:spcBef>
              </a:pPr>
              <a:r>
                <a:rPr lang="en-US" sz="2250" b="1" spc="-5" dirty="0">
                  <a:solidFill>
                    <a:srgbClr val="252525"/>
                  </a:solidFill>
                  <a:latin typeface="Century Gothic"/>
                  <a:cs typeface="Century Gothic"/>
                </a:rPr>
                <a:t>Rahul </a:t>
              </a:r>
              <a:r>
                <a:rPr sz="2250" b="1" dirty="0">
                  <a:solidFill>
                    <a:srgbClr val="252525"/>
                  </a:solidFill>
                  <a:latin typeface="Century Gothic"/>
                  <a:cs typeface="Century Gothic"/>
                </a:rPr>
                <a:t>G</a:t>
              </a:r>
              <a:r>
                <a:rPr lang="en-US" sz="2250" b="1" dirty="0">
                  <a:solidFill>
                    <a:srgbClr val="252525"/>
                  </a:solidFill>
                  <a:latin typeface="Century Gothic"/>
                  <a:cs typeface="Century Gothic"/>
                </a:rPr>
                <a:t>upta</a:t>
              </a:r>
              <a:endParaRPr sz="2250" dirty="0">
                <a:latin typeface="Century Gothic"/>
                <a:cs typeface="Century Gothic"/>
              </a:endParaRPr>
            </a:p>
            <a:p>
              <a:pPr marL="1271" algn="ctr">
                <a:lnSpc>
                  <a:spcPts val="1781"/>
                </a:lnSpc>
              </a:pPr>
              <a:r>
                <a:rPr lang="en-US" sz="1650" spc="-5" dirty="0">
                  <a:solidFill>
                    <a:srgbClr val="252525"/>
                  </a:solidFill>
                  <a:latin typeface="Century Gothic"/>
                  <a:cs typeface="Century Gothic"/>
                </a:rPr>
                <a:t>JMD</a:t>
              </a:r>
              <a:endParaRPr sz="1650" dirty="0">
                <a:latin typeface="Century Gothic"/>
                <a:cs typeface="Century Gothic"/>
              </a:endParaRPr>
            </a:p>
            <a:p>
              <a:pPr marL="1905" algn="ctr">
                <a:lnSpc>
                  <a:spcPts val="1880"/>
                </a:lnSpc>
              </a:pPr>
              <a:r>
                <a:rPr lang="en-US" sz="1650" dirty="0">
                  <a:solidFill>
                    <a:srgbClr val="252525"/>
                  </a:solidFill>
                  <a:latin typeface="Century Gothic"/>
                  <a:cs typeface="Century Gothic"/>
                </a:rPr>
                <a:t>Apollo Building Products (New Raipur)</a:t>
              </a:r>
              <a:endParaRPr sz="1650" dirty="0">
                <a:latin typeface="Century Gothic"/>
                <a:cs typeface="Century Gothic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/>
            <a:srcRect l="35026" t="3551" r="25569" b="38556"/>
            <a:stretch/>
          </p:blipFill>
          <p:spPr>
            <a:xfrm>
              <a:off x="4867671" y="1912418"/>
              <a:ext cx="1295400" cy="135902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6266207" y="2843083"/>
            <a:ext cx="2201091" cy="3001743"/>
            <a:chOff x="3114753" y="4692685"/>
            <a:chExt cx="1467394" cy="200116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/>
            <a:srcRect l="23045" r="14734" b="14566"/>
            <a:stretch/>
          </p:blipFill>
          <p:spPr>
            <a:xfrm>
              <a:off x="3122573" y="4692685"/>
              <a:ext cx="1410958" cy="1350096"/>
            </a:xfrm>
            <a:prstGeom prst="rect">
              <a:avLst/>
            </a:prstGeom>
          </p:spPr>
        </p:pic>
        <p:sp>
          <p:nvSpPr>
            <p:cNvPr id="24" name="object 20"/>
            <p:cNvSpPr txBox="1"/>
            <p:nvPr/>
          </p:nvSpPr>
          <p:spPr>
            <a:xfrm>
              <a:off x="3114753" y="6054356"/>
              <a:ext cx="1467394" cy="639491"/>
            </a:xfrm>
            <a:prstGeom prst="rect">
              <a:avLst/>
            </a:prstGeom>
            <a:ln w="9144">
              <a:noFill/>
            </a:ln>
          </p:spPr>
          <p:txBody>
            <a:bodyPr vert="horz" wrap="square" lIns="0" tIns="162560" rIns="0" bIns="0" rtlCol="0">
              <a:spAutoFit/>
            </a:bodyPr>
            <a:lstStyle/>
            <a:p>
              <a:pPr marL="635" algn="ctr">
                <a:lnSpc>
                  <a:spcPts val="2606"/>
                </a:lnSpc>
                <a:spcBef>
                  <a:spcPts val="1279"/>
                </a:spcBef>
              </a:pPr>
              <a:r>
                <a:rPr lang="en-US" sz="2250" b="1" spc="-5" dirty="0">
                  <a:solidFill>
                    <a:srgbClr val="252525"/>
                  </a:solidFill>
                  <a:latin typeface="Century Gothic"/>
                  <a:cs typeface="Century Gothic"/>
                </a:rPr>
                <a:t>Vinay Gupta</a:t>
              </a:r>
              <a:endParaRPr sz="2250" dirty="0">
                <a:latin typeface="Century Gothic"/>
                <a:cs typeface="Century Gothic"/>
              </a:endParaRPr>
            </a:p>
            <a:p>
              <a:pPr marL="1271" algn="ctr">
                <a:lnSpc>
                  <a:spcPts val="1781"/>
                </a:lnSpc>
              </a:pPr>
              <a:r>
                <a:rPr lang="en-US" sz="1650" spc="-5" dirty="0">
                  <a:solidFill>
                    <a:srgbClr val="252525"/>
                  </a:solidFill>
                  <a:latin typeface="Century Gothic"/>
                  <a:cs typeface="Century Gothic"/>
                </a:rPr>
                <a:t>Chairman</a:t>
              </a:r>
              <a:br>
                <a:rPr lang="en-US" sz="1650" spc="-5" dirty="0">
                  <a:solidFill>
                    <a:srgbClr val="252525"/>
                  </a:solidFill>
                  <a:latin typeface="Century Gothic"/>
                  <a:cs typeface="Century Gothic"/>
                </a:rPr>
              </a:br>
              <a:r>
                <a:rPr lang="en-US" sz="1650" spc="-5" dirty="0">
                  <a:solidFill>
                    <a:srgbClr val="252525"/>
                  </a:solidFill>
                  <a:latin typeface="Century Gothic"/>
                  <a:cs typeface="Century Gothic"/>
                </a:rPr>
                <a:t>Apollo </a:t>
              </a:r>
              <a:r>
                <a:rPr lang="en-US" sz="1650" spc="-5" dirty="0" err="1">
                  <a:solidFill>
                    <a:srgbClr val="252525"/>
                  </a:solidFill>
                  <a:latin typeface="Century Gothic"/>
                  <a:cs typeface="Century Gothic"/>
                </a:rPr>
                <a:t>Metalex</a:t>
              </a:r>
              <a:r>
                <a:rPr lang="en-US" sz="1650" spc="-5" dirty="0">
                  <a:solidFill>
                    <a:srgbClr val="252525"/>
                  </a:solidFill>
                  <a:latin typeface="Century Gothic"/>
                  <a:cs typeface="Century Gothic"/>
                </a:rPr>
                <a:t> </a:t>
              </a:r>
              <a:endParaRPr sz="1650" dirty="0">
                <a:latin typeface="Century Gothic"/>
                <a:cs typeface="Century Gothic"/>
              </a:endParaRPr>
            </a:p>
          </p:txBody>
        </p:sp>
      </p:grpSp>
      <p:sp>
        <p:nvSpPr>
          <p:cNvPr id="32" name="object 12"/>
          <p:cNvSpPr txBox="1"/>
          <p:nvPr/>
        </p:nvSpPr>
        <p:spPr>
          <a:xfrm>
            <a:off x="14848701" y="9081535"/>
            <a:ext cx="2982099" cy="926536"/>
          </a:xfrm>
          <a:prstGeom prst="rect">
            <a:avLst/>
          </a:prstGeom>
          <a:ln w="9144">
            <a:noFill/>
          </a:ln>
        </p:spPr>
        <p:txBody>
          <a:bodyPr vert="horz" wrap="square" lIns="0" tIns="92075" rIns="0" bIns="0" rtlCol="0">
            <a:spAutoFit/>
          </a:bodyPr>
          <a:lstStyle/>
          <a:p>
            <a:pPr marL="635" algn="ctr">
              <a:lnSpc>
                <a:spcPts val="2670"/>
              </a:lnSpc>
              <a:spcBef>
                <a:spcPts val="725"/>
              </a:spcBef>
            </a:pPr>
            <a:r>
              <a:rPr lang="en-US" sz="2250" b="1" dirty="0">
                <a:latin typeface="Century Gothic"/>
                <a:cs typeface="Century Gothic"/>
              </a:rPr>
              <a:t>Amit Thakur</a:t>
            </a:r>
          </a:p>
          <a:p>
            <a:pPr marL="732827" marR="709331" algn="ctr">
              <a:lnSpc>
                <a:spcPts val="1800"/>
              </a:lnSpc>
              <a:spcBef>
                <a:spcPts val="180"/>
              </a:spcBef>
            </a:pPr>
            <a:r>
              <a:rPr lang="en-US" sz="1650" spc="-5" dirty="0">
                <a:solidFill>
                  <a:srgbClr val="242424"/>
                </a:solidFill>
                <a:latin typeface="Century Gothic"/>
                <a:cs typeface="Century Gothic"/>
              </a:rPr>
              <a:t>Head Procurement</a:t>
            </a:r>
            <a:endParaRPr sz="1650" spc="-5" dirty="0">
              <a:solidFill>
                <a:srgbClr val="242424"/>
              </a:solidFill>
              <a:latin typeface="Century Gothic"/>
              <a:cs typeface="Century Gothic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24" t="4031" r="16821" b="16896"/>
          <a:stretch/>
        </p:blipFill>
        <p:spPr>
          <a:xfrm>
            <a:off x="15362084" y="7032404"/>
            <a:ext cx="1955334" cy="2049131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V="1">
            <a:off x="6029142" y="6286501"/>
            <a:ext cx="2394684" cy="2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414840" y="6858001"/>
            <a:ext cx="0" cy="3254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572500" y="6858001"/>
            <a:ext cx="0" cy="3254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4744700" y="6858001"/>
            <a:ext cx="0" cy="3254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627540" y="6858001"/>
            <a:ext cx="0" cy="3254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6125280" y="6286501"/>
            <a:ext cx="2394684" cy="2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9297224" y="6286501"/>
            <a:ext cx="2394684" cy="2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2162437" y="6286501"/>
            <a:ext cx="2394684" cy="2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5172566" y="6286501"/>
            <a:ext cx="2394684" cy="2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4744700" y="2810612"/>
            <a:ext cx="0" cy="3254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1989523" y="2810612"/>
            <a:ext cx="0" cy="3254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8886642" y="2810612"/>
            <a:ext cx="0" cy="3254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8">
            <a:extLst>
              <a:ext uri="{FF2B5EF4-FFF2-40B4-BE49-F238E27FC236}">
                <a16:creationId xmlns:a16="http://schemas.microsoft.com/office/drawing/2014/main" xmlns="" id="{111787D8-DB09-B732-0AA1-D96E473305C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56</a:t>
            </a:fld>
            <a:endParaRPr sz="12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4143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1459055"/>
            <a:ext cx="45612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Thank</a:t>
            </a:r>
            <a:r>
              <a:rPr sz="7200" spc="-25" dirty="0"/>
              <a:t> You</a:t>
            </a:r>
            <a:endParaRPr sz="7200"/>
          </a:p>
        </p:txBody>
      </p:sp>
      <p:sp>
        <p:nvSpPr>
          <p:cNvPr id="3" name="object 3"/>
          <p:cNvSpPr txBox="1"/>
          <p:nvPr/>
        </p:nvSpPr>
        <p:spPr>
          <a:xfrm>
            <a:off x="5520805" y="4860892"/>
            <a:ext cx="4689995" cy="123136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2357755">
              <a:lnSpc>
                <a:spcPct val="100800"/>
              </a:lnSpc>
              <a:spcBef>
                <a:spcPts val="70"/>
              </a:spcBef>
            </a:pPr>
            <a:r>
              <a:rPr sz="2400" b="1" dirty="0">
                <a:latin typeface="Century Gothic"/>
                <a:cs typeface="Century Gothic"/>
              </a:rPr>
              <a:t>Deepak</a:t>
            </a:r>
            <a:r>
              <a:rPr sz="2400" b="1" spc="-30" dirty="0">
                <a:latin typeface="Century Gothic"/>
                <a:cs typeface="Century Gothic"/>
              </a:rPr>
              <a:t> </a:t>
            </a:r>
            <a:r>
              <a:rPr sz="2400" b="1" spc="-10" dirty="0">
                <a:latin typeface="Century Gothic"/>
                <a:cs typeface="Century Gothic"/>
              </a:rPr>
              <a:t>Goyal </a:t>
            </a:r>
            <a:r>
              <a:rPr dirty="0">
                <a:latin typeface="Century Gothic"/>
                <a:cs typeface="Century Gothic"/>
              </a:rPr>
              <a:t>APL Apollo</a:t>
            </a:r>
            <a:r>
              <a:rPr spc="-1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Tubes</a:t>
            </a:r>
            <a:r>
              <a:rPr spc="10" dirty="0">
                <a:latin typeface="Century Gothic"/>
                <a:cs typeface="Century Gothic"/>
              </a:rPr>
              <a:t> </a:t>
            </a:r>
            <a:r>
              <a:rPr spc="-25" dirty="0">
                <a:latin typeface="Century Gothic"/>
                <a:cs typeface="Century Gothic"/>
              </a:rPr>
              <a:t>Ltd </a:t>
            </a:r>
            <a:r>
              <a:rPr dirty="0">
                <a:latin typeface="Century Gothic"/>
                <a:cs typeface="Century Gothic"/>
              </a:rPr>
              <a:t>Tel:</a:t>
            </a:r>
            <a:r>
              <a:rPr spc="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+91</a:t>
            </a:r>
            <a:r>
              <a:rPr spc="-5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120</a:t>
            </a:r>
            <a:r>
              <a:rPr spc="-1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404</a:t>
            </a:r>
            <a:r>
              <a:rPr spc="-30" dirty="0">
                <a:latin typeface="Century Gothic"/>
                <a:cs typeface="Century Gothic"/>
              </a:rPr>
              <a:t> </a:t>
            </a:r>
            <a:r>
              <a:rPr spc="-20" dirty="0">
                <a:latin typeface="Century Gothic"/>
                <a:cs typeface="Century Gothic"/>
              </a:rPr>
              <a:t>1400</a:t>
            </a:r>
            <a:endParaRPr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entury Gothic"/>
                <a:cs typeface="Century Gothic"/>
              </a:rPr>
              <a:t>Email:</a:t>
            </a:r>
            <a:r>
              <a:rPr spc="-45" dirty="0">
                <a:latin typeface="Century Gothic"/>
                <a:cs typeface="Century Gothic"/>
              </a:rPr>
              <a:t> </a:t>
            </a:r>
            <a:r>
              <a:rPr spc="-10" dirty="0">
                <a:latin typeface="Century Gothic"/>
                <a:cs typeface="Century Gothic"/>
                <a:hlinkClick r:id="rId2"/>
              </a:rPr>
              <a:t>deepakgoyal@aplapollo.com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6611" y="4450079"/>
            <a:ext cx="2047239" cy="36830"/>
          </a:xfrm>
          <a:custGeom>
            <a:avLst/>
            <a:gdLst/>
            <a:ahLst/>
            <a:cxnLst/>
            <a:rect l="l" t="t" r="r" b="b"/>
            <a:pathLst>
              <a:path w="2047239" h="36829">
                <a:moveTo>
                  <a:pt x="2046732" y="0"/>
                </a:moveTo>
                <a:lnTo>
                  <a:pt x="0" y="0"/>
                </a:lnTo>
                <a:lnTo>
                  <a:pt x="0" y="36575"/>
                </a:lnTo>
                <a:lnTo>
                  <a:pt x="2046732" y="36575"/>
                </a:lnTo>
                <a:lnTo>
                  <a:pt x="20467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524197" y="6353200"/>
            <a:ext cx="399415" cy="2919730"/>
          </a:xfrm>
          <a:prstGeom prst="rect">
            <a:avLst/>
          </a:prstGeom>
        </p:spPr>
        <p:txBody>
          <a:bodyPr vert="vert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4907" y="3059188"/>
            <a:ext cx="41440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006FC0"/>
                </a:solidFill>
                <a:latin typeface="Century Gothic"/>
                <a:cs typeface="Century Gothic"/>
              </a:rPr>
              <a:t>For further</a:t>
            </a:r>
            <a:r>
              <a:rPr sz="3000" b="1" spc="10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30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information, </a:t>
            </a:r>
            <a:r>
              <a:rPr sz="3000" b="1" dirty="0">
                <a:solidFill>
                  <a:srgbClr val="006FC0"/>
                </a:solidFill>
                <a:latin typeface="Century Gothic"/>
                <a:cs typeface="Century Gothic"/>
              </a:rPr>
              <a:t>please</a:t>
            </a:r>
            <a:r>
              <a:rPr sz="3000" b="1" spc="-1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30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contact: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9276" y="4873129"/>
            <a:ext cx="4239641" cy="123200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698625" indent="-635">
              <a:lnSpc>
                <a:spcPct val="100699"/>
              </a:lnSpc>
              <a:spcBef>
                <a:spcPts val="75"/>
              </a:spcBef>
            </a:pPr>
            <a:r>
              <a:rPr sz="2400" b="1" dirty="0">
                <a:latin typeface="Century Gothic"/>
                <a:cs typeface="Century Gothic"/>
              </a:rPr>
              <a:t>Anubhav</a:t>
            </a:r>
            <a:r>
              <a:rPr sz="2400" b="1" spc="-10" dirty="0">
                <a:latin typeface="Century Gothic"/>
                <a:cs typeface="Century Gothic"/>
              </a:rPr>
              <a:t> Gupta </a:t>
            </a:r>
            <a:r>
              <a:rPr dirty="0">
                <a:latin typeface="Century Gothic"/>
                <a:cs typeface="Century Gothic"/>
              </a:rPr>
              <a:t>APL Apollo</a:t>
            </a:r>
            <a:r>
              <a:rPr spc="-1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Tubes</a:t>
            </a:r>
            <a:r>
              <a:rPr spc="10" dirty="0">
                <a:latin typeface="Century Gothic"/>
                <a:cs typeface="Century Gothic"/>
              </a:rPr>
              <a:t> </a:t>
            </a:r>
            <a:r>
              <a:rPr spc="-25" dirty="0">
                <a:latin typeface="Century Gothic"/>
                <a:cs typeface="Century Gothic"/>
              </a:rPr>
              <a:t>Ltd </a:t>
            </a:r>
            <a:r>
              <a:rPr dirty="0">
                <a:latin typeface="Century Gothic"/>
                <a:cs typeface="Century Gothic"/>
              </a:rPr>
              <a:t>Tel:</a:t>
            </a:r>
            <a:r>
              <a:rPr spc="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+91</a:t>
            </a:r>
            <a:r>
              <a:rPr spc="-5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120</a:t>
            </a:r>
            <a:r>
              <a:rPr spc="-1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404</a:t>
            </a:r>
            <a:r>
              <a:rPr spc="-30" dirty="0">
                <a:latin typeface="Century Gothic"/>
                <a:cs typeface="Century Gothic"/>
              </a:rPr>
              <a:t> </a:t>
            </a:r>
            <a:r>
              <a:rPr spc="-20" dirty="0">
                <a:latin typeface="Century Gothic"/>
                <a:cs typeface="Century Gothic"/>
              </a:rPr>
              <a:t>1452</a:t>
            </a:r>
            <a:endParaRPr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entury Gothic"/>
                <a:cs typeface="Century Gothic"/>
              </a:rPr>
              <a:t>Email:</a:t>
            </a:r>
            <a:r>
              <a:rPr spc="-35" dirty="0">
                <a:latin typeface="Century Gothic"/>
                <a:cs typeface="Century Gothic"/>
              </a:rPr>
              <a:t> </a:t>
            </a:r>
            <a:r>
              <a:rPr spc="-10" dirty="0">
                <a:latin typeface="Century Gothic"/>
                <a:cs typeface="Century Gothic"/>
                <a:hlinkClick r:id="rId3"/>
              </a:rPr>
              <a:t>anubhav@aplapollo.com</a:t>
            </a:r>
            <a:endParaRPr dirty="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47515" y="3059188"/>
            <a:ext cx="6273325" cy="516231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38003" y="6894448"/>
            <a:ext cx="4372197" cy="125701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1564005">
              <a:lnSpc>
                <a:spcPct val="100800"/>
              </a:lnSpc>
              <a:spcBef>
                <a:spcPts val="70"/>
              </a:spcBef>
            </a:pPr>
            <a:r>
              <a:rPr lang="en-IN" sz="2400" b="1" dirty="0">
                <a:latin typeface="Century Gothic"/>
                <a:cs typeface="Century Gothic"/>
              </a:rPr>
              <a:t>Shubham Mittal</a:t>
            </a:r>
            <a:endParaRPr lang="en-US" sz="2400" b="1" spc="-10" dirty="0">
              <a:latin typeface="Century Gothic"/>
              <a:cs typeface="Century Gothic"/>
            </a:endParaRPr>
          </a:p>
          <a:p>
            <a:pPr marL="12700" marR="1564005">
              <a:lnSpc>
                <a:spcPct val="100800"/>
              </a:lnSpc>
              <a:spcBef>
                <a:spcPts val="70"/>
              </a:spcBef>
            </a:pPr>
            <a:r>
              <a:rPr dirty="0">
                <a:latin typeface="Century Gothic"/>
                <a:cs typeface="Century Gothic"/>
              </a:rPr>
              <a:t>APL Apollo</a:t>
            </a:r>
            <a:r>
              <a:rPr spc="-10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Tubes</a:t>
            </a:r>
            <a:r>
              <a:rPr spc="10" dirty="0">
                <a:latin typeface="Century Gothic"/>
                <a:cs typeface="Century Gothic"/>
              </a:rPr>
              <a:t> </a:t>
            </a:r>
            <a:r>
              <a:rPr spc="-25" dirty="0">
                <a:latin typeface="Century Gothic"/>
                <a:cs typeface="Century Gothic"/>
              </a:rPr>
              <a:t>Ltd</a:t>
            </a:r>
            <a:endParaRPr lang="en-US" spc="-25" dirty="0">
              <a:latin typeface="Century Gothic"/>
              <a:cs typeface="Century Gothic"/>
            </a:endParaRPr>
          </a:p>
          <a:p>
            <a:pPr marL="12700" marR="1564005">
              <a:lnSpc>
                <a:spcPct val="100800"/>
              </a:lnSpc>
              <a:spcBef>
                <a:spcPts val="70"/>
              </a:spcBef>
            </a:pPr>
            <a:r>
              <a:rPr dirty="0">
                <a:latin typeface="Century Gothic"/>
                <a:cs typeface="Century Gothic"/>
              </a:rPr>
              <a:t>Tel:</a:t>
            </a:r>
            <a:r>
              <a:rPr spc="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+91</a:t>
            </a:r>
            <a:r>
              <a:rPr spc="-5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120</a:t>
            </a:r>
            <a:r>
              <a:rPr spc="-15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404</a:t>
            </a:r>
            <a:r>
              <a:rPr spc="-30" dirty="0">
                <a:latin typeface="Century Gothic"/>
                <a:cs typeface="Century Gothic"/>
              </a:rPr>
              <a:t> </a:t>
            </a:r>
            <a:r>
              <a:rPr spc="-20" dirty="0">
                <a:latin typeface="Century Gothic"/>
                <a:cs typeface="Century Gothic"/>
              </a:rPr>
              <a:t>1</a:t>
            </a:r>
            <a:r>
              <a:rPr lang="en-IN" spc="-20" dirty="0">
                <a:latin typeface="Century Gothic"/>
                <a:cs typeface="Century Gothic"/>
              </a:rPr>
              <a:t>453</a:t>
            </a:r>
            <a:endParaRPr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entury Gothic"/>
                <a:cs typeface="Century Gothic"/>
              </a:rPr>
              <a:t>Email:</a:t>
            </a:r>
            <a:r>
              <a:rPr spc="-35" dirty="0">
                <a:latin typeface="Century Gothic"/>
                <a:cs typeface="Century Gothic"/>
              </a:rPr>
              <a:t> </a:t>
            </a:r>
            <a:r>
              <a:rPr lang="en-IN" u="sng" spc="-35" dirty="0" err="1">
                <a:latin typeface="Century Gothic"/>
                <a:cs typeface="Century Gothic"/>
              </a:rPr>
              <a:t>shubhammittal</a:t>
            </a:r>
            <a:r>
              <a:rPr spc="-10" dirty="0">
                <a:latin typeface="Century Gothic"/>
                <a:cs typeface="Century Gothic"/>
                <a:hlinkClick r:id="rId5"/>
              </a:rPr>
              <a:t>@aplapollo.com</a:t>
            </a:r>
            <a:endParaRPr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" y="0"/>
            <a:ext cx="18287815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3940" y="286003"/>
            <a:ext cx="1204150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dirty="0"/>
              <a:t>India’s</a:t>
            </a:r>
            <a:r>
              <a:rPr sz="5000" spc="114" dirty="0"/>
              <a:t> </a:t>
            </a:r>
            <a:r>
              <a:rPr sz="5000" dirty="0"/>
              <a:t>Leading</a:t>
            </a:r>
            <a:r>
              <a:rPr sz="5000" spc="114" dirty="0"/>
              <a:t> </a:t>
            </a:r>
            <a:r>
              <a:rPr sz="5000" b="1" dirty="0">
                <a:latin typeface="Century Gothic"/>
                <a:cs typeface="Century Gothic"/>
              </a:rPr>
              <a:t>Building</a:t>
            </a:r>
            <a:r>
              <a:rPr sz="5000" b="1" spc="70" dirty="0">
                <a:latin typeface="Century Gothic"/>
                <a:cs typeface="Century Gothic"/>
              </a:rPr>
              <a:t> </a:t>
            </a:r>
            <a:r>
              <a:rPr sz="5000" b="1" dirty="0">
                <a:latin typeface="Century Gothic"/>
                <a:cs typeface="Century Gothic"/>
              </a:rPr>
              <a:t>Material</a:t>
            </a:r>
            <a:r>
              <a:rPr sz="5000" b="1" spc="90" dirty="0">
                <a:latin typeface="Century Gothic"/>
                <a:cs typeface="Century Gothic"/>
              </a:rPr>
              <a:t> </a:t>
            </a:r>
            <a:r>
              <a:rPr sz="5000" b="1" spc="-10" dirty="0">
                <a:latin typeface="Century Gothic"/>
                <a:cs typeface="Century Gothic"/>
              </a:rPr>
              <a:t>Brand</a:t>
            </a:r>
            <a:endParaRPr sz="5000" dirty="0">
              <a:latin typeface="Century Gothic"/>
              <a:cs typeface="Century Gothic"/>
            </a:endParaRPr>
          </a:p>
        </p:txBody>
      </p:sp>
      <p:sp>
        <p:nvSpPr>
          <p:cNvPr id="4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6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2704" y="2733236"/>
            <a:ext cx="11884660" cy="1681480"/>
            <a:chOff x="1822704" y="2257050"/>
            <a:chExt cx="11884660" cy="1681480"/>
          </a:xfrm>
        </p:grpSpPr>
        <p:sp>
          <p:nvSpPr>
            <p:cNvPr id="3" name="object 3"/>
            <p:cNvSpPr/>
            <p:nvPr/>
          </p:nvSpPr>
          <p:spPr>
            <a:xfrm>
              <a:off x="5516118" y="2430023"/>
              <a:ext cx="8176259" cy="1335405"/>
            </a:xfrm>
            <a:custGeom>
              <a:avLst/>
              <a:gdLst/>
              <a:ahLst/>
              <a:cxnLst/>
              <a:rect l="l" t="t" r="r" b="b"/>
              <a:pathLst>
                <a:path w="8176259" h="1335404">
                  <a:moveTo>
                    <a:pt x="8176259" y="222503"/>
                  </a:moveTo>
                  <a:lnTo>
                    <a:pt x="8176259" y="1112507"/>
                  </a:lnTo>
                  <a:lnTo>
                    <a:pt x="8170767" y="1157350"/>
                  </a:lnTo>
                  <a:lnTo>
                    <a:pt x="8155015" y="1199117"/>
                  </a:lnTo>
                  <a:lnTo>
                    <a:pt x="8130091" y="1236915"/>
                  </a:lnTo>
                  <a:lnTo>
                    <a:pt x="8097080" y="1269847"/>
                  </a:lnTo>
                  <a:lnTo>
                    <a:pt x="8057070" y="1297019"/>
                  </a:lnTo>
                  <a:lnTo>
                    <a:pt x="8011148" y="1317536"/>
                  </a:lnTo>
                  <a:lnTo>
                    <a:pt x="7960400" y="1330502"/>
                  </a:lnTo>
                  <a:lnTo>
                    <a:pt x="7905915" y="1335023"/>
                  </a:lnTo>
                  <a:lnTo>
                    <a:pt x="0" y="1335023"/>
                  </a:lnTo>
                  <a:lnTo>
                    <a:pt x="0" y="0"/>
                  </a:lnTo>
                  <a:lnTo>
                    <a:pt x="7905915" y="0"/>
                  </a:lnTo>
                  <a:lnTo>
                    <a:pt x="7960400" y="4520"/>
                  </a:lnTo>
                  <a:lnTo>
                    <a:pt x="8011148" y="17485"/>
                  </a:lnTo>
                  <a:lnTo>
                    <a:pt x="8057070" y="38000"/>
                  </a:lnTo>
                  <a:lnTo>
                    <a:pt x="8097080" y="65170"/>
                  </a:lnTo>
                  <a:lnTo>
                    <a:pt x="8130091" y="98100"/>
                  </a:lnTo>
                  <a:lnTo>
                    <a:pt x="8155015" y="135895"/>
                  </a:lnTo>
                  <a:lnTo>
                    <a:pt x="8170767" y="177661"/>
                  </a:lnTo>
                  <a:lnTo>
                    <a:pt x="8176259" y="222503"/>
                  </a:lnTo>
                  <a:close/>
                </a:path>
              </a:pathLst>
            </a:custGeom>
            <a:ln w="28956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28800" y="2263146"/>
              <a:ext cx="3785870" cy="1668780"/>
            </a:xfrm>
            <a:custGeom>
              <a:avLst/>
              <a:gdLst/>
              <a:ahLst/>
              <a:cxnLst/>
              <a:rect l="l" t="t" r="r" b="b"/>
              <a:pathLst>
                <a:path w="3785870" h="1668779">
                  <a:moveTo>
                    <a:pt x="3507460" y="0"/>
                  </a:moveTo>
                  <a:lnTo>
                    <a:pt x="278155" y="0"/>
                  </a:lnTo>
                  <a:lnTo>
                    <a:pt x="233037" y="3640"/>
                  </a:lnTo>
                  <a:lnTo>
                    <a:pt x="190237" y="14179"/>
                  </a:lnTo>
                  <a:lnTo>
                    <a:pt x="150327" y="31044"/>
                  </a:lnTo>
                  <a:lnTo>
                    <a:pt x="113881" y="53663"/>
                  </a:lnTo>
                  <a:lnTo>
                    <a:pt x="81470" y="81462"/>
                  </a:lnTo>
                  <a:lnTo>
                    <a:pt x="53668" y="113870"/>
                  </a:lnTo>
                  <a:lnTo>
                    <a:pt x="31047" y="150313"/>
                  </a:lnTo>
                  <a:lnTo>
                    <a:pt x="14180" y="190219"/>
                  </a:lnTo>
                  <a:lnTo>
                    <a:pt x="3640" y="233015"/>
                  </a:lnTo>
                  <a:lnTo>
                    <a:pt x="0" y="278129"/>
                  </a:lnTo>
                  <a:lnTo>
                    <a:pt x="0" y="1390637"/>
                  </a:lnTo>
                  <a:lnTo>
                    <a:pt x="3640" y="1435751"/>
                  </a:lnTo>
                  <a:lnTo>
                    <a:pt x="14180" y="1478549"/>
                  </a:lnTo>
                  <a:lnTo>
                    <a:pt x="31047" y="1518456"/>
                  </a:lnTo>
                  <a:lnTo>
                    <a:pt x="53668" y="1554901"/>
                  </a:lnTo>
                  <a:lnTo>
                    <a:pt x="81470" y="1587311"/>
                  </a:lnTo>
                  <a:lnTo>
                    <a:pt x="113881" y="1615112"/>
                  </a:lnTo>
                  <a:lnTo>
                    <a:pt x="150327" y="1637732"/>
                  </a:lnTo>
                  <a:lnTo>
                    <a:pt x="190237" y="1654599"/>
                  </a:lnTo>
                  <a:lnTo>
                    <a:pt x="233037" y="1665139"/>
                  </a:lnTo>
                  <a:lnTo>
                    <a:pt x="278155" y="1668779"/>
                  </a:lnTo>
                  <a:lnTo>
                    <a:pt x="3507460" y="1668779"/>
                  </a:lnTo>
                  <a:lnTo>
                    <a:pt x="3552578" y="1665139"/>
                  </a:lnTo>
                  <a:lnTo>
                    <a:pt x="3595378" y="1654599"/>
                  </a:lnTo>
                  <a:lnTo>
                    <a:pt x="3635288" y="1637732"/>
                  </a:lnTo>
                  <a:lnTo>
                    <a:pt x="3671734" y="1615112"/>
                  </a:lnTo>
                  <a:lnTo>
                    <a:pt x="3704145" y="1587311"/>
                  </a:lnTo>
                  <a:lnTo>
                    <a:pt x="3731947" y="1554901"/>
                  </a:lnTo>
                  <a:lnTo>
                    <a:pt x="3754568" y="1518456"/>
                  </a:lnTo>
                  <a:lnTo>
                    <a:pt x="3771435" y="1478549"/>
                  </a:lnTo>
                  <a:lnTo>
                    <a:pt x="3781975" y="1435751"/>
                  </a:lnTo>
                  <a:lnTo>
                    <a:pt x="3785616" y="1390637"/>
                  </a:lnTo>
                  <a:lnTo>
                    <a:pt x="3785616" y="278129"/>
                  </a:lnTo>
                  <a:lnTo>
                    <a:pt x="3781975" y="233015"/>
                  </a:lnTo>
                  <a:lnTo>
                    <a:pt x="3771435" y="190219"/>
                  </a:lnTo>
                  <a:lnTo>
                    <a:pt x="3754568" y="150313"/>
                  </a:lnTo>
                  <a:lnTo>
                    <a:pt x="3731947" y="113870"/>
                  </a:lnTo>
                  <a:lnTo>
                    <a:pt x="3704145" y="81462"/>
                  </a:lnTo>
                  <a:lnTo>
                    <a:pt x="3671734" y="53663"/>
                  </a:lnTo>
                  <a:lnTo>
                    <a:pt x="3635288" y="31044"/>
                  </a:lnTo>
                  <a:lnTo>
                    <a:pt x="3595378" y="14179"/>
                  </a:lnTo>
                  <a:lnTo>
                    <a:pt x="3552578" y="3640"/>
                  </a:lnTo>
                  <a:lnTo>
                    <a:pt x="3507460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28800" y="2263146"/>
              <a:ext cx="3785870" cy="1668780"/>
            </a:xfrm>
            <a:custGeom>
              <a:avLst/>
              <a:gdLst/>
              <a:ahLst/>
              <a:cxnLst/>
              <a:rect l="l" t="t" r="r" b="b"/>
              <a:pathLst>
                <a:path w="3785870" h="1668779">
                  <a:moveTo>
                    <a:pt x="0" y="278129"/>
                  </a:moveTo>
                  <a:lnTo>
                    <a:pt x="3640" y="233015"/>
                  </a:lnTo>
                  <a:lnTo>
                    <a:pt x="14180" y="190219"/>
                  </a:lnTo>
                  <a:lnTo>
                    <a:pt x="31047" y="150313"/>
                  </a:lnTo>
                  <a:lnTo>
                    <a:pt x="53668" y="113870"/>
                  </a:lnTo>
                  <a:lnTo>
                    <a:pt x="81470" y="81462"/>
                  </a:lnTo>
                  <a:lnTo>
                    <a:pt x="113881" y="53663"/>
                  </a:lnTo>
                  <a:lnTo>
                    <a:pt x="150327" y="31044"/>
                  </a:lnTo>
                  <a:lnTo>
                    <a:pt x="190237" y="14179"/>
                  </a:lnTo>
                  <a:lnTo>
                    <a:pt x="233037" y="3640"/>
                  </a:lnTo>
                  <a:lnTo>
                    <a:pt x="278155" y="0"/>
                  </a:lnTo>
                  <a:lnTo>
                    <a:pt x="3507460" y="0"/>
                  </a:lnTo>
                  <a:lnTo>
                    <a:pt x="3552578" y="3640"/>
                  </a:lnTo>
                  <a:lnTo>
                    <a:pt x="3595378" y="14179"/>
                  </a:lnTo>
                  <a:lnTo>
                    <a:pt x="3635288" y="31044"/>
                  </a:lnTo>
                  <a:lnTo>
                    <a:pt x="3671734" y="53663"/>
                  </a:lnTo>
                  <a:lnTo>
                    <a:pt x="3704145" y="81462"/>
                  </a:lnTo>
                  <a:lnTo>
                    <a:pt x="3731947" y="113870"/>
                  </a:lnTo>
                  <a:lnTo>
                    <a:pt x="3754568" y="150313"/>
                  </a:lnTo>
                  <a:lnTo>
                    <a:pt x="3771435" y="190219"/>
                  </a:lnTo>
                  <a:lnTo>
                    <a:pt x="3781975" y="233015"/>
                  </a:lnTo>
                  <a:lnTo>
                    <a:pt x="3785616" y="278129"/>
                  </a:lnTo>
                  <a:lnTo>
                    <a:pt x="3785616" y="1390637"/>
                  </a:lnTo>
                  <a:lnTo>
                    <a:pt x="3781975" y="1435751"/>
                  </a:lnTo>
                  <a:lnTo>
                    <a:pt x="3771435" y="1478549"/>
                  </a:lnTo>
                  <a:lnTo>
                    <a:pt x="3754568" y="1518456"/>
                  </a:lnTo>
                  <a:lnTo>
                    <a:pt x="3731947" y="1554901"/>
                  </a:lnTo>
                  <a:lnTo>
                    <a:pt x="3704145" y="1587311"/>
                  </a:lnTo>
                  <a:lnTo>
                    <a:pt x="3671734" y="1615112"/>
                  </a:lnTo>
                  <a:lnTo>
                    <a:pt x="3635288" y="1637732"/>
                  </a:lnTo>
                  <a:lnTo>
                    <a:pt x="3595378" y="1654599"/>
                  </a:lnTo>
                  <a:lnTo>
                    <a:pt x="3552578" y="1665139"/>
                  </a:lnTo>
                  <a:lnTo>
                    <a:pt x="3507460" y="1668779"/>
                  </a:lnTo>
                  <a:lnTo>
                    <a:pt x="278155" y="1668779"/>
                  </a:lnTo>
                  <a:lnTo>
                    <a:pt x="233037" y="1665139"/>
                  </a:lnTo>
                  <a:lnTo>
                    <a:pt x="190237" y="1654599"/>
                  </a:lnTo>
                  <a:lnTo>
                    <a:pt x="150327" y="1637732"/>
                  </a:lnTo>
                  <a:lnTo>
                    <a:pt x="113881" y="1615112"/>
                  </a:lnTo>
                  <a:lnTo>
                    <a:pt x="81470" y="1587311"/>
                  </a:lnTo>
                  <a:lnTo>
                    <a:pt x="53668" y="1554901"/>
                  </a:lnTo>
                  <a:lnTo>
                    <a:pt x="31047" y="1518456"/>
                  </a:lnTo>
                  <a:lnTo>
                    <a:pt x="14180" y="1478549"/>
                  </a:lnTo>
                  <a:lnTo>
                    <a:pt x="3640" y="1435751"/>
                  </a:lnTo>
                  <a:lnTo>
                    <a:pt x="0" y="1390637"/>
                  </a:lnTo>
                  <a:lnTo>
                    <a:pt x="0" y="27812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822704" y="4485835"/>
            <a:ext cx="11884660" cy="1681480"/>
            <a:chOff x="1822704" y="4009649"/>
            <a:chExt cx="11884660" cy="1681480"/>
          </a:xfrm>
        </p:grpSpPr>
        <p:sp>
          <p:nvSpPr>
            <p:cNvPr id="7" name="object 7"/>
            <p:cNvSpPr/>
            <p:nvPr/>
          </p:nvSpPr>
          <p:spPr>
            <a:xfrm>
              <a:off x="5516118" y="4182623"/>
              <a:ext cx="8176259" cy="1335405"/>
            </a:xfrm>
            <a:custGeom>
              <a:avLst/>
              <a:gdLst/>
              <a:ahLst/>
              <a:cxnLst/>
              <a:rect l="l" t="t" r="r" b="b"/>
              <a:pathLst>
                <a:path w="8176259" h="1335404">
                  <a:moveTo>
                    <a:pt x="8176259" y="222503"/>
                  </a:moveTo>
                  <a:lnTo>
                    <a:pt x="8176259" y="1112507"/>
                  </a:lnTo>
                  <a:lnTo>
                    <a:pt x="8170767" y="1157350"/>
                  </a:lnTo>
                  <a:lnTo>
                    <a:pt x="8155015" y="1199117"/>
                  </a:lnTo>
                  <a:lnTo>
                    <a:pt x="8130091" y="1236915"/>
                  </a:lnTo>
                  <a:lnTo>
                    <a:pt x="8097080" y="1269847"/>
                  </a:lnTo>
                  <a:lnTo>
                    <a:pt x="8057070" y="1297019"/>
                  </a:lnTo>
                  <a:lnTo>
                    <a:pt x="8011148" y="1317536"/>
                  </a:lnTo>
                  <a:lnTo>
                    <a:pt x="7960400" y="1330502"/>
                  </a:lnTo>
                  <a:lnTo>
                    <a:pt x="7905915" y="1335023"/>
                  </a:lnTo>
                  <a:lnTo>
                    <a:pt x="0" y="1335023"/>
                  </a:lnTo>
                  <a:lnTo>
                    <a:pt x="0" y="0"/>
                  </a:lnTo>
                  <a:lnTo>
                    <a:pt x="7905915" y="0"/>
                  </a:lnTo>
                  <a:lnTo>
                    <a:pt x="7960400" y="4520"/>
                  </a:lnTo>
                  <a:lnTo>
                    <a:pt x="8011148" y="17485"/>
                  </a:lnTo>
                  <a:lnTo>
                    <a:pt x="8057070" y="38000"/>
                  </a:lnTo>
                  <a:lnTo>
                    <a:pt x="8097080" y="65170"/>
                  </a:lnTo>
                  <a:lnTo>
                    <a:pt x="8130091" y="98100"/>
                  </a:lnTo>
                  <a:lnTo>
                    <a:pt x="8155015" y="135895"/>
                  </a:lnTo>
                  <a:lnTo>
                    <a:pt x="8170767" y="177661"/>
                  </a:lnTo>
                  <a:lnTo>
                    <a:pt x="8176259" y="222503"/>
                  </a:lnTo>
                  <a:close/>
                </a:path>
              </a:pathLst>
            </a:custGeom>
            <a:ln w="28956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28800" y="4015745"/>
              <a:ext cx="3785870" cy="1668780"/>
            </a:xfrm>
            <a:custGeom>
              <a:avLst/>
              <a:gdLst/>
              <a:ahLst/>
              <a:cxnLst/>
              <a:rect l="l" t="t" r="r" b="b"/>
              <a:pathLst>
                <a:path w="3785870" h="1668779">
                  <a:moveTo>
                    <a:pt x="3507460" y="0"/>
                  </a:moveTo>
                  <a:lnTo>
                    <a:pt x="278155" y="0"/>
                  </a:lnTo>
                  <a:lnTo>
                    <a:pt x="233037" y="3640"/>
                  </a:lnTo>
                  <a:lnTo>
                    <a:pt x="190237" y="14179"/>
                  </a:lnTo>
                  <a:lnTo>
                    <a:pt x="150327" y="31044"/>
                  </a:lnTo>
                  <a:lnTo>
                    <a:pt x="113881" y="53663"/>
                  </a:lnTo>
                  <a:lnTo>
                    <a:pt x="81470" y="81462"/>
                  </a:lnTo>
                  <a:lnTo>
                    <a:pt x="53668" y="113870"/>
                  </a:lnTo>
                  <a:lnTo>
                    <a:pt x="31047" y="150313"/>
                  </a:lnTo>
                  <a:lnTo>
                    <a:pt x="14180" y="190219"/>
                  </a:lnTo>
                  <a:lnTo>
                    <a:pt x="3640" y="233015"/>
                  </a:lnTo>
                  <a:lnTo>
                    <a:pt x="0" y="278129"/>
                  </a:lnTo>
                  <a:lnTo>
                    <a:pt x="0" y="1390637"/>
                  </a:lnTo>
                  <a:lnTo>
                    <a:pt x="3640" y="1435751"/>
                  </a:lnTo>
                  <a:lnTo>
                    <a:pt x="14180" y="1478549"/>
                  </a:lnTo>
                  <a:lnTo>
                    <a:pt x="31047" y="1518456"/>
                  </a:lnTo>
                  <a:lnTo>
                    <a:pt x="53668" y="1554901"/>
                  </a:lnTo>
                  <a:lnTo>
                    <a:pt x="81470" y="1587311"/>
                  </a:lnTo>
                  <a:lnTo>
                    <a:pt x="113881" y="1615112"/>
                  </a:lnTo>
                  <a:lnTo>
                    <a:pt x="150327" y="1637732"/>
                  </a:lnTo>
                  <a:lnTo>
                    <a:pt x="190237" y="1654599"/>
                  </a:lnTo>
                  <a:lnTo>
                    <a:pt x="233037" y="1665139"/>
                  </a:lnTo>
                  <a:lnTo>
                    <a:pt x="278155" y="1668779"/>
                  </a:lnTo>
                  <a:lnTo>
                    <a:pt x="3507460" y="1668779"/>
                  </a:lnTo>
                  <a:lnTo>
                    <a:pt x="3552578" y="1665139"/>
                  </a:lnTo>
                  <a:lnTo>
                    <a:pt x="3595378" y="1654599"/>
                  </a:lnTo>
                  <a:lnTo>
                    <a:pt x="3635288" y="1637732"/>
                  </a:lnTo>
                  <a:lnTo>
                    <a:pt x="3671734" y="1615112"/>
                  </a:lnTo>
                  <a:lnTo>
                    <a:pt x="3704145" y="1587311"/>
                  </a:lnTo>
                  <a:lnTo>
                    <a:pt x="3731947" y="1554901"/>
                  </a:lnTo>
                  <a:lnTo>
                    <a:pt x="3754568" y="1518456"/>
                  </a:lnTo>
                  <a:lnTo>
                    <a:pt x="3771435" y="1478549"/>
                  </a:lnTo>
                  <a:lnTo>
                    <a:pt x="3781975" y="1435751"/>
                  </a:lnTo>
                  <a:lnTo>
                    <a:pt x="3785616" y="1390637"/>
                  </a:lnTo>
                  <a:lnTo>
                    <a:pt x="3785616" y="278129"/>
                  </a:lnTo>
                  <a:lnTo>
                    <a:pt x="3781975" y="233015"/>
                  </a:lnTo>
                  <a:lnTo>
                    <a:pt x="3771435" y="190219"/>
                  </a:lnTo>
                  <a:lnTo>
                    <a:pt x="3754568" y="150313"/>
                  </a:lnTo>
                  <a:lnTo>
                    <a:pt x="3731947" y="113870"/>
                  </a:lnTo>
                  <a:lnTo>
                    <a:pt x="3704145" y="81462"/>
                  </a:lnTo>
                  <a:lnTo>
                    <a:pt x="3671734" y="53663"/>
                  </a:lnTo>
                  <a:lnTo>
                    <a:pt x="3635288" y="31044"/>
                  </a:lnTo>
                  <a:lnTo>
                    <a:pt x="3595378" y="14179"/>
                  </a:lnTo>
                  <a:lnTo>
                    <a:pt x="3552578" y="3640"/>
                  </a:lnTo>
                  <a:lnTo>
                    <a:pt x="3507460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28800" y="4015745"/>
              <a:ext cx="3785870" cy="1668780"/>
            </a:xfrm>
            <a:custGeom>
              <a:avLst/>
              <a:gdLst/>
              <a:ahLst/>
              <a:cxnLst/>
              <a:rect l="l" t="t" r="r" b="b"/>
              <a:pathLst>
                <a:path w="3785870" h="1668779">
                  <a:moveTo>
                    <a:pt x="0" y="278129"/>
                  </a:moveTo>
                  <a:lnTo>
                    <a:pt x="3640" y="233015"/>
                  </a:lnTo>
                  <a:lnTo>
                    <a:pt x="14180" y="190219"/>
                  </a:lnTo>
                  <a:lnTo>
                    <a:pt x="31047" y="150313"/>
                  </a:lnTo>
                  <a:lnTo>
                    <a:pt x="53668" y="113870"/>
                  </a:lnTo>
                  <a:lnTo>
                    <a:pt x="81470" y="81462"/>
                  </a:lnTo>
                  <a:lnTo>
                    <a:pt x="113881" y="53663"/>
                  </a:lnTo>
                  <a:lnTo>
                    <a:pt x="150327" y="31044"/>
                  </a:lnTo>
                  <a:lnTo>
                    <a:pt x="190237" y="14179"/>
                  </a:lnTo>
                  <a:lnTo>
                    <a:pt x="233037" y="3640"/>
                  </a:lnTo>
                  <a:lnTo>
                    <a:pt x="278155" y="0"/>
                  </a:lnTo>
                  <a:lnTo>
                    <a:pt x="3507460" y="0"/>
                  </a:lnTo>
                  <a:lnTo>
                    <a:pt x="3552578" y="3640"/>
                  </a:lnTo>
                  <a:lnTo>
                    <a:pt x="3595378" y="14179"/>
                  </a:lnTo>
                  <a:lnTo>
                    <a:pt x="3635288" y="31044"/>
                  </a:lnTo>
                  <a:lnTo>
                    <a:pt x="3671734" y="53663"/>
                  </a:lnTo>
                  <a:lnTo>
                    <a:pt x="3704145" y="81462"/>
                  </a:lnTo>
                  <a:lnTo>
                    <a:pt x="3731947" y="113870"/>
                  </a:lnTo>
                  <a:lnTo>
                    <a:pt x="3754568" y="150313"/>
                  </a:lnTo>
                  <a:lnTo>
                    <a:pt x="3771435" y="190219"/>
                  </a:lnTo>
                  <a:lnTo>
                    <a:pt x="3781975" y="233015"/>
                  </a:lnTo>
                  <a:lnTo>
                    <a:pt x="3785616" y="278129"/>
                  </a:lnTo>
                  <a:lnTo>
                    <a:pt x="3785616" y="1390637"/>
                  </a:lnTo>
                  <a:lnTo>
                    <a:pt x="3781975" y="1435751"/>
                  </a:lnTo>
                  <a:lnTo>
                    <a:pt x="3771435" y="1478549"/>
                  </a:lnTo>
                  <a:lnTo>
                    <a:pt x="3754568" y="1518456"/>
                  </a:lnTo>
                  <a:lnTo>
                    <a:pt x="3731947" y="1554901"/>
                  </a:lnTo>
                  <a:lnTo>
                    <a:pt x="3704145" y="1587311"/>
                  </a:lnTo>
                  <a:lnTo>
                    <a:pt x="3671734" y="1615112"/>
                  </a:lnTo>
                  <a:lnTo>
                    <a:pt x="3635288" y="1637732"/>
                  </a:lnTo>
                  <a:lnTo>
                    <a:pt x="3595378" y="1654599"/>
                  </a:lnTo>
                  <a:lnTo>
                    <a:pt x="3552578" y="1665139"/>
                  </a:lnTo>
                  <a:lnTo>
                    <a:pt x="3507460" y="1668779"/>
                  </a:lnTo>
                  <a:lnTo>
                    <a:pt x="278155" y="1668779"/>
                  </a:lnTo>
                  <a:lnTo>
                    <a:pt x="233037" y="1665139"/>
                  </a:lnTo>
                  <a:lnTo>
                    <a:pt x="190237" y="1654599"/>
                  </a:lnTo>
                  <a:lnTo>
                    <a:pt x="150327" y="1637732"/>
                  </a:lnTo>
                  <a:lnTo>
                    <a:pt x="113881" y="1615112"/>
                  </a:lnTo>
                  <a:lnTo>
                    <a:pt x="81470" y="1587311"/>
                  </a:lnTo>
                  <a:lnTo>
                    <a:pt x="53668" y="1554901"/>
                  </a:lnTo>
                  <a:lnTo>
                    <a:pt x="31047" y="1518456"/>
                  </a:lnTo>
                  <a:lnTo>
                    <a:pt x="14180" y="1478549"/>
                  </a:lnTo>
                  <a:lnTo>
                    <a:pt x="3640" y="1435751"/>
                  </a:lnTo>
                  <a:lnTo>
                    <a:pt x="0" y="1390637"/>
                  </a:lnTo>
                  <a:lnTo>
                    <a:pt x="0" y="27812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22704" y="6238435"/>
            <a:ext cx="11884660" cy="1681480"/>
            <a:chOff x="1822704" y="5762249"/>
            <a:chExt cx="11884660" cy="1681480"/>
          </a:xfrm>
        </p:grpSpPr>
        <p:sp>
          <p:nvSpPr>
            <p:cNvPr id="11" name="object 11"/>
            <p:cNvSpPr/>
            <p:nvPr/>
          </p:nvSpPr>
          <p:spPr>
            <a:xfrm>
              <a:off x="5516118" y="5935223"/>
              <a:ext cx="8176259" cy="1335405"/>
            </a:xfrm>
            <a:custGeom>
              <a:avLst/>
              <a:gdLst/>
              <a:ahLst/>
              <a:cxnLst/>
              <a:rect l="l" t="t" r="r" b="b"/>
              <a:pathLst>
                <a:path w="8176259" h="1335404">
                  <a:moveTo>
                    <a:pt x="8176259" y="222503"/>
                  </a:moveTo>
                  <a:lnTo>
                    <a:pt x="8176259" y="1112507"/>
                  </a:lnTo>
                  <a:lnTo>
                    <a:pt x="8170767" y="1157350"/>
                  </a:lnTo>
                  <a:lnTo>
                    <a:pt x="8155015" y="1199117"/>
                  </a:lnTo>
                  <a:lnTo>
                    <a:pt x="8130091" y="1236915"/>
                  </a:lnTo>
                  <a:lnTo>
                    <a:pt x="8097080" y="1269847"/>
                  </a:lnTo>
                  <a:lnTo>
                    <a:pt x="8057070" y="1297019"/>
                  </a:lnTo>
                  <a:lnTo>
                    <a:pt x="8011148" y="1317536"/>
                  </a:lnTo>
                  <a:lnTo>
                    <a:pt x="7960400" y="1330502"/>
                  </a:lnTo>
                  <a:lnTo>
                    <a:pt x="7905915" y="1335023"/>
                  </a:lnTo>
                  <a:lnTo>
                    <a:pt x="0" y="1335023"/>
                  </a:lnTo>
                  <a:lnTo>
                    <a:pt x="0" y="0"/>
                  </a:lnTo>
                  <a:lnTo>
                    <a:pt x="7905915" y="0"/>
                  </a:lnTo>
                  <a:lnTo>
                    <a:pt x="7960400" y="4520"/>
                  </a:lnTo>
                  <a:lnTo>
                    <a:pt x="8011148" y="17485"/>
                  </a:lnTo>
                  <a:lnTo>
                    <a:pt x="8057070" y="38000"/>
                  </a:lnTo>
                  <a:lnTo>
                    <a:pt x="8097080" y="65170"/>
                  </a:lnTo>
                  <a:lnTo>
                    <a:pt x="8130091" y="98100"/>
                  </a:lnTo>
                  <a:lnTo>
                    <a:pt x="8155015" y="135895"/>
                  </a:lnTo>
                  <a:lnTo>
                    <a:pt x="8170767" y="177661"/>
                  </a:lnTo>
                  <a:lnTo>
                    <a:pt x="8176259" y="222503"/>
                  </a:lnTo>
                  <a:close/>
                </a:path>
              </a:pathLst>
            </a:custGeom>
            <a:ln w="28956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28800" y="5768345"/>
              <a:ext cx="3785870" cy="1668780"/>
            </a:xfrm>
            <a:custGeom>
              <a:avLst/>
              <a:gdLst/>
              <a:ahLst/>
              <a:cxnLst/>
              <a:rect l="l" t="t" r="r" b="b"/>
              <a:pathLst>
                <a:path w="3785870" h="1668779">
                  <a:moveTo>
                    <a:pt x="3507460" y="0"/>
                  </a:moveTo>
                  <a:lnTo>
                    <a:pt x="278155" y="0"/>
                  </a:lnTo>
                  <a:lnTo>
                    <a:pt x="233037" y="3640"/>
                  </a:lnTo>
                  <a:lnTo>
                    <a:pt x="190237" y="14179"/>
                  </a:lnTo>
                  <a:lnTo>
                    <a:pt x="150327" y="31044"/>
                  </a:lnTo>
                  <a:lnTo>
                    <a:pt x="113881" y="53663"/>
                  </a:lnTo>
                  <a:lnTo>
                    <a:pt x="81470" y="81462"/>
                  </a:lnTo>
                  <a:lnTo>
                    <a:pt x="53668" y="113870"/>
                  </a:lnTo>
                  <a:lnTo>
                    <a:pt x="31047" y="150313"/>
                  </a:lnTo>
                  <a:lnTo>
                    <a:pt x="14180" y="190219"/>
                  </a:lnTo>
                  <a:lnTo>
                    <a:pt x="3640" y="233015"/>
                  </a:lnTo>
                  <a:lnTo>
                    <a:pt x="0" y="278129"/>
                  </a:lnTo>
                  <a:lnTo>
                    <a:pt x="0" y="1390637"/>
                  </a:lnTo>
                  <a:lnTo>
                    <a:pt x="3640" y="1435751"/>
                  </a:lnTo>
                  <a:lnTo>
                    <a:pt x="14180" y="1478549"/>
                  </a:lnTo>
                  <a:lnTo>
                    <a:pt x="31047" y="1518456"/>
                  </a:lnTo>
                  <a:lnTo>
                    <a:pt x="53668" y="1554901"/>
                  </a:lnTo>
                  <a:lnTo>
                    <a:pt x="81470" y="1587311"/>
                  </a:lnTo>
                  <a:lnTo>
                    <a:pt x="113881" y="1615112"/>
                  </a:lnTo>
                  <a:lnTo>
                    <a:pt x="150327" y="1637732"/>
                  </a:lnTo>
                  <a:lnTo>
                    <a:pt x="190237" y="1654599"/>
                  </a:lnTo>
                  <a:lnTo>
                    <a:pt x="233037" y="1665139"/>
                  </a:lnTo>
                  <a:lnTo>
                    <a:pt x="278155" y="1668779"/>
                  </a:lnTo>
                  <a:lnTo>
                    <a:pt x="3507460" y="1668779"/>
                  </a:lnTo>
                  <a:lnTo>
                    <a:pt x="3552578" y="1665139"/>
                  </a:lnTo>
                  <a:lnTo>
                    <a:pt x="3595378" y="1654599"/>
                  </a:lnTo>
                  <a:lnTo>
                    <a:pt x="3635288" y="1637732"/>
                  </a:lnTo>
                  <a:lnTo>
                    <a:pt x="3671734" y="1615112"/>
                  </a:lnTo>
                  <a:lnTo>
                    <a:pt x="3704145" y="1587311"/>
                  </a:lnTo>
                  <a:lnTo>
                    <a:pt x="3731947" y="1554901"/>
                  </a:lnTo>
                  <a:lnTo>
                    <a:pt x="3754568" y="1518456"/>
                  </a:lnTo>
                  <a:lnTo>
                    <a:pt x="3771435" y="1478549"/>
                  </a:lnTo>
                  <a:lnTo>
                    <a:pt x="3781975" y="1435751"/>
                  </a:lnTo>
                  <a:lnTo>
                    <a:pt x="3785616" y="1390637"/>
                  </a:lnTo>
                  <a:lnTo>
                    <a:pt x="3785616" y="278129"/>
                  </a:lnTo>
                  <a:lnTo>
                    <a:pt x="3781975" y="233015"/>
                  </a:lnTo>
                  <a:lnTo>
                    <a:pt x="3771435" y="190219"/>
                  </a:lnTo>
                  <a:lnTo>
                    <a:pt x="3754568" y="150313"/>
                  </a:lnTo>
                  <a:lnTo>
                    <a:pt x="3731947" y="113870"/>
                  </a:lnTo>
                  <a:lnTo>
                    <a:pt x="3704145" y="81462"/>
                  </a:lnTo>
                  <a:lnTo>
                    <a:pt x="3671734" y="53663"/>
                  </a:lnTo>
                  <a:lnTo>
                    <a:pt x="3635288" y="31044"/>
                  </a:lnTo>
                  <a:lnTo>
                    <a:pt x="3595378" y="14179"/>
                  </a:lnTo>
                  <a:lnTo>
                    <a:pt x="3552578" y="3640"/>
                  </a:lnTo>
                  <a:lnTo>
                    <a:pt x="3507460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28800" y="5768345"/>
              <a:ext cx="3785870" cy="1668780"/>
            </a:xfrm>
            <a:custGeom>
              <a:avLst/>
              <a:gdLst/>
              <a:ahLst/>
              <a:cxnLst/>
              <a:rect l="l" t="t" r="r" b="b"/>
              <a:pathLst>
                <a:path w="3785870" h="1668779">
                  <a:moveTo>
                    <a:pt x="0" y="278129"/>
                  </a:moveTo>
                  <a:lnTo>
                    <a:pt x="3640" y="233015"/>
                  </a:lnTo>
                  <a:lnTo>
                    <a:pt x="14180" y="190219"/>
                  </a:lnTo>
                  <a:lnTo>
                    <a:pt x="31047" y="150313"/>
                  </a:lnTo>
                  <a:lnTo>
                    <a:pt x="53668" y="113870"/>
                  </a:lnTo>
                  <a:lnTo>
                    <a:pt x="81470" y="81462"/>
                  </a:lnTo>
                  <a:lnTo>
                    <a:pt x="113881" y="53663"/>
                  </a:lnTo>
                  <a:lnTo>
                    <a:pt x="150327" y="31044"/>
                  </a:lnTo>
                  <a:lnTo>
                    <a:pt x="190237" y="14179"/>
                  </a:lnTo>
                  <a:lnTo>
                    <a:pt x="233037" y="3640"/>
                  </a:lnTo>
                  <a:lnTo>
                    <a:pt x="278155" y="0"/>
                  </a:lnTo>
                  <a:lnTo>
                    <a:pt x="3507460" y="0"/>
                  </a:lnTo>
                  <a:lnTo>
                    <a:pt x="3552578" y="3640"/>
                  </a:lnTo>
                  <a:lnTo>
                    <a:pt x="3595378" y="14179"/>
                  </a:lnTo>
                  <a:lnTo>
                    <a:pt x="3635288" y="31044"/>
                  </a:lnTo>
                  <a:lnTo>
                    <a:pt x="3671734" y="53663"/>
                  </a:lnTo>
                  <a:lnTo>
                    <a:pt x="3704145" y="81462"/>
                  </a:lnTo>
                  <a:lnTo>
                    <a:pt x="3731947" y="113870"/>
                  </a:lnTo>
                  <a:lnTo>
                    <a:pt x="3754568" y="150313"/>
                  </a:lnTo>
                  <a:lnTo>
                    <a:pt x="3771435" y="190219"/>
                  </a:lnTo>
                  <a:lnTo>
                    <a:pt x="3781975" y="233015"/>
                  </a:lnTo>
                  <a:lnTo>
                    <a:pt x="3785616" y="278129"/>
                  </a:lnTo>
                  <a:lnTo>
                    <a:pt x="3785616" y="1390637"/>
                  </a:lnTo>
                  <a:lnTo>
                    <a:pt x="3781975" y="1435751"/>
                  </a:lnTo>
                  <a:lnTo>
                    <a:pt x="3771435" y="1478549"/>
                  </a:lnTo>
                  <a:lnTo>
                    <a:pt x="3754568" y="1518456"/>
                  </a:lnTo>
                  <a:lnTo>
                    <a:pt x="3731947" y="1554901"/>
                  </a:lnTo>
                  <a:lnTo>
                    <a:pt x="3704145" y="1587311"/>
                  </a:lnTo>
                  <a:lnTo>
                    <a:pt x="3671734" y="1615112"/>
                  </a:lnTo>
                  <a:lnTo>
                    <a:pt x="3635288" y="1637732"/>
                  </a:lnTo>
                  <a:lnTo>
                    <a:pt x="3595378" y="1654599"/>
                  </a:lnTo>
                  <a:lnTo>
                    <a:pt x="3552578" y="1665139"/>
                  </a:lnTo>
                  <a:lnTo>
                    <a:pt x="3507460" y="1668779"/>
                  </a:lnTo>
                  <a:lnTo>
                    <a:pt x="278155" y="1668779"/>
                  </a:lnTo>
                  <a:lnTo>
                    <a:pt x="233037" y="1665139"/>
                  </a:lnTo>
                  <a:lnTo>
                    <a:pt x="190237" y="1654599"/>
                  </a:lnTo>
                  <a:lnTo>
                    <a:pt x="150327" y="1637732"/>
                  </a:lnTo>
                  <a:lnTo>
                    <a:pt x="113881" y="1615112"/>
                  </a:lnTo>
                  <a:lnTo>
                    <a:pt x="81470" y="1587311"/>
                  </a:lnTo>
                  <a:lnTo>
                    <a:pt x="53668" y="1554901"/>
                  </a:lnTo>
                  <a:lnTo>
                    <a:pt x="31047" y="1518456"/>
                  </a:lnTo>
                  <a:lnTo>
                    <a:pt x="14180" y="1478549"/>
                  </a:lnTo>
                  <a:lnTo>
                    <a:pt x="3640" y="1435751"/>
                  </a:lnTo>
                  <a:lnTo>
                    <a:pt x="0" y="1390637"/>
                  </a:lnTo>
                  <a:lnTo>
                    <a:pt x="0" y="27812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112462" y="3369716"/>
            <a:ext cx="334327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Structural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steel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construction</a:t>
            </a:r>
            <a:r>
              <a:rPr sz="140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material: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Residential,</a:t>
            </a:r>
            <a:r>
              <a:rPr sz="14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Commercial,</a:t>
            </a:r>
            <a:r>
              <a:rPr sz="14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Infrastructure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12462" y="2987191"/>
            <a:ext cx="2447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Apollo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Structural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12462" y="4555501"/>
            <a:ext cx="3410585" cy="1525418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Apollo</a:t>
            </a:r>
            <a:r>
              <a:rPr sz="24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Z</a:t>
            </a:r>
            <a:endParaRPr sz="2400" dirty="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Galvanized</a:t>
            </a:r>
            <a:r>
              <a:rPr sz="140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structural</a:t>
            </a:r>
            <a:r>
              <a:rPr sz="14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steel</a:t>
            </a:r>
            <a:r>
              <a:rPr sz="14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construction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material: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Residential,</a:t>
            </a:r>
            <a:r>
              <a:rPr sz="14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Commercial, Infrastructure</a:t>
            </a:r>
            <a:endParaRPr lang="en-IN" sz="1400" spc="-1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lang="en-IN"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Coated products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42883" y="5084076"/>
            <a:ext cx="548711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 err="1" smtClean="0">
                <a:solidFill>
                  <a:srgbClr val="006FC0"/>
                </a:solidFill>
                <a:latin typeface="Century Gothic"/>
                <a:cs typeface="Century Gothic"/>
              </a:rPr>
              <a:t>CoastGuard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41596" y="3183437"/>
            <a:ext cx="667829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6CC"/>
                </a:solidFill>
                <a:latin typeface="Century Gothic"/>
                <a:cs typeface="Century Gothic"/>
              </a:rPr>
              <a:t>Fabritech, Build,</a:t>
            </a:r>
            <a:r>
              <a:rPr sz="24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6CC"/>
                </a:solidFill>
                <a:latin typeface="Century Gothic"/>
                <a:cs typeface="Century Gothic"/>
              </a:rPr>
              <a:t>DFT,</a:t>
            </a:r>
            <a:r>
              <a:rPr sz="24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6CC"/>
                </a:solidFill>
                <a:latin typeface="Century Gothic"/>
                <a:cs typeface="Century Gothic"/>
              </a:rPr>
              <a:t>Column,</a:t>
            </a:r>
            <a:r>
              <a:rPr sz="24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6CC"/>
                </a:solidFill>
                <a:latin typeface="Century Gothic"/>
                <a:cs typeface="Century Gothic"/>
              </a:rPr>
              <a:t>FireReady,</a:t>
            </a:r>
            <a:r>
              <a:rPr sz="2400" b="1" spc="-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2400" b="1" spc="-20" dirty="0" err="1">
                <a:solidFill>
                  <a:srgbClr val="0066CC"/>
                </a:solidFill>
                <a:latin typeface="Century Gothic"/>
                <a:cs typeface="Century Gothic"/>
              </a:rPr>
              <a:t>Agri</a:t>
            </a:r>
            <a:endParaRPr lang="en-US" sz="2400" b="1" spc="-20" dirty="0">
              <a:solidFill>
                <a:srgbClr val="0066CC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2400" b="1" dirty="0">
                <a:solidFill>
                  <a:srgbClr val="0066CC"/>
                </a:solidFill>
                <a:latin typeface="Century Gothic"/>
                <a:cs typeface="Century Gothic"/>
              </a:rPr>
              <a:t>Plank,</a:t>
            </a:r>
            <a:r>
              <a:rPr lang="en-IN" sz="2400" b="1" spc="-2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lang="en-IN" sz="2400" b="1" dirty="0">
                <a:solidFill>
                  <a:srgbClr val="0066CC"/>
                </a:solidFill>
                <a:latin typeface="Century Gothic"/>
                <a:cs typeface="Century Gothic"/>
              </a:rPr>
              <a:t>Signature,</a:t>
            </a:r>
            <a:r>
              <a:rPr lang="en-IN" sz="2400" b="1" spc="-3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lang="en-IN" sz="2400" b="1" dirty="0">
                <a:solidFill>
                  <a:srgbClr val="0066CC"/>
                </a:solidFill>
                <a:latin typeface="Century Gothic"/>
                <a:cs typeface="Century Gothic"/>
              </a:rPr>
              <a:t>Elegant,</a:t>
            </a:r>
            <a:r>
              <a:rPr lang="en-IN" sz="2400" b="1" spc="-10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lang="en-IN" sz="2400" b="1" spc="-10" dirty="0" err="1">
                <a:solidFill>
                  <a:srgbClr val="0066CC"/>
                </a:solidFill>
                <a:latin typeface="Century Gothic"/>
                <a:cs typeface="Century Gothic"/>
              </a:rPr>
              <a:t>Chaukhat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12462" y="6407968"/>
            <a:ext cx="3412490" cy="99631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Apollo</a:t>
            </a:r>
            <a:r>
              <a:rPr sz="2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Galv</a:t>
            </a: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Galvanized</a:t>
            </a:r>
            <a:r>
              <a:rPr sz="14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steel</a:t>
            </a:r>
            <a:r>
              <a:rPr sz="14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tubes: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Residential,</a:t>
            </a:r>
            <a:r>
              <a:rPr sz="14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Commercial,</a:t>
            </a:r>
            <a:r>
              <a:rPr sz="14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Agri,</a:t>
            </a:r>
            <a:r>
              <a:rPr sz="14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Industrial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42883" y="6850288"/>
            <a:ext cx="2664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6CC"/>
                </a:solidFill>
                <a:latin typeface="Century Gothic"/>
                <a:cs typeface="Century Gothic"/>
              </a:rPr>
              <a:t>Green,</a:t>
            </a:r>
            <a:r>
              <a:rPr sz="2400" b="1" spc="-15" dirty="0">
                <a:solidFill>
                  <a:srgbClr val="0066CC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66CC"/>
                </a:solidFill>
                <a:latin typeface="Century Gothic"/>
                <a:cs typeface="Century Gothic"/>
              </a:rPr>
              <a:t>Bheem,</a:t>
            </a:r>
            <a:r>
              <a:rPr sz="2400" b="1" spc="-25" dirty="0">
                <a:solidFill>
                  <a:srgbClr val="0066CC"/>
                </a:solidFill>
                <a:latin typeface="Century Gothic"/>
                <a:cs typeface="Century Gothic"/>
              </a:rPr>
              <a:t> Z+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02495" y="3723125"/>
            <a:ext cx="5291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Century Gothic"/>
              <a:cs typeface="Century Gothic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782083" y="2247900"/>
            <a:ext cx="2482215" cy="6510215"/>
            <a:chOff x="14782083" y="2476500"/>
            <a:chExt cx="2482215" cy="6510215"/>
          </a:xfrm>
        </p:grpSpPr>
        <p:sp>
          <p:nvSpPr>
            <p:cNvPr id="27" name="object 27"/>
            <p:cNvSpPr txBox="1"/>
            <p:nvPr/>
          </p:nvSpPr>
          <p:spPr>
            <a:xfrm>
              <a:off x="14782083" y="4114386"/>
              <a:ext cx="248221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dirty="0">
                  <a:solidFill>
                    <a:srgbClr val="434343"/>
                  </a:solidFill>
                  <a:latin typeface="Century Gothic"/>
                  <a:cs typeface="Century Gothic"/>
                </a:rPr>
                <a:t>Building</a:t>
              </a:r>
              <a:r>
                <a:rPr sz="2400" b="1" spc="-35" dirty="0">
                  <a:solidFill>
                    <a:srgbClr val="434343"/>
                  </a:solidFill>
                  <a:latin typeface="Century Gothic"/>
                  <a:cs typeface="Century Gothic"/>
                </a:rPr>
                <a:t> </a:t>
              </a:r>
              <a:r>
                <a:rPr sz="2400" b="1" spc="-10" dirty="0">
                  <a:solidFill>
                    <a:srgbClr val="434343"/>
                  </a:solidFill>
                  <a:latin typeface="Century Gothic"/>
                  <a:cs typeface="Century Gothic"/>
                </a:rPr>
                <a:t>Material</a:t>
              </a:r>
              <a:endParaRPr sz="2400">
                <a:latin typeface="Century Gothic"/>
                <a:cs typeface="Century Gothic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15050307" y="6353142"/>
              <a:ext cx="194691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434343"/>
                  </a:solidFill>
                  <a:latin typeface="Century Gothic"/>
                  <a:cs typeface="Century Gothic"/>
                </a:rPr>
                <a:t>Infrastructure</a:t>
              </a:r>
              <a:endParaRPr sz="2400">
                <a:latin typeface="Century Gothic"/>
                <a:cs typeface="Century Gothic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15531892" y="8595555"/>
              <a:ext cx="9829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434343"/>
                  </a:solidFill>
                  <a:latin typeface="Century Gothic"/>
                  <a:cs typeface="Century Gothic"/>
                </a:rPr>
                <a:t>Others</a:t>
              </a:r>
              <a:endParaRPr sz="2400">
                <a:latin typeface="Century Gothic"/>
                <a:cs typeface="Century Gothic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5332963" y="2476500"/>
              <a:ext cx="1382395" cy="1384300"/>
            </a:xfrm>
            <a:custGeom>
              <a:avLst/>
              <a:gdLst/>
              <a:ahLst/>
              <a:cxnLst/>
              <a:rect l="l" t="t" r="r" b="b"/>
              <a:pathLst>
                <a:path w="1382394" h="1384300">
                  <a:moveTo>
                    <a:pt x="691134" y="0"/>
                  </a:moveTo>
                  <a:lnTo>
                    <a:pt x="643815" y="1596"/>
                  </a:lnTo>
                  <a:lnTo>
                    <a:pt x="597352" y="6316"/>
                  </a:lnTo>
                  <a:lnTo>
                    <a:pt x="551847" y="14057"/>
                  </a:lnTo>
                  <a:lnTo>
                    <a:pt x="507404" y="24715"/>
                  </a:lnTo>
                  <a:lnTo>
                    <a:pt x="464126" y="38188"/>
                  </a:lnTo>
                  <a:lnTo>
                    <a:pt x="422115" y="54373"/>
                  </a:lnTo>
                  <a:lnTo>
                    <a:pt x="381474" y="73166"/>
                  </a:lnTo>
                  <a:lnTo>
                    <a:pt x="342307" y="94465"/>
                  </a:lnTo>
                  <a:lnTo>
                    <a:pt x="304716" y="118166"/>
                  </a:lnTo>
                  <a:lnTo>
                    <a:pt x="268804" y="144167"/>
                  </a:lnTo>
                  <a:lnTo>
                    <a:pt x="234674" y="172363"/>
                  </a:lnTo>
                  <a:lnTo>
                    <a:pt x="202430" y="202653"/>
                  </a:lnTo>
                  <a:lnTo>
                    <a:pt x="172173" y="234934"/>
                  </a:lnTo>
                  <a:lnTo>
                    <a:pt x="144007" y="269101"/>
                  </a:lnTo>
                  <a:lnTo>
                    <a:pt x="118035" y="305053"/>
                  </a:lnTo>
                  <a:lnTo>
                    <a:pt x="94360" y="342685"/>
                  </a:lnTo>
                  <a:lnTo>
                    <a:pt x="73085" y="381895"/>
                  </a:lnTo>
                  <a:lnTo>
                    <a:pt x="54313" y="422581"/>
                  </a:lnTo>
                  <a:lnTo>
                    <a:pt x="38146" y="464638"/>
                  </a:lnTo>
                  <a:lnTo>
                    <a:pt x="24688" y="507964"/>
                  </a:lnTo>
                  <a:lnTo>
                    <a:pt x="14041" y="552456"/>
                  </a:lnTo>
                  <a:lnTo>
                    <a:pt x="6309" y="598011"/>
                  </a:lnTo>
                  <a:lnTo>
                    <a:pt x="1594" y="644525"/>
                  </a:lnTo>
                  <a:lnTo>
                    <a:pt x="0" y="691896"/>
                  </a:lnTo>
                  <a:lnTo>
                    <a:pt x="1594" y="739268"/>
                  </a:lnTo>
                  <a:lnTo>
                    <a:pt x="6309" y="785783"/>
                  </a:lnTo>
                  <a:lnTo>
                    <a:pt x="14041" y="831339"/>
                  </a:lnTo>
                  <a:lnTo>
                    <a:pt x="24688" y="875831"/>
                  </a:lnTo>
                  <a:lnTo>
                    <a:pt x="38146" y="919158"/>
                  </a:lnTo>
                  <a:lnTo>
                    <a:pt x="54313" y="961215"/>
                  </a:lnTo>
                  <a:lnTo>
                    <a:pt x="73085" y="1001901"/>
                  </a:lnTo>
                  <a:lnTo>
                    <a:pt x="94361" y="1041112"/>
                  </a:lnTo>
                  <a:lnTo>
                    <a:pt x="118035" y="1078744"/>
                  </a:lnTo>
                  <a:lnTo>
                    <a:pt x="144007" y="1114695"/>
                  </a:lnTo>
                  <a:lnTo>
                    <a:pt x="172173" y="1148862"/>
                  </a:lnTo>
                  <a:lnTo>
                    <a:pt x="202430" y="1181142"/>
                  </a:lnTo>
                  <a:lnTo>
                    <a:pt x="234674" y="1211432"/>
                  </a:lnTo>
                  <a:lnTo>
                    <a:pt x="268804" y="1239628"/>
                  </a:lnTo>
                  <a:lnTo>
                    <a:pt x="304716" y="1265628"/>
                  </a:lnTo>
                  <a:lnTo>
                    <a:pt x="342307" y="1289329"/>
                  </a:lnTo>
                  <a:lnTo>
                    <a:pt x="381474" y="1310627"/>
                  </a:lnTo>
                  <a:lnTo>
                    <a:pt x="422115" y="1329420"/>
                  </a:lnTo>
                  <a:lnTo>
                    <a:pt x="464126" y="1345604"/>
                  </a:lnTo>
                  <a:lnTo>
                    <a:pt x="507404" y="1359077"/>
                  </a:lnTo>
                  <a:lnTo>
                    <a:pt x="551847" y="1369735"/>
                  </a:lnTo>
                  <a:lnTo>
                    <a:pt x="597352" y="1377475"/>
                  </a:lnTo>
                  <a:lnTo>
                    <a:pt x="643815" y="1382195"/>
                  </a:lnTo>
                  <a:lnTo>
                    <a:pt x="691134" y="1383792"/>
                  </a:lnTo>
                  <a:lnTo>
                    <a:pt x="738452" y="1382195"/>
                  </a:lnTo>
                  <a:lnTo>
                    <a:pt x="784915" y="1377475"/>
                  </a:lnTo>
                  <a:lnTo>
                    <a:pt x="830420" y="1369735"/>
                  </a:lnTo>
                  <a:lnTo>
                    <a:pt x="874863" y="1359077"/>
                  </a:lnTo>
                  <a:lnTo>
                    <a:pt x="918141" y="1345604"/>
                  </a:lnTo>
                  <a:lnTo>
                    <a:pt x="960152" y="1329420"/>
                  </a:lnTo>
                  <a:lnTo>
                    <a:pt x="1000793" y="1310627"/>
                  </a:lnTo>
                  <a:lnTo>
                    <a:pt x="1039960" y="1289329"/>
                  </a:lnTo>
                  <a:lnTo>
                    <a:pt x="1077551" y="1265628"/>
                  </a:lnTo>
                  <a:lnTo>
                    <a:pt x="1113463" y="1239628"/>
                  </a:lnTo>
                  <a:lnTo>
                    <a:pt x="1147593" y="1211432"/>
                  </a:lnTo>
                  <a:lnTo>
                    <a:pt x="1179837" y="1181142"/>
                  </a:lnTo>
                  <a:lnTo>
                    <a:pt x="1210094" y="1148862"/>
                  </a:lnTo>
                  <a:lnTo>
                    <a:pt x="1238260" y="1114695"/>
                  </a:lnTo>
                  <a:lnTo>
                    <a:pt x="1264232" y="1078744"/>
                  </a:lnTo>
                  <a:lnTo>
                    <a:pt x="1287907" y="1041112"/>
                  </a:lnTo>
                  <a:lnTo>
                    <a:pt x="1309182" y="1001901"/>
                  </a:lnTo>
                  <a:lnTo>
                    <a:pt x="1327954" y="961215"/>
                  </a:lnTo>
                  <a:lnTo>
                    <a:pt x="1344121" y="919158"/>
                  </a:lnTo>
                  <a:lnTo>
                    <a:pt x="1357579" y="875831"/>
                  </a:lnTo>
                  <a:lnTo>
                    <a:pt x="1368226" y="831339"/>
                  </a:lnTo>
                  <a:lnTo>
                    <a:pt x="1375958" y="785783"/>
                  </a:lnTo>
                  <a:lnTo>
                    <a:pt x="1380673" y="739268"/>
                  </a:lnTo>
                  <a:lnTo>
                    <a:pt x="1382268" y="691896"/>
                  </a:lnTo>
                  <a:lnTo>
                    <a:pt x="1380673" y="644525"/>
                  </a:lnTo>
                  <a:lnTo>
                    <a:pt x="1375958" y="598011"/>
                  </a:lnTo>
                  <a:lnTo>
                    <a:pt x="1368226" y="552456"/>
                  </a:lnTo>
                  <a:lnTo>
                    <a:pt x="1357579" y="507964"/>
                  </a:lnTo>
                  <a:lnTo>
                    <a:pt x="1344121" y="464638"/>
                  </a:lnTo>
                  <a:lnTo>
                    <a:pt x="1327954" y="422581"/>
                  </a:lnTo>
                  <a:lnTo>
                    <a:pt x="1309182" y="381895"/>
                  </a:lnTo>
                  <a:lnTo>
                    <a:pt x="1287907" y="342685"/>
                  </a:lnTo>
                  <a:lnTo>
                    <a:pt x="1264232" y="305053"/>
                  </a:lnTo>
                  <a:lnTo>
                    <a:pt x="1238260" y="269101"/>
                  </a:lnTo>
                  <a:lnTo>
                    <a:pt x="1210094" y="234934"/>
                  </a:lnTo>
                  <a:lnTo>
                    <a:pt x="1179837" y="202653"/>
                  </a:lnTo>
                  <a:lnTo>
                    <a:pt x="1147593" y="172363"/>
                  </a:lnTo>
                  <a:lnTo>
                    <a:pt x="1113463" y="144167"/>
                  </a:lnTo>
                  <a:lnTo>
                    <a:pt x="1077551" y="118166"/>
                  </a:lnTo>
                  <a:lnTo>
                    <a:pt x="1039960" y="94465"/>
                  </a:lnTo>
                  <a:lnTo>
                    <a:pt x="1000793" y="73166"/>
                  </a:lnTo>
                  <a:lnTo>
                    <a:pt x="960152" y="54373"/>
                  </a:lnTo>
                  <a:lnTo>
                    <a:pt x="918141" y="38188"/>
                  </a:lnTo>
                  <a:lnTo>
                    <a:pt x="874863" y="24715"/>
                  </a:lnTo>
                  <a:lnTo>
                    <a:pt x="830420" y="14057"/>
                  </a:lnTo>
                  <a:lnTo>
                    <a:pt x="784915" y="6316"/>
                  </a:lnTo>
                  <a:lnTo>
                    <a:pt x="738452" y="1596"/>
                  </a:lnTo>
                  <a:lnTo>
                    <a:pt x="691134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15659889" y="2940147"/>
              <a:ext cx="726440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800" b="1" spc="-25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7</a:t>
              </a:r>
              <a:r>
                <a:rPr lang="en-IN" sz="2800" b="1" spc="-25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9</a:t>
              </a:r>
              <a:r>
                <a:rPr sz="2800" b="1" spc="-25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%</a:t>
              </a:r>
              <a:endParaRPr sz="2800" dirty="0">
                <a:latin typeface="Century Gothic"/>
                <a:cs typeface="Century Gothic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5332963" y="4853940"/>
              <a:ext cx="1382395" cy="1384300"/>
            </a:xfrm>
            <a:custGeom>
              <a:avLst/>
              <a:gdLst/>
              <a:ahLst/>
              <a:cxnLst/>
              <a:rect l="l" t="t" r="r" b="b"/>
              <a:pathLst>
                <a:path w="1382394" h="1384300">
                  <a:moveTo>
                    <a:pt x="691134" y="0"/>
                  </a:moveTo>
                  <a:lnTo>
                    <a:pt x="643815" y="1596"/>
                  </a:lnTo>
                  <a:lnTo>
                    <a:pt x="597352" y="6316"/>
                  </a:lnTo>
                  <a:lnTo>
                    <a:pt x="551847" y="14056"/>
                  </a:lnTo>
                  <a:lnTo>
                    <a:pt x="507404" y="24714"/>
                  </a:lnTo>
                  <a:lnTo>
                    <a:pt x="464126" y="38187"/>
                  </a:lnTo>
                  <a:lnTo>
                    <a:pt x="422115" y="54371"/>
                  </a:lnTo>
                  <a:lnTo>
                    <a:pt x="381474" y="73164"/>
                  </a:lnTo>
                  <a:lnTo>
                    <a:pt x="342307" y="94462"/>
                  </a:lnTo>
                  <a:lnTo>
                    <a:pt x="304716" y="118163"/>
                  </a:lnTo>
                  <a:lnTo>
                    <a:pt x="268804" y="144163"/>
                  </a:lnTo>
                  <a:lnTo>
                    <a:pt x="234674" y="172359"/>
                  </a:lnTo>
                  <a:lnTo>
                    <a:pt x="202430" y="202649"/>
                  </a:lnTo>
                  <a:lnTo>
                    <a:pt x="172173" y="234929"/>
                  </a:lnTo>
                  <a:lnTo>
                    <a:pt x="144007" y="269096"/>
                  </a:lnTo>
                  <a:lnTo>
                    <a:pt x="118035" y="305047"/>
                  </a:lnTo>
                  <a:lnTo>
                    <a:pt x="94360" y="342679"/>
                  </a:lnTo>
                  <a:lnTo>
                    <a:pt x="73085" y="381890"/>
                  </a:lnTo>
                  <a:lnTo>
                    <a:pt x="54313" y="422576"/>
                  </a:lnTo>
                  <a:lnTo>
                    <a:pt x="38146" y="464633"/>
                  </a:lnTo>
                  <a:lnTo>
                    <a:pt x="24688" y="507960"/>
                  </a:lnTo>
                  <a:lnTo>
                    <a:pt x="14041" y="552452"/>
                  </a:lnTo>
                  <a:lnTo>
                    <a:pt x="6309" y="598008"/>
                  </a:lnTo>
                  <a:lnTo>
                    <a:pt x="1594" y="644523"/>
                  </a:lnTo>
                  <a:lnTo>
                    <a:pt x="0" y="691896"/>
                  </a:lnTo>
                  <a:lnTo>
                    <a:pt x="1594" y="739266"/>
                  </a:lnTo>
                  <a:lnTo>
                    <a:pt x="6309" y="785780"/>
                  </a:lnTo>
                  <a:lnTo>
                    <a:pt x="14041" y="831335"/>
                  </a:lnTo>
                  <a:lnTo>
                    <a:pt x="24688" y="875827"/>
                  </a:lnTo>
                  <a:lnTo>
                    <a:pt x="38146" y="919153"/>
                  </a:lnTo>
                  <a:lnTo>
                    <a:pt x="54313" y="961210"/>
                  </a:lnTo>
                  <a:lnTo>
                    <a:pt x="73085" y="1001896"/>
                  </a:lnTo>
                  <a:lnTo>
                    <a:pt x="94361" y="1041106"/>
                  </a:lnTo>
                  <a:lnTo>
                    <a:pt x="118035" y="1078738"/>
                  </a:lnTo>
                  <a:lnTo>
                    <a:pt x="144007" y="1114690"/>
                  </a:lnTo>
                  <a:lnTo>
                    <a:pt x="172173" y="1148857"/>
                  </a:lnTo>
                  <a:lnTo>
                    <a:pt x="202430" y="1181138"/>
                  </a:lnTo>
                  <a:lnTo>
                    <a:pt x="234674" y="1211428"/>
                  </a:lnTo>
                  <a:lnTo>
                    <a:pt x="268804" y="1239624"/>
                  </a:lnTo>
                  <a:lnTo>
                    <a:pt x="304716" y="1265625"/>
                  </a:lnTo>
                  <a:lnTo>
                    <a:pt x="342307" y="1289326"/>
                  </a:lnTo>
                  <a:lnTo>
                    <a:pt x="381474" y="1310625"/>
                  </a:lnTo>
                  <a:lnTo>
                    <a:pt x="422115" y="1329418"/>
                  </a:lnTo>
                  <a:lnTo>
                    <a:pt x="464126" y="1345603"/>
                  </a:lnTo>
                  <a:lnTo>
                    <a:pt x="507404" y="1359076"/>
                  </a:lnTo>
                  <a:lnTo>
                    <a:pt x="551847" y="1369734"/>
                  </a:lnTo>
                  <a:lnTo>
                    <a:pt x="597352" y="1377475"/>
                  </a:lnTo>
                  <a:lnTo>
                    <a:pt x="643815" y="1382195"/>
                  </a:lnTo>
                  <a:lnTo>
                    <a:pt x="691134" y="1383792"/>
                  </a:lnTo>
                  <a:lnTo>
                    <a:pt x="738452" y="1382195"/>
                  </a:lnTo>
                  <a:lnTo>
                    <a:pt x="784915" y="1377475"/>
                  </a:lnTo>
                  <a:lnTo>
                    <a:pt x="830420" y="1369734"/>
                  </a:lnTo>
                  <a:lnTo>
                    <a:pt x="874863" y="1359076"/>
                  </a:lnTo>
                  <a:lnTo>
                    <a:pt x="918141" y="1345603"/>
                  </a:lnTo>
                  <a:lnTo>
                    <a:pt x="960152" y="1329418"/>
                  </a:lnTo>
                  <a:lnTo>
                    <a:pt x="1000793" y="1310625"/>
                  </a:lnTo>
                  <a:lnTo>
                    <a:pt x="1039960" y="1289326"/>
                  </a:lnTo>
                  <a:lnTo>
                    <a:pt x="1077551" y="1265625"/>
                  </a:lnTo>
                  <a:lnTo>
                    <a:pt x="1113463" y="1239624"/>
                  </a:lnTo>
                  <a:lnTo>
                    <a:pt x="1147593" y="1211428"/>
                  </a:lnTo>
                  <a:lnTo>
                    <a:pt x="1179837" y="1181138"/>
                  </a:lnTo>
                  <a:lnTo>
                    <a:pt x="1210094" y="1148857"/>
                  </a:lnTo>
                  <a:lnTo>
                    <a:pt x="1238260" y="1114690"/>
                  </a:lnTo>
                  <a:lnTo>
                    <a:pt x="1264232" y="1078738"/>
                  </a:lnTo>
                  <a:lnTo>
                    <a:pt x="1287907" y="1041106"/>
                  </a:lnTo>
                  <a:lnTo>
                    <a:pt x="1309182" y="1001896"/>
                  </a:lnTo>
                  <a:lnTo>
                    <a:pt x="1327954" y="961210"/>
                  </a:lnTo>
                  <a:lnTo>
                    <a:pt x="1344121" y="919153"/>
                  </a:lnTo>
                  <a:lnTo>
                    <a:pt x="1357579" y="875827"/>
                  </a:lnTo>
                  <a:lnTo>
                    <a:pt x="1368226" y="831335"/>
                  </a:lnTo>
                  <a:lnTo>
                    <a:pt x="1375958" y="785780"/>
                  </a:lnTo>
                  <a:lnTo>
                    <a:pt x="1380673" y="739266"/>
                  </a:lnTo>
                  <a:lnTo>
                    <a:pt x="1382268" y="691896"/>
                  </a:lnTo>
                  <a:lnTo>
                    <a:pt x="1380673" y="644523"/>
                  </a:lnTo>
                  <a:lnTo>
                    <a:pt x="1375958" y="598008"/>
                  </a:lnTo>
                  <a:lnTo>
                    <a:pt x="1368226" y="552452"/>
                  </a:lnTo>
                  <a:lnTo>
                    <a:pt x="1357579" y="507960"/>
                  </a:lnTo>
                  <a:lnTo>
                    <a:pt x="1344121" y="464633"/>
                  </a:lnTo>
                  <a:lnTo>
                    <a:pt x="1327954" y="422576"/>
                  </a:lnTo>
                  <a:lnTo>
                    <a:pt x="1309182" y="381890"/>
                  </a:lnTo>
                  <a:lnTo>
                    <a:pt x="1287907" y="342679"/>
                  </a:lnTo>
                  <a:lnTo>
                    <a:pt x="1264232" y="305047"/>
                  </a:lnTo>
                  <a:lnTo>
                    <a:pt x="1238260" y="269096"/>
                  </a:lnTo>
                  <a:lnTo>
                    <a:pt x="1210094" y="234929"/>
                  </a:lnTo>
                  <a:lnTo>
                    <a:pt x="1179837" y="202649"/>
                  </a:lnTo>
                  <a:lnTo>
                    <a:pt x="1147593" y="172359"/>
                  </a:lnTo>
                  <a:lnTo>
                    <a:pt x="1113463" y="144163"/>
                  </a:lnTo>
                  <a:lnTo>
                    <a:pt x="1077551" y="118163"/>
                  </a:lnTo>
                  <a:lnTo>
                    <a:pt x="1039960" y="94462"/>
                  </a:lnTo>
                  <a:lnTo>
                    <a:pt x="1000793" y="73164"/>
                  </a:lnTo>
                  <a:lnTo>
                    <a:pt x="960152" y="54371"/>
                  </a:lnTo>
                  <a:lnTo>
                    <a:pt x="918141" y="38187"/>
                  </a:lnTo>
                  <a:lnTo>
                    <a:pt x="874863" y="24714"/>
                  </a:lnTo>
                  <a:lnTo>
                    <a:pt x="830420" y="14056"/>
                  </a:lnTo>
                  <a:lnTo>
                    <a:pt x="784915" y="6316"/>
                  </a:lnTo>
                  <a:lnTo>
                    <a:pt x="738452" y="1596"/>
                  </a:lnTo>
                  <a:lnTo>
                    <a:pt x="691134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15659889" y="5317477"/>
              <a:ext cx="726440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IN" sz="2800" b="1" spc="-25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18</a:t>
              </a:r>
              <a:r>
                <a:rPr sz="2800" b="1" spc="-25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%</a:t>
              </a:r>
              <a:endParaRPr sz="2800" dirty="0">
                <a:latin typeface="Century Gothic"/>
                <a:cs typeface="Century Gothic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5332963" y="7124700"/>
              <a:ext cx="1382395" cy="1384300"/>
            </a:xfrm>
            <a:custGeom>
              <a:avLst/>
              <a:gdLst/>
              <a:ahLst/>
              <a:cxnLst/>
              <a:rect l="l" t="t" r="r" b="b"/>
              <a:pathLst>
                <a:path w="1382394" h="1384300">
                  <a:moveTo>
                    <a:pt x="691134" y="0"/>
                  </a:moveTo>
                  <a:lnTo>
                    <a:pt x="643815" y="1596"/>
                  </a:lnTo>
                  <a:lnTo>
                    <a:pt x="597352" y="6316"/>
                  </a:lnTo>
                  <a:lnTo>
                    <a:pt x="551847" y="14057"/>
                  </a:lnTo>
                  <a:lnTo>
                    <a:pt x="507404" y="24715"/>
                  </a:lnTo>
                  <a:lnTo>
                    <a:pt x="464126" y="38188"/>
                  </a:lnTo>
                  <a:lnTo>
                    <a:pt x="422115" y="54373"/>
                  </a:lnTo>
                  <a:lnTo>
                    <a:pt x="381474" y="73166"/>
                  </a:lnTo>
                  <a:lnTo>
                    <a:pt x="342307" y="94465"/>
                  </a:lnTo>
                  <a:lnTo>
                    <a:pt x="304716" y="118166"/>
                  </a:lnTo>
                  <a:lnTo>
                    <a:pt x="268804" y="144167"/>
                  </a:lnTo>
                  <a:lnTo>
                    <a:pt x="234674" y="172363"/>
                  </a:lnTo>
                  <a:lnTo>
                    <a:pt x="202430" y="202653"/>
                  </a:lnTo>
                  <a:lnTo>
                    <a:pt x="172173" y="234934"/>
                  </a:lnTo>
                  <a:lnTo>
                    <a:pt x="144007" y="269101"/>
                  </a:lnTo>
                  <a:lnTo>
                    <a:pt x="118035" y="305053"/>
                  </a:lnTo>
                  <a:lnTo>
                    <a:pt x="94360" y="342685"/>
                  </a:lnTo>
                  <a:lnTo>
                    <a:pt x="73085" y="381895"/>
                  </a:lnTo>
                  <a:lnTo>
                    <a:pt x="54313" y="422581"/>
                  </a:lnTo>
                  <a:lnTo>
                    <a:pt x="38146" y="464638"/>
                  </a:lnTo>
                  <a:lnTo>
                    <a:pt x="24688" y="507964"/>
                  </a:lnTo>
                  <a:lnTo>
                    <a:pt x="14041" y="552456"/>
                  </a:lnTo>
                  <a:lnTo>
                    <a:pt x="6309" y="598011"/>
                  </a:lnTo>
                  <a:lnTo>
                    <a:pt x="1594" y="644525"/>
                  </a:lnTo>
                  <a:lnTo>
                    <a:pt x="0" y="691895"/>
                  </a:lnTo>
                  <a:lnTo>
                    <a:pt x="1594" y="739266"/>
                  </a:lnTo>
                  <a:lnTo>
                    <a:pt x="6309" y="785780"/>
                  </a:lnTo>
                  <a:lnTo>
                    <a:pt x="14041" y="831335"/>
                  </a:lnTo>
                  <a:lnTo>
                    <a:pt x="24688" y="875827"/>
                  </a:lnTo>
                  <a:lnTo>
                    <a:pt x="38146" y="919153"/>
                  </a:lnTo>
                  <a:lnTo>
                    <a:pt x="54313" y="961210"/>
                  </a:lnTo>
                  <a:lnTo>
                    <a:pt x="73085" y="1001896"/>
                  </a:lnTo>
                  <a:lnTo>
                    <a:pt x="94361" y="1041106"/>
                  </a:lnTo>
                  <a:lnTo>
                    <a:pt x="118035" y="1078738"/>
                  </a:lnTo>
                  <a:lnTo>
                    <a:pt x="144007" y="1114690"/>
                  </a:lnTo>
                  <a:lnTo>
                    <a:pt x="172173" y="1148857"/>
                  </a:lnTo>
                  <a:lnTo>
                    <a:pt x="202430" y="1181138"/>
                  </a:lnTo>
                  <a:lnTo>
                    <a:pt x="234674" y="1211428"/>
                  </a:lnTo>
                  <a:lnTo>
                    <a:pt x="268804" y="1239624"/>
                  </a:lnTo>
                  <a:lnTo>
                    <a:pt x="304716" y="1265625"/>
                  </a:lnTo>
                  <a:lnTo>
                    <a:pt x="342307" y="1289326"/>
                  </a:lnTo>
                  <a:lnTo>
                    <a:pt x="381474" y="1310625"/>
                  </a:lnTo>
                  <a:lnTo>
                    <a:pt x="422115" y="1329418"/>
                  </a:lnTo>
                  <a:lnTo>
                    <a:pt x="464126" y="1345603"/>
                  </a:lnTo>
                  <a:lnTo>
                    <a:pt x="507404" y="1359076"/>
                  </a:lnTo>
                  <a:lnTo>
                    <a:pt x="551847" y="1369734"/>
                  </a:lnTo>
                  <a:lnTo>
                    <a:pt x="597352" y="1377475"/>
                  </a:lnTo>
                  <a:lnTo>
                    <a:pt x="643815" y="1382195"/>
                  </a:lnTo>
                  <a:lnTo>
                    <a:pt x="691134" y="1383791"/>
                  </a:lnTo>
                  <a:lnTo>
                    <a:pt x="738452" y="1382195"/>
                  </a:lnTo>
                  <a:lnTo>
                    <a:pt x="784915" y="1377475"/>
                  </a:lnTo>
                  <a:lnTo>
                    <a:pt x="830420" y="1369734"/>
                  </a:lnTo>
                  <a:lnTo>
                    <a:pt x="874863" y="1359076"/>
                  </a:lnTo>
                  <a:lnTo>
                    <a:pt x="918141" y="1345603"/>
                  </a:lnTo>
                  <a:lnTo>
                    <a:pt x="960152" y="1329418"/>
                  </a:lnTo>
                  <a:lnTo>
                    <a:pt x="1000793" y="1310625"/>
                  </a:lnTo>
                  <a:lnTo>
                    <a:pt x="1039960" y="1289326"/>
                  </a:lnTo>
                  <a:lnTo>
                    <a:pt x="1077551" y="1265625"/>
                  </a:lnTo>
                  <a:lnTo>
                    <a:pt x="1113463" y="1239624"/>
                  </a:lnTo>
                  <a:lnTo>
                    <a:pt x="1147593" y="1211428"/>
                  </a:lnTo>
                  <a:lnTo>
                    <a:pt x="1179837" y="1181138"/>
                  </a:lnTo>
                  <a:lnTo>
                    <a:pt x="1210094" y="1148857"/>
                  </a:lnTo>
                  <a:lnTo>
                    <a:pt x="1238260" y="1114690"/>
                  </a:lnTo>
                  <a:lnTo>
                    <a:pt x="1264232" y="1078738"/>
                  </a:lnTo>
                  <a:lnTo>
                    <a:pt x="1287907" y="1041106"/>
                  </a:lnTo>
                  <a:lnTo>
                    <a:pt x="1309182" y="1001896"/>
                  </a:lnTo>
                  <a:lnTo>
                    <a:pt x="1327954" y="961210"/>
                  </a:lnTo>
                  <a:lnTo>
                    <a:pt x="1344121" y="919153"/>
                  </a:lnTo>
                  <a:lnTo>
                    <a:pt x="1357579" y="875827"/>
                  </a:lnTo>
                  <a:lnTo>
                    <a:pt x="1368226" y="831335"/>
                  </a:lnTo>
                  <a:lnTo>
                    <a:pt x="1375958" y="785780"/>
                  </a:lnTo>
                  <a:lnTo>
                    <a:pt x="1380673" y="739266"/>
                  </a:lnTo>
                  <a:lnTo>
                    <a:pt x="1382268" y="691895"/>
                  </a:lnTo>
                  <a:lnTo>
                    <a:pt x="1380673" y="644525"/>
                  </a:lnTo>
                  <a:lnTo>
                    <a:pt x="1375958" y="598011"/>
                  </a:lnTo>
                  <a:lnTo>
                    <a:pt x="1368226" y="552456"/>
                  </a:lnTo>
                  <a:lnTo>
                    <a:pt x="1357579" y="507964"/>
                  </a:lnTo>
                  <a:lnTo>
                    <a:pt x="1344121" y="464638"/>
                  </a:lnTo>
                  <a:lnTo>
                    <a:pt x="1327954" y="422581"/>
                  </a:lnTo>
                  <a:lnTo>
                    <a:pt x="1309182" y="381895"/>
                  </a:lnTo>
                  <a:lnTo>
                    <a:pt x="1287907" y="342685"/>
                  </a:lnTo>
                  <a:lnTo>
                    <a:pt x="1264232" y="305053"/>
                  </a:lnTo>
                  <a:lnTo>
                    <a:pt x="1238260" y="269101"/>
                  </a:lnTo>
                  <a:lnTo>
                    <a:pt x="1210094" y="234934"/>
                  </a:lnTo>
                  <a:lnTo>
                    <a:pt x="1179837" y="202653"/>
                  </a:lnTo>
                  <a:lnTo>
                    <a:pt x="1147593" y="172363"/>
                  </a:lnTo>
                  <a:lnTo>
                    <a:pt x="1113463" y="144167"/>
                  </a:lnTo>
                  <a:lnTo>
                    <a:pt x="1077551" y="118166"/>
                  </a:lnTo>
                  <a:lnTo>
                    <a:pt x="1039960" y="94465"/>
                  </a:lnTo>
                  <a:lnTo>
                    <a:pt x="1000793" y="73166"/>
                  </a:lnTo>
                  <a:lnTo>
                    <a:pt x="960152" y="54373"/>
                  </a:lnTo>
                  <a:lnTo>
                    <a:pt x="918141" y="38188"/>
                  </a:lnTo>
                  <a:lnTo>
                    <a:pt x="874863" y="24715"/>
                  </a:lnTo>
                  <a:lnTo>
                    <a:pt x="830420" y="14057"/>
                  </a:lnTo>
                  <a:lnTo>
                    <a:pt x="784915" y="6316"/>
                  </a:lnTo>
                  <a:lnTo>
                    <a:pt x="738452" y="1596"/>
                  </a:lnTo>
                  <a:lnTo>
                    <a:pt x="691134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15758918" y="7588347"/>
              <a:ext cx="528320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IN" sz="2800" b="1" spc="-25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3</a:t>
              </a:r>
              <a:r>
                <a:rPr sz="2800" b="1" spc="-25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%</a:t>
              </a:r>
              <a:endParaRPr sz="2800" dirty="0">
                <a:latin typeface="Century Gothic"/>
                <a:cs typeface="Century Gothic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907539" y="9746925"/>
            <a:ext cx="968641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entury Gothic" panose="020B0502020202020204" pitchFamily="34" charset="0"/>
                <a:cs typeface="Arial"/>
              </a:rPr>
              <a:t>*Apollo</a:t>
            </a:r>
            <a:r>
              <a:rPr sz="1200" spc="-5" dirty="0">
                <a:latin typeface="Century Gothic" panose="020B0502020202020204" pitchFamily="34" charset="0"/>
                <a:cs typeface="Arial"/>
              </a:rPr>
              <a:t> </a:t>
            </a:r>
            <a:r>
              <a:rPr sz="1200" dirty="0">
                <a:latin typeface="Century Gothic" panose="020B0502020202020204" pitchFamily="34" charset="0"/>
                <a:cs typeface="Arial"/>
              </a:rPr>
              <a:t>Structural</a:t>
            </a:r>
            <a:r>
              <a:rPr sz="1200" spc="340" dirty="0">
                <a:latin typeface="Century Gothic" panose="020B0502020202020204" pitchFamily="34" charset="0"/>
                <a:cs typeface="Arial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-</a:t>
            </a:r>
            <a:r>
              <a:rPr sz="1200" spc="-2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spc="-25" dirty="0">
                <a:latin typeface="Century Gothic" panose="020B0502020202020204" pitchFamily="34" charset="0"/>
                <a:cs typeface="Times New Roman"/>
              </a:rPr>
              <a:t>Hollow</a:t>
            </a:r>
            <a:r>
              <a:rPr sz="1200" spc="-3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spc="-65" dirty="0">
                <a:latin typeface="Century Gothic" panose="020B0502020202020204" pitchFamily="34" charset="0"/>
                <a:cs typeface="Times New Roman"/>
              </a:rPr>
              <a:t>Se</a:t>
            </a:r>
            <a:r>
              <a:rPr sz="1200" spc="-14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ction</a:t>
            </a:r>
            <a:r>
              <a:rPr sz="1200" spc="10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&amp;</a:t>
            </a:r>
            <a:r>
              <a:rPr sz="1200" spc="-8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spc="-100" dirty="0">
                <a:latin typeface="Century Gothic" panose="020B0502020202020204" pitchFamily="34" charset="0"/>
                <a:cs typeface="Times New Roman"/>
              </a:rPr>
              <a:t>Bla</a:t>
            </a:r>
            <a:r>
              <a:rPr sz="1200" spc="-1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ck</a:t>
            </a:r>
            <a:r>
              <a:rPr sz="1200" spc="1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Round</a:t>
            </a:r>
            <a:r>
              <a:rPr sz="1200" spc="-19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,</a:t>
            </a:r>
            <a:r>
              <a:rPr sz="1200" spc="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Apollo</a:t>
            </a:r>
            <a:r>
              <a:rPr sz="1200" spc="9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Z</a:t>
            </a:r>
            <a:r>
              <a:rPr sz="1200" spc="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en-IN" sz="1200" dirty="0">
                <a:latin typeface="Century Gothic" panose="020B0502020202020204" pitchFamily="34" charset="0"/>
                <a:cs typeface="Times New Roman"/>
              </a:rPr>
              <a:t>–</a:t>
            </a:r>
            <a:r>
              <a:rPr sz="1200" spc="-2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en-IN" sz="1200" spc="-20" dirty="0">
                <a:latin typeface="Century Gothic" panose="020B0502020202020204" pitchFamily="34" charset="0"/>
                <a:cs typeface="Times New Roman"/>
              </a:rPr>
              <a:t>Coated &amp; </a:t>
            </a:r>
            <a:r>
              <a:rPr sz="1200" spc="-60" dirty="0" err="1">
                <a:latin typeface="Century Gothic" panose="020B0502020202020204" pitchFamily="34" charset="0"/>
                <a:cs typeface="Times New Roman"/>
              </a:rPr>
              <a:t>Pr</a:t>
            </a:r>
            <a:r>
              <a:rPr sz="1200" spc="-15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e</a:t>
            </a:r>
            <a:r>
              <a:rPr sz="1200" spc="15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spc="-65" dirty="0">
                <a:latin typeface="Century Gothic" panose="020B0502020202020204" pitchFamily="34" charset="0"/>
                <a:cs typeface="Times New Roman"/>
              </a:rPr>
              <a:t>Ga</a:t>
            </a:r>
            <a:r>
              <a:rPr sz="1200" spc="-1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lva</a:t>
            </a:r>
            <a:r>
              <a:rPr sz="1200" spc="-12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nize</a:t>
            </a:r>
            <a:r>
              <a:rPr sz="1200" spc="-15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d</a:t>
            </a:r>
            <a:r>
              <a:rPr sz="1200" spc="1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imes New Roman"/>
              </a:rPr>
              <a:t>(GP),</a:t>
            </a:r>
            <a:r>
              <a:rPr sz="1200" spc="4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Apollo</a:t>
            </a:r>
            <a:r>
              <a:rPr sz="1200" spc="1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spc="-65" dirty="0">
                <a:latin typeface="Century Gothic" panose="020B0502020202020204" pitchFamily="34" charset="0"/>
                <a:cs typeface="Times New Roman"/>
              </a:rPr>
              <a:t>Ga</a:t>
            </a:r>
            <a:r>
              <a:rPr sz="1200" spc="-1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lv</a:t>
            </a:r>
            <a:r>
              <a:rPr sz="1200" spc="6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–</a:t>
            </a:r>
            <a:r>
              <a:rPr sz="1200" spc="5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spc="-65" dirty="0">
                <a:latin typeface="Century Gothic" panose="020B0502020202020204" pitchFamily="34" charset="0"/>
                <a:cs typeface="Times New Roman"/>
              </a:rPr>
              <a:t>Ga</a:t>
            </a:r>
            <a:r>
              <a:rPr sz="1200" spc="-1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lva</a:t>
            </a:r>
            <a:r>
              <a:rPr sz="1200" spc="-1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nize</a:t>
            </a:r>
            <a:r>
              <a:rPr sz="1200" spc="-14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dirty="0">
                <a:latin typeface="Century Gothic" panose="020B0502020202020204" pitchFamily="34" charset="0"/>
                <a:cs typeface="Times New Roman"/>
              </a:rPr>
              <a:t>d</a:t>
            </a:r>
            <a:r>
              <a:rPr sz="1200" spc="9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imes New Roman"/>
              </a:rPr>
              <a:t>(GI)</a:t>
            </a:r>
            <a:endParaRPr sz="1200" dirty="0"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Our</a:t>
            </a:r>
            <a:r>
              <a:rPr sz="7200" spc="-15" dirty="0"/>
              <a:t> </a:t>
            </a:r>
            <a:r>
              <a:rPr sz="7200" spc="-10" dirty="0"/>
              <a:t>Brands</a:t>
            </a:r>
            <a:endParaRPr sz="7200" dirty="0"/>
          </a:p>
        </p:txBody>
      </p:sp>
      <p:sp>
        <p:nvSpPr>
          <p:cNvPr id="39" name="object 39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1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7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Product</a:t>
            </a:r>
            <a:r>
              <a:rPr sz="7200" spc="-45" dirty="0"/>
              <a:t> </a:t>
            </a:r>
            <a:r>
              <a:rPr sz="7200" dirty="0"/>
              <a:t>Application</a:t>
            </a:r>
            <a:r>
              <a:rPr sz="7200" spc="-60" dirty="0"/>
              <a:t> </a:t>
            </a:r>
            <a:r>
              <a:rPr sz="7200" dirty="0"/>
              <a:t>&amp;</a:t>
            </a:r>
            <a:r>
              <a:rPr sz="7200" spc="-15" dirty="0"/>
              <a:t> </a:t>
            </a:r>
            <a:r>
              <a:rPr sz="7200" dirty="0"/>
              <a:t>Sales</a:t>
            </a:r>
            <a:r>
              <a:rPr sz="7200" spc="-25" dirty="0"/>
              <a:t> </a:t>
            </a:r>
            <a:r>
              <a:rPr sz="7200" spc="-20" dirty="0"/>
              <a:t>Mix*</a:t>
            </a:r>
            <a:endParaRPr sz="72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42745"/>
              </p:ext>
            </p:extLst>
          </p:nvPr>
        </p:nvGraphicFramePr>
        <p:xfrm>
          <a:off x="2231233" y="1811020"/>
          <a:ext cx="11408567" cy="80039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48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08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42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2237">
                <a:tc>
                  <a:txBody>
                    <a:bodyPr/>
                    <a:lstStyle/>
                    <a:p>
                      <a:pPr marL="115633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Product</a:t>
                      </a:r>
                      <a:r>
                        <a:rPr sz="1600" b="1" spc="-5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Category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13716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Sales</a:t>
                      </a:r>
                      <a:r>
                        <a:rPr sz="1600" b="1" spc="-3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Volume</a:t>
                      </a:r>
                      <a:r>
                        <a:rPr sz="1600" b="1" spc="-3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Mix</a:t>
                      </a:r>
                      <a:r>
                        <a:rPr sz="1600" b="1" spc="-4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(%)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Applications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600" b="1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Apollo</a:t>
                      </a:r>
                      <a:r>
                        <a:rPr sz="1600" b="1" spc="-3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Structural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13716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en-IN" sz="1600" b="1" spc="-2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70</a:t>
                      </a:r>
                      <a:r>
                        <a:rPr sz="1600" b="1" spc="-2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4474">
                <a:tc>
                  <a:txBody>
                    <a:bodyPr/>
                    <a:lstStyle/>
                    <a:p>
                      <a:pPr marL="91440" marR="41211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dirty="0">
                          <a:latin typeface="Century Gothic"/>
                          <a:cs typeface="Century Gothic"/>
                        </a:rPr>
                        <a:t>Residential</a:t>
                      </a:r>
                      <a:r>
                        <a:rPr sz="16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Buildings</a:t>
                      </a:r>
                      <a:r>
                        <a:rPr sz="16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&amp;</a:t>
                      </a:r>
                      <a:r>
                        <a:rPr sz="1600" spc="-8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Independent Homes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9065"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lang="en-IN" sz="1600" spc="-25" dirty="0">
                          <a:latin typeface="Century Gothic"/>
                          <a:cs typeface="Century Gothic"/>
                        </a:rPr>
                        <a:t>45</a:t>
                      </a:r>
                      <a:r>
                        <a:rPr sz="1600" spc="-25" dirty="0">
                          <a:latin typeface="Century Gothic"/>
                          <a:cs typeface="Century Gothic"/>
                        </a:rPr>
                        <a:t>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05104" marR="8445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Century Gothic"/>
                          <a:cs typeface="Century Gothic"/>
                        </a:rPr>
                        <a:t>Structural,</a:t>
                      </a:r>
                      <a:r>
                        <a:rPr sz="16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Piling,</a:t>
                      </a:r>
                      <a:r>
                        <a:rPr sz="1600" spc="-8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Sheds,</a:t>
                      </a:r>
                      <a:r>
                        <a:rPr sz="16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Handrails,</a:t>
                      </a:r>
                      <a:r>
                        <a:rPr sz="1600" spc="-8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Gates,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Fencing,</a:t>
                      </a:r>
                      <a:r>
                        <a:rPr sz="16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Balcony</a:t>
                      </a:r>
                      <a:r>
                        <a:rPr sz="1600" spc="-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Grills,</a:t>
                      </a:r>
                      <a:r>
                        <a:rPr sz="1600" spc="-9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Staircase,</a:t>
                      </a:r>
                      <a:r>
                        <a:rPr sz="16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Light Structures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spc="-10" dirty="0">
                          <a:latin typeface="Century Gothic"/>
                          <a:cs typeface="Century Gothic"/>
                        </a:rPr>
                        <a:t>Infrastructure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139065"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1600" spc="-25" dirty="0" smtClean="0">
                          <a:latin typeface="Century Gothic"/>
                          <a:cs typeface="Century Gothic"/>
                        </a:rPr>
                        <a:t>1</a:t>
                      </a:r>
                      <a:r>
                        <a:rPr lang="en-IN" sz="1600" spc="-25" dirty="0" smtClean="0">
                          <a:latin typeface="Century Gothic"/>
                          <a:cs typeface="Century Gothic"/>
                        </a:rPr>
                        <a:t>9</a:t>
                      </a:r>
                      <a:r>
                        <a:rPr sz="1600" spc="-25" dirty="0" smtClean="0">
                          <a:latin typeface="Century Gothic"/>
                          <a:cs typeface="Century Gothic"/>
                        </a:rPr>
                        <a:t>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205104" marR="188595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3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spc="-10" dirty="0" smtClean="0">
                          <a:latin typeface="Century Gothic"/>
                          <a:cs typeface="Century Gothic"/>
                        </a:rPr>
                        <a:t>Structures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for</a:t>
                      </a:r>
                      <a:r>
                        <a:rPr sz="1600" spc="-7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Metros,</a:t>
                      </a:r>
                      <a:r>
                        <a:rPr sz="16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Airports,</a:t>
                      </a:r>
                      <a:r>
                        <a:rPr sz="1600" spc="-7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Stadiums,</a:t>
                      </a:r>
                      <a:r>
                        <a:rPr sz="160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Stations </a:t>
                      </a:r>
                      <a:r>
                        <a:rPr sz="1600" spc="-25" dirty="0">
                          <a:latin typeface="Century Gothic"/>
                          <a:cs typeface="Century Gothic"/>
                        </a:rPr>
                        <a:t>etc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0805" marR="28956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en-IN" sz="1600" dirty="0">
                          <a:latin typeface="Century Gothic"/>
                          <a:cs typeface="Century Gothic"/>
                        </a:rPr>
                        <a:t>Commercial</a:t>
                      </a:r>
                      <a:r>
                        <a:rPr lang="en-IN" sz="1600" spc="-9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IN" sz="1600" dirty="0">
                          <a:latin typeface="Century Gothic"/>
                          <a:cs typeface="Century Gothic"/>
                        </a:rPr>
                        <a:t>Buildings,</a:t>
                      </a:r>
                      <a:r>
                        <a:rPr lang="en-IN" sz="1600" spc="-10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IN" sz="1600" dirty="0">
                          <a:latin typeface="Century Gothic"/>
                          <a:cs typeface="Century Gothic"/>
                        </a:rPr>
                        <a:t>Warehouses</a:t>
                      </a:r>
                      <a:r>
                        <a:rPr lang="en-IN" sz="1600" spc="-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IN" sz="1600" spc="-50" dirty="0">
                          <a:latin typeface="Century Gothic"/>
                          <a:cs typeface="Century Gothic"/>
                        </a:rPr>
                        <a:t>&amp; </a:t>
                      </a:r>
                      <a:r>
                        <a:rPr lang="en-IN" sz="1600" spc="-10" dirty="0">
                          <a:latin typeface="Century Gothic"/>
                          <a:cs typeface="Century Gothic"/>
                        </a:rPr>
                        <a:t>Factories</a:t>
                      </a:r>
                      <a:endParaRPr lang="en-IN"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IN" sz="1600" spc="-25" dirty="0" smtClean="0">
                          <a:latin typeface="Century Gothic"/>
                          <a:cs typeface="Century Gothic"/>
                        </a:rPr>
                        <a:t>16</a:t>
                      </a:r>
                      <a:r>
                        <a:rPr sz="1600" spc="-25" dirty="0" smtClean="0">
                          <a:latin typeface="Century Gothic"/>
                          <a:cs typeface="Century Gothic"/>
                        </a:rPr>
                        <a:t>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dirty="0">
                          <a:latin typeface="Century Gothic"/>
                          <a:cs typeface="Century Gothic"/>
                        </a:rPr>
                        <a:t>Heavy</a:t>
                      </a:r>
                      <a:r>
                        <a:rPr sz="1600" spc="-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Equipment</a:t>
                      </a:r>
                      <a:r>
                        <a:rPr lang="en-IN" sz="1600" spc="-10" dirty="0">
                          <a:latin typeface="Century Gothic"/>
                          <a:cs typeface="Century Gothic"/>
                        </a:rPr>
                        <a:t> for construction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Apollo</a:t>
                      </a:r>
                      <a:r>
                        <a:rPr sz="1600" b="1" spc="-3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b="1" spc="-60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Z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5890" algn="ctr">
                        <a:lnSpc>
                          <a:spcPct val="100000"/>
                        </a:lnSpc>
                      </a:pPr>
                      <a:r>
                        <a:rPr sz="1600" b="1" spc="-2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lang="en-IN" sz="1600" b="1" spc="-2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5</a:t>
                      </a:r>
                      <a:r>
                        <a:rPr sz="1600" b="1" spc="-2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 anchor="ctr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0805" marR="41275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1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600" dirty="0">
                          <a:latin typeface="Century Gothic"/>
                          <a:cs typeface="Century Gothic"/>
                        </a:rPr>
                        <a:t>Residential</a:t>
                      </a:r>
                      <a:r>
                        <a:rPr sz="16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Buildings</a:t>
                      </a:r>
                      <a:r>
                        <a:rPr sz="16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&amp;</a:t>
                      </a:r>
                      <a:r>
                        <a:rPr sz="1600" spc="-8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Independent Homes</a:t>
                      </a:r>
                      <a:r>
                        <a:rPr lang="en-IN" sz="1600" spc="-10" dirty="0">
                          <a:latin typeface="Century Gothic"/>
                          <a:cs typeface="Century Gothic"/>
                        </a:rPr>
                        <a:t>, </a:t>
                      </a:r>
                      <a:r>
                        <a:rPr lang="en-IN" sz="1600" dirty="0">
                          <a:latin typeface="Century Gothic"/>
                          <a:cs typeface="Century Gothic"/>
                        </a:rPr>
                        <a:t>Commercial</a:t>
                      </a:r>
                      <a:r>
                        <a:rPr lang="en-IN" sz="1600" spc="-9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IN" sz="1600" dirty="0">
                          <a:latin typeface="Century Gothic"/>
                          <a:cs typeface="Century Gothic"/>
                        </a:rPr>
                        <a:t>Buildings,</a:t>
                      </a:r>
                      <a:r>
                        <a:rPr lang="en-IN" sz="1600" spc="-10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IN" sz="1600" dirty="0">
                          <a:latin typeface="Century Gothic"/>
                          <a:cs typeface="Century Gothic"/>
                        </a:rPr>
                        <a:t>Warehouses</a:t>
                      </a:r>
                      <a:r>
                        <a:rPr lang="en-IN" sz="1600" spc="-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IN" sz="1600" spc="-50" dirty="0">
                          <a:latin typeface="Century Gothic"/>
                          <a:cs typeface="Century Gothic"/>
                        </a:rPr>
                        <a:t>&amp; </a:t>
                      </a:r>
                      <a:r>
                        <a:rPr lang="en-IN" sz="1600" spc="-10" dirty="0">
                          <a:latin typeface="Century Gothic"/>
                          <a:cs typeface="Century Gothic"/>
                        </a:rPr>
                        <a:t>Factories</a:t>
                      </a:r>
                      <a:endParaRPr lang="en-IN" sz="1600" dirty="0">
                        <a:latin typeface="Century Gothic"/>
                        <a:cs typeface="Century Gothic"/>
                      </a:endParaRPr>
                    </a:p>
                    <a:p>
                      <a:pPr marL="90805" marR="41275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8430" algn="ctr">
                        <a:lnSpc>
                          <a:spcPts val="1755"/>
                        </a:lnSpc>
                      </a:pPr>
                      <a:r>
                        <a:rPr sz="1600" spc="-25" dirty="0"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lang="en-IN" sz="1600" spc="-25" dirty="0">
                          <a:latin typeface="Century Gothic"/>
                          <a:cs typeface="Century Gothic"/>
                        </a:rPr>
                        <a:t>1</a:t>
                      </a:r>
                      <a:r>
                        <a:rPr sz="1600" spc="-25" dirty="0">
                          <a:latin typeface="Century Gothic"/>
                          <a:cs typeface="Century Gothic"/>
                        </a:rPr>
                        <a:t>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09220" algn="ctr">
                        <a:lnSpc>
                          <a:spcPts val="1830"/>
                        </a:lnSpc>
                      </a:pPr>
                      <a:endParaRPr lang="en-IN" sz="1600" dirty="0" smtClean="0">
                        <a:latin typeface="Century Gothic"/>
                        <a:cs typeface="Century Gothic"/>
                      </a:endParaRPr>
                    </a:p>
                    <a:p>
                      <a:pPr marL="109220" algn="ctr">
                        <a:lnSpc>
                          <a:spcPts val="1830"/>
                        </a:lnSpc>
                      </a:pPr>
                      <a:endParaRPr lang="en-IN" sz="1600" dirty="0" smtClean="0">
                        <a:latin typeface="Century Gothic"/>
                        <a:cs typeface="Century Gothic"/>
                      </a:endParaRPr>
                    </a:p>
                    <a:p>
                      <a:pPr marL="109220" algn="ctr">
                        <a:lnSpc>
                          <a:spcPts val="1830"/>
                        </a:lnSpc>
                      </a:pPr>
                      <a:r>
                        <a:rPr sz="1600" dirty="0" smtClean="0">
                          <a:latin typeface="Century Gothic"/>
                          <a:cs typeface="Century Gothic"/>
                        </a:rPr>
                        <a:t>Galvanized</a:t>
                      </a:r>
                      <a:r>
                        <a:rPr sz="1600" spc="-9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structural</a:t>
                      </a:r>
                      <a:r>
                        <a:rPr sz="16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steel</a:t>
                      </a:r>
                      <a:r>
                        <a:rPr sz="16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tubes</a:t>
                      </a:r>
                      <a:r>
                        <a:rPr sz="16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for</a:t>
                      </a:r>
                      <a:r>
                        <a:rPr sz="160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coastal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  <a:p>
                      <a:pPr marL="112395" algn="ctr">
                        <a:lnSpc>
                          <a:spcPct val="100000"/>
                        </a:lnSpc>
                      </a:pPr>
                      <a:r>
                        <a:rPr lang="en-IN" sz="1600" spc="-10" dirty="0">
                          <a:latin typeface="Century Gothic"/>
                          <a:cs typeface="Century Gothic"/>
                        </a:rPr>
                        <a:t>M</a:t>
                      </a:r>
                      <a:r>
                        <a:rPr sz="1600" spc="-10" dirty="0" err="1">
                          <a:latin typeface="Century Gothic"/>
                          <a:cs typeface="Century Gothic"/>
                        </a:rPr>
                        <a:t>arkets</a:t>
                      </a:r>
                      <a:endParaRPr lang="en-IN" sz="1600" spc="-10" dirty="0">
                        <a:latin typeface="Century Gothic"/>
                        <a:cs typeface="Century Gothic"/>
                      </a:endParaRPr>
                    </a:p>
                    <a:p>
                      <a:pPr marL="112395" algn="ctr">
                        <a:lnSpc>
                          <a:spcPct val="100000"/>
                        </a:lnSpc>
                      </a:pPr>
                      <a:endParaRPr lang="en-IN" sz="1600" spc="-10" dirty="0">
                        <a:latin typeface="Century Gothic"/>
                        <a:cs typeface="Century Gothic"/>
                      </a:endParaRPr>
                    </a:p>
                    <a:p>
                      <a:pPr marL="112395" algn="ctr">
                        <a:lnSpc>
                          <a:spcPct val="100000"/>
                        </a:lnSpc>
                      </a:pP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0170" marR="290195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5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>
                          <a:latin typeface="Century Gothic"/>
                          <a:cs typeface="Century Gothic"/>
                        </a:rPr>
                        <a:t>Commercial</a:t>
                      </a:r>
                      <a:r>
                        <a:rPr lang="en-IN" sz="1600" spc="-95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IN" sz="1600" dirty="0" smtClean="0">
                          <a:latin typeface="Century Gothic"/>
                          <a:cs typeface="Century Gothic"/>
                        </a:rPr>
                        <a:t>Buildings,</a:t>
                      </a:r>
                      <a:r>
                        <a:rPr lang="en-IN" sz="1600" spc="-105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IN" sz="1600" dirty="0" smtClean="0">
                          <a:latin typeface="Century Gothic"/>
                          <a:cs typeface="Century Gothic"/>
                        </a:rPr>
                        <a:t>Warehouses</a:t>
                      </a:r>
                      <a:r>
                        <a:rPr lang="en-IN" sz="1600" spc="-65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IN" sz="1600" spc="-50" dirty="0" smtClean="0">
                          <a:latin typeface="Century Gothic"/>
                          <a:cs typeface="Century Gothic"/>
                        </a:rPr>
                        <a:t>&amp; </a:t>
                      </a:r>
                      <a:r>
                        <a:rPr lang="en-IN" sz="1600" spc="-10" dirty="0" smtClean="0">
                          <a:latin typeface="Century Gothic"/>
                          <a:cs typeface="Century Gothic"/>
                        </a:rPr>
                        <a:t>Factories</a:t>
                      </a:r>
                      <a:endParaRPr lang="en-IN" sz="1600" dirty="0" smtClean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7795"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lang="en-IN" sz="1600" spc="-25" dirty="0"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1600" spc="-25" dirty="0">
                          <a:latin typeface="Century Gothic"/>
                          <a:cs typeface="Century Gothic"/>
                        </a:rPr>
                        <a:t>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600" b="1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Apollo</a:t>
                      </a:r>
                      <a:r>
                        <a:rPr sz="1600" b="1" spc="-3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Galv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5890"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lang="en-IN" sz="1600" b="1" spc="-2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5</a:t>
                      </a:r>
                      <a:r>
                        <a:rPr sz="1600" b="1" spc="-25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 anchor="ctr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entury Gothic"/>
                          <a:cs typeface="Century Gothic"/>
                        </a:rPr>
                        <a:t>Commercial</a:t>
                      </a:r>
                      <a:r>
                        <a:rPr sz="1600" spc="-9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Buildings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137795" algn="ctr">
                        <a:lnSpc>
                          <a:spcPct val="100000"/>
                        </a:lnSpc>
                      </a:pPr>
                      <a:r>
                        <a:rPr lang="en-IN" sz="1600" spc="-25" dirty="0"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1600" spc="-25" dirty="0">
                          <a:latin typeface="Century Gothic"/>
                          <a:cs typeface="Century Gothic"/>
                        </a:rPr>
                        <a:t>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/>
                </a:tc>
                <a:tc rowSpan="2">
                  <a:txBody>
                    <a:bodyPr/>
                    <a:lstStyle/>
                    <a:p>
                      <a:pPr marL="204470" marR="347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dirty="0">
                          <a:latin typeface="Century Gothic"/>
                          <a:cs typeface="Century Gothic"/>
                        </a:rPr>
                        <a:t>Galvanized</a:t>
                      </a:r>
                      <a:r>
                        <a:rPr sz="1600" spc="-114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Structural,</a:t>
                      </a:r>
                      <a:r>
                        <a:rPr sz="1600" spc="-8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Greenhouse</a:t>
                      </a:r>
                      <a:r>
                        <a:rPr sz="160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Structures,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Plumbing,</a:t>
                      </a:r>
                      <a:r>
                        <a:rPr sz="1600" spc="-9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Firefighting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600" dirty="0">
                          <a:latin typeface="Century Gothic"/>
                          <a:cs typeface="Century Gothic"/>
                        </a:rPr>
                        <a:t>Industrial</a:t>
                      </a:r>
                      <a:r>
                        <a:rPr sz="16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dirty="0">
                          <a:latin typeface="Century Gothic"/>
                          <a:cs typeface="Century Gothic"/>
                        </a:rPr>
                        <a:t>&amp;</a:t>
                      </a:r>
                      <a:r>
                        <a:rPr sz="16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600" spc="-10" dirty="0">
                          <a:latin typeface="Century Gothic"/>
                          <a:cs typeface="Century Gothic"/>
                        </a:rPr>
                        <a:t>agriculture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600" spc="-25" dirty="0">
                          <a:latin typeface="Century Gothic"/>
                          <a:cs typeface="Century Gothic"/>
                        </a:rPr>
                        <a:t>1%</a:t>
                      </a:r>
                      <a:endParaRPr sz="1600" dirty="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 anchor="ctr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10" dirty="0">
                          <a:latin typeface="Century Gothic"/>
                          <a:cs typeface="Century Gothic"/>
                        </a:rPr>
                        <a:t>Total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b="1" spc="-20" dirty="0">
                          <a:solidFill>
                            <a:srgbClr val="0066CC"/>
                          </a:solidFill>
                          <a:latin typeface="Century Gothic"/>
                          <a:cs typeface="Century Gothic"/>
                        </a:rPr>
                        <a:t>100%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45720" marR="45720" anchor="ctr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45720" marR="45720" anchor="ctr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231232" y="9850732"/>
            <a:ext cx="249316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entury Gothic"/>
                <a:cs typeface="Century Gothic"/>
              </a:rPr>
              <a:t>*As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per</a:t>
            </a:r>
            <a:r>
              <a:rPr sz="1200" spc="-35" dirty="0">
                <a:latin typeface="Century Gothic"/>
                <a:cs typeface="Century Gothic"/>
              </a:rPr>
              <a:t> </a:t>
            </a:r>
            <a:r>
              <a:rPr lang="en-IN" sz="1200" spc="-35" dirty="0">
                <a:latin typeface="Century Gothic"/>
                <a:cs typeface="Century Gothic"/>
              </a:rPr>
              <a:t>Q2FY24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Sales</a:t>
            </a:r>
            <a:r>
              <a:rPr sz="1200" spc="-30" dirty="0">
                <a:latin typeface="Century Gothic"/>
                <a:cs typeface="Century Gothic"/>
              </a:rPr>
              <a:t> </a:t>
            </a:r>
            <a:r>
              <a:rPr sz="1200" spc="-10" dirty="0">
                <a:latin typeface="Century Gothic"/>
                <a:cs typeface="Century Gothic"/>
              </a:rPr>
              <a:t>Volume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527563" y="3576191"/>
            <a:ext cx="1667510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8309" marR="5080" indent="-436245">
              <a:lnSpc>
                <a:spcPct val="105000"/>
              </a:lnSpc>
              <a:spcBef>
                <a:spcPts val="100"/>
              </a:spcBef>
            </a:pPr>
            <a:r>
              <a:rPr sz="1600" dirty="0">
                <a:solidFill>
                  <a:srgbClr val="434343"/>
                </a:solidFill>
                <a:latin typeface="Century Gothic"/>
                <a:cs typeface="Century Gothic"/>
              </a:rPr>
              <a:t>Building</a:t>
            </a:r>
            <a:r>
              <a:rPr sz="160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434343"/>
                </a:solidFill>
                <a:latin typeface="Century Gothic"/>
                <a:cs typeface="Century Gothic"/>
              </a:rPr>
              <a:t>Material housing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43504" y="2516123"/>
            <a:ext cx="1035050" cy="1035050"/>
          </a:xfrm>
          <a:custGeom>
            <a:avLst/>
            <a:gdLst/>
            <a:ahLst/>
            <a:cxnLst/>
            <a:rect l="l" t="t" r="r" b="b"/>
            <a:pathLst>
              <a:path w="1035050" h="1035050">
                <a:moveTo>
                  <a:pt x="517398" y="0"/>
                </a:moveTo>
                <a:lnTo>
                  <a:pt x="470304" y="2114"/>
                </a:lnTo>
                <a:lnTo>
                  <a:pt x="424395" y="8336"/>
                </a:lnTo>
                <a:lnTo>
                  <a:pt x="379853" y="18482"/>
                </a:lnTo>
                <a:lnTo>
                  <a:pt x="336861" y="32369"/>
                </a:lnTo>
                <a:lnTo>
                  <a:pt x="295602" y="49816"/>
                </a:lnTo>
                <a:lnTo>
                  <a:pt x="256257" y="70640"/>
                </a:lnTo>
                <a:lnTo>
                  <a:pt x="219011" y="94657"/>
                </a:lnTo>
                <a:lnTo>
                  <a:pt x="184045" y="121685"/>
                </a:lnTo>
                <a:lnTo>
                  <a:pt x="151542" y="151542"/>
                </a:lnTo>
                <a:lnTo>
                  <a:pt x="121685" y="184045"/>
                </a:lnTo>
                <a:lnTo>
                  <a:pt x="94657" y="219011"/>
                </a:lnTo>
                <a:lnTo>
                  <a:pt x="70640" y="256257"/>
                </a:lnTo>
                <a:lnTo>
                  <a:pt x="49816" y="295602"/>
                </a:lnTo>
                <a:lnTo>
                  <a:pt x="32369" y="336861"/>
                </a:lnTo>
                <a:lnTo>
                  <a:pt x="18482" y="379853"/>
                </a:lnTo>
                <a:lnTo>
                  <a:pt x="8336" y="424395"/>
                </a:lnTo>
                <a:lnTo>
                  <a:pt x="2114" y="470304"/>
                </a:lnTo>
                <a:lnTo>
                  <a:pt x="0" y="517398"/>
                </a:lnTo>
                <a:lnTo>
                  <a:pt x="2114" y="564491"/>
                </a:lnTo>
                <a:lnTo>
                  <a:pt x="8336" y="610400"/>
                </a:lnTo>
                <a:lnTo>
                  <a:pt x="18482" y="654942"/>
                </a:lnTo>
                <a:lnTo>
                  <a:pt x="32369" y="697934"/>
                </a:lnTo>
                <a:lnTo>
                  <a:pt x="49816" y="739193"/>
                </a:lnTo>
                <a:lnTo>
                  <a:pt x="70640" y="778538"/>
                </a:lnTo>
                <a:lnTo>
                  <a:pt x="94657" y="815784"/>
                </a:lnTo>
                <a:lnTo>
                  <a:pt x="121685" y="850750"/>
                </a:lnTo>
                <a:lnTo>
                  <a:pt x="151542" y="883253"/>
                </a:lnTo>
                <a:lnTo>
                  <a:pt x="184045" y="913110"/>
                </a:lnTo>
                <a:lnTo>
                  <a:pt x="219011" y="940138"/>
                </a:lnTo>
                <a:lnTo>
                  <a:pt x="256257" y="964155"/>
                </a:lnTo>
                <a:lnTo>
                  <a:pt x="295602" y="984979"/>
                </a:lnTo>
                <a:lnTo>
                  <a:pt x="336861" y="1002426"/>
                </a:lnTo>
                <a:lnTo>
                  <a:pt x="379853" y="1016313"/>
                </a:lnTo>
                <a:lnTo>
                  <a:pt x="424395" y="1026459"/>
                </a:lnTo>
                <a:lnTo>
                  <a:pt x="470304" y="1032681"/>
                </a:lnTo>
                <a:lnTo>
                  <a:pt x="517398" y="1034796"/>
                </a:lnTo>
                <a:lnTo>
                  <a:pt x="564491" y="1032681"/>
                </a:lnTo>
                <a:lnTo>
                  <a:pt x="610400" y="1026459"/>
                </a:lnTo>
                <a:lnTo>
                  <a:pt x="654942" y="1016313"/>
                </a:lnTo>
                <a:lnTo>
                  <a:pt x="697934" y="1002426"/>
                </a:lnTo>
                <a:lnTo>
                  <a:pt x="739193" y="984979"/>
                </a:lnTo>
                <a:lnTo>
                  <a:pt x="778538" y="964155"/>
                </a:lnTo>
                <a:lnTo>
                  <a:pt x="815784" y="940138"/>
                </a:lnTo>
                <a:lnTo>
                  <a:pt x="850750" y="913110"/>
                </a:lnTo>
                <a:lnTo>
                  <a:pt x="883253" y="883253"/>
                </a:lnTo>
                <a:lnTo>
                  <a:pt x="913110" y="850750"/>
                </a:lnTo>
                <a:lnTo>
                  <a:pt x="940138" y="815784"/>
                </a:lnTo>
                <a:lnTo>
                  <a:pt x="964155" y="778538"/>
                </a:lnTo>
                <a:lnTo>
                  <a:pt x="984979" y="739193"/>
                </a:lnTo>
                <a:lnTo>
                  <a:pt x="1002426" y="697934"/>
                </a:lnTo>
                <a:lnTo>
                  <a:pt x="1016313" y="654942"/>
                </a:lnTo>
                <a:lnTo>
                  <a:pt x="1026459" y="610400"/>
                </a:lnTo>
                <a:lnTo>
                  <a:pt x="1032681" y="564491"/>
                </a:lnTo>
                <a:lnTo>
                  <a:pt x="1034796" y="517398"/>
                </a:lnTo>
                <a:lnTo>
                  <a:pt x="1032681" y="470304"/>
                </a:lnTo>
                <a:lnTo>
                  <a:pt x="1026459" y="424395"/>
                </a:lnTo>
                <a:lnTo>
                  <a:pt x="1016313" y="379853"/>
                </a:lnTo>
                <a:lnTo>
                  <a:pt x="1002426" y="336861"/>
                </a:lnTo>
                <a:lnTo>
                  <a:pt x="984979" y="295602"/>
                </a:lnTo>
                <a:lnTo>
                  <a:pt x="964155" y="256257"/>
                </a:lnTo>
                <a:lnTo>
                  <a:pt x="940138" y="219011"/>
                </a:lnTo>
                <a:lnTo>
                  <a:pt x="913110" y="184045"/>
                </a:lnTo>
                <a:lnTo>
                  <a:pt x="883253" y="151542"/>
                </a:lnTo>
                <a:lnTo>
                  <a:pt x="850750" y="121685"/>
                </a:lnTo>
                <a:lnTo>
                  <a:pt x="815784" y="94657"/>
                </a:lnTo>
                <a:lnTo>
                  <a:pt x="778538" y="70640"/>
                </a:lnTo>
                <a:lnTo>
                  <a:pt x="739193" y="49816"/>
                </a:lnTo>
                <a:lnTo>
                  <a:pt x="697934" y="32369"/>
                </a:lnTo>
                <a:lnTo>
                  <a:pt x="654942" y="18482"/>
                </a:lnTo>
                <a:lnTo>
                  <a:pt x="610400" y="8336"/>
                </a:lnTo>
                <a:lnTo>
                  <a:pt x="564491" y="2114"/>
                </a:lnTo>
                <a:lnTo>
                  <a:pt x="517398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076668" y="2842802"/>
            <a:ext cx="5321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2000" spc="-25" dirty="0" smtClean="0">
                <a:solidFill>
                  <a:srgbClr val="FFFFFF"/>
                </a:solidFill>
                <a:latin typeface="Century Gothic"/>
                <a:cs typeface="Century Gothic"/>
              </a:rPr>
              <a:t>57</a:t>
            </a:r>
            <a:r>
              <a:rPr sz="2000" spc="-25" dirty="0" smtClean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527563" y="5365927"/>
            <a:ext cx="1667510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710" marR="5080" indent="-207645">
              <a:lnSpc>
                <a:spcPct val="105000"/>
              </a:lnSpc>
              <a:spcBef>
                <a:spcPts val="100"/>
              </a:spcBef>
            </a:pPr>
            <a:r>
              <a:rPr sz="1600" dirty="0">
                <a:solidFill>
                  <a:srgbClr val="434343"/>
                </a:solidFill>
                <a:latin typeface="Century Gothic"/>
                <a:cs typeface="Century Gothic"/>
              </a:rPr>
              <a:t>Building</a:t>
            </a:r>
            <a:r>
              <a:rPr sz="1600" spc="-35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434343"/>
                </a:solidFill>
                <a:latin typeface="Century Gothic"/>
                <a:cs typeface="Century Gothic"/>
              </a:rPr>
              <a:t>Material Commercial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43504" y="4306823"/>
            <a:ext cx="1035050" cy="1035050"/>
          </a:xfrm>
          <a:custGeom>
            <a:avLst/>
            <a:gdLst/>
            <a:ahLst/>
            <a:cxnLst/>
            <a:rect l="l" t="t" r="r" b="b"/>
            <a:pathLst>
              <a:path w="1035050" h="1035050">
                <a:moveTo>
                  <a:pt x="517398" y="0"/>
                </a:moveTo>
                <a:lnTo>
                  <a:pt x="470304" y="2114"/>
                </a:lnTo>
                <a:lnTo>
                  <a:pt x="424395" y="8336"/>
                </a:lnTo>
                <a:lnTo>
                  <a:pt x="379853" y="18482"/>
                </a:lnTo>
                <a:lnTo>
                  <a:pt x="336861" y="32369"/>
                </a:lnTo>
                <a:lnTo>
                  <a:pt x="295602" y="49816"/>
                </a:lnTo>
                <a:lnTo>
                  <a:pt x="256257" y="70640"/>
                </a:lnTo>
                <a:lnTo>
                  <a:pt x="219011" y="94657"/>
                </a:lnTo>
                <a:lnTo>
                  <a:pt x="184045" y="121685"/>
                </a:lnTo>
                <a:lnTo>
                  <a:pt x="151542" y="151542"/>
                </a:lnTo>
                <a:lnTo>
                  <a:pt x="121685" y="184045"/>
                </a:lnTo>
                <a:lnTo>
                  <a:pt x="94657" y="219011"/>
                </a:lnTo>
                <a:lnTo>
                  <a:pt x="70640" y="256257"/>
                </a:lnTo>
                <a:lnTo>
                  <a:pt x="49816" y="295602"/>
                </a:lnTo>
                <a:lnTo>
                  <a:pt x="32369" y="336861"/>
                </a:lnTo>
                <a:lnTo>
                  <a:pt x="18482" y="379853"/>
                </a:lnTo>
                <a:lnTo>
                  <a:pt x="8336" y="424395"/>
                </a:lnTo>
                <a:lnTo>
                  <a:pt x="2114" y="470304"/>
                </a:lnTo>
                <a:lnTo>
                  <a:pt x="0" y="517398"/>
                </a:lnTo>
                <a:lnTo>
                  <a:pt x="2114" y="564491"/>
                </a:lnTo>
                <a:lnTo>
                  <a:pt x="8336" y="610400"/>
                </a:lnTo>
                <a:lnTo>
                  <a:pt x="18482" y="654942"/>
                </a:lnTo>
                <a:lnTo>
                  <a:pt x="32369" y="697934"/>
                </a:lnTo>
                <a:lnTo>
                  <a:pt x="49816" y="739193"/>
                </a:lnTo>
                <a:lnTo>
                  <a:pt x="70640" y="778538"/>
                </a:lnTo>
                <a:lnTo>
                  <a:pt x="94657" y="815784"/>
                </a:lnTo>
                <a:lnTo>
                  <a:pt x="121685" y="850750"/>
                </a:lnTo>
                <a:lnTo>
                  <a:pt x="151542" y="883253"/>
                </a:lnTo>
                <a:lnTo>
                  <a:pt x="184045" y="913110"/>
                </a:lnTo>
                <a:lnTo>
                  <a:pt x="219011" y="940138"/>
                </a:lnTo>
                <a:lnTo>
                  <a:pt x="256257" y="964155"/>
                </a:lnTo>
                <a:lnTo>
                  <a:pt x="295602" y="984979"/>
                </a:lnTo>
                <a:lnTo>
                  <a:pt x="336861" y="1002426"/>
                </a:lnTo>
                <a:lnTo>
                  <a:pt x="379853" y="1016313"/>
                </a:lnTo>
                <a:lnTo>
                  <a:pt x="424395" y="1026459"/>
                </a:lnTo>
                <a:lnTo>
                  <a:pt x="470304" y="1032681"/>
                </a:lnTo>
                <a:lnTo>
                  <a:pt x="517398" y="1034796"/>
                </a:lnTo>
                <a:lnTo>
                  <a:pt x="564491" y="1032681"/>
                </a:lnTo>
                <a:lnTo>
                  <a:pt x="610400" y="1026459"/>
                </a:lnTo>
                <a:lnTo>
                  <a:pt x="654942" y="1016313"/>
                </a:lnTo>
                <a:lnTo>
                  <a:pt x="697934" y="1002426"/>
                </a:lnTo>
                <a:lnTo>
                  <a:pt x="739193" y="984979"/>
                </a:lnTo>
                <a:lnTo>
                  <a:pt x="778538" y="964155"/>
                </a:lnTo>
                <a:lnTo>
                  <a:pt x="815784" y="940138"/>
                </a:lnTo>
                <a:lnTo>
                  <a:pt x="850750" y="913110"/>
                </a:lnTo>
                <a:lnTo>
                  <a:pt x="883253" y="883253"/>
                </a:lnTo>
                <a:lnTo>
                  <a:pt x="913110" y="850750"/>
                </a:lnTo>
                <a:lnTo>
                  <a:pt x="940138" y="815784"/>
                </a:lnTo>
                <a:lnTo>
                  <a:pt x="964155" y="778538"/>
                </a:lnTo>
                <a:lnTo>
                  <a:pt x="984979" y="739193"/>
                </a:lnTo>
                <a:lnTo>
                  <a:pt x="1002426" y="697934"/>
                </a:lnTo>
                <a:lnTo>
                  <a:pt x="1016313" y="654942"/>
                </a:lnTo>
                <a:lnTo>
                  <a:pt x="1026459" y="610400"/>
                </a:lnTo>
                <a:lnTo>
                  <a:pt x="1032681" y="564491"/>
                </a:lnTo>
                <a:lnTo>
                  <a:pt x="1034796" y="517398"/>
                </a:lnTo>
                <a:lnTo>
                  <a:pt x="1032681" y="470304"/>
                </a:lnTo>
                <a:lnTo>
                  <a:pt x="1026459" y="424395"/>
                </a:lnTo>
                <a:lnTo>
                  <a:pt x="1016313" y="379853"/>
                </a:lnTo>
                <a:lnTo>
                  <a:pt x="1002426" y="336861"/>
                </a:lnTo>
                <a:lnTo>
                  <a:pt x="984979" y="295602"/>
                </a:lnTo>
                <a:lnTo>
                  <a:pt x="964155" y="256257"/>
                </a:lnTo>
                <a:lnTo>
                  <a:pt x="940138" y="219011"/>
                </a:lnTo>
                <a:lnTo>
                  <a:pt x="913110" y="184045"/>
                </a:lnTo>
                <a:lnTo>
                  <a:pt x="883253" y="151542"/>
                </a:lnTo>
                <a:lnTo>
                  <a:pt x="850750" y="121685"/>
                </a:lnTo>
                <a:lnTo>
                  <a:pt x="815784" y="94657"/>
                </a:lnTo>
                <a:lnTo>
                  <a:pt x="778538" y="70640"/>
                </a:lnTo>
                <a:lnTo>
                  <a:pt x="739193" y="49816"/>
                </a:lnTo>
                <a:lnTo>
                  <a:pt x="697934" y="32369"/>
                </a:lnTo>
                <a:lnTo>
                  <a:pt x="654942" y="18482"/>
                </a:lnTo>
                <a:lnTo>
                  <a:pt x="610400" y="8336"/>
                </a:lnTo>
                <a:lnTo>
                  <a:pt x="564491" y="2114"/>
                </a:lnTo>
                <a:lnTo>
                  <a:pt x="517398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076668" y="4632538"/>
            <a:ext cx="53213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IN" sz="2000" spc="-2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r>
              <a:rPr sz="2000" spc="-25" dirty="0" smtClean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07394" y="7085030"/>
            <a:ext cx="13055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434343"/>
                </a:solidFill>
                <a:latin typeface="Century Gothic"/>
                <a:cs typeface="Century Gothic"/>
              </a:rPr>
              <a:t>Infrastructure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843504" y="6012179"/>
            <a:ext cx="1035050" cy="1035050"/>
          </a:xfrm>
          <a:custGeom>
            <a:avLst/>
            <a:gdLst/>
            <a:ahLst/>
            <a:cxnLst/>
            <a:rect l="l" t="t" r="r" b="b"/>
            <a:pathLst>
              <a:path w="1035050" h="1035050">
                <a:moveTo>
                  <a:pt x="517398" y="0"/>
                </a:moveTo>
                <a:lnTo>
                  <a:pt x="470304" y="2114"/>
                </a:lnTo>
                <a:lnTo>
                  <a:pt x="424395" y="8336"/>
                </a:lnTo>
                <a:lnTo>
                  <a:pt x="379853" y="18482"/>
                </a:lnTo>
                <a:lnTo>
                  <a:pt x="336861" y="32369"/>
                </a:lnTo>
                <a:lnTo>
                  <a:pt x="295602" y="49816"/>
                </a:lnTo>
                <a:lnTo>
                  <a:pt x="256257" y="70640"/>
                </a:lnTo>
                <a:lnTo>
                  <a:pt x="219011" y="94657"/>
                </a:lnTo>
                <a:lnTo>
                  <a:pt x="184045" y="121685"/>
                </a:lnTo>
                <a:lnTo>
                  <a:pt x="151542" y="151542"/>
                </a:lnTo>
                <a:lnTo>
                  <a:pt x="121685" y="184045"/>
                </a:lnTo>
                <a:lnTo>
                  <a:pt x="94657" y="219011"/>
                </a:lnTo>
                <a:lnTo>
                  <a:pt x="70640" y="256257"/>
                </a:lnTo>
                <a:lnTo>
                  <a:pt x="49816" y="295602"/>
                </a:lnTo>
                <a:lnTo>
                  <a:pt x="32369" y="336861"/>
                </a:lnTo>
                <a:lnTo>
                  <a:pt x="18482" y="379853"/>
                </a:lnTo>
                <a:lnTo>
                  <a:pt x="8336" y="424395"/>
                </a:lnTo>
                <a:lnTo>
                  <a:pt x="2114" y="470304"/>
                </a:lnTo>
                <a:lnTo>
                  <a:pt x="0" y="517398"/>
                </a:lnTo>
                <a:lnTo>
                  <a:pt x="2114" y="564491"/>
                </a:lnTo>
                <a:lnTo>
                  <a:pt x="8336" y="610400"/>
                </a:lnTo>
                <a:lnTo>
                  <a:pt x="18482" y="654942"/>
                </a:lnTo>
                <a:lnTo>
                  <a:pt x="32369" y="697934"/>
                </a:lnTo>
                <a:lnTo>
                  <a:pt x="49816" y="739193"/>
                </a:lnTo>
                <a:lnTo>
                  <a:pt x="70640" y="778538"/>
                </a:lnTo>
                <a:lnTo>
                  <a:pt x="94657" y="815784"/>
                </a:lnTo>
                <a:lnTo>
                  <a:pt x="121685" y="850750"/>
                </a:lnTo>
                <a:lnTo>
                  <a:pt x="151542" y="883253"/>
                </a:lnTo>
                <a:lnTo>
                  <a:pt x="184045" y="913110"/>
                </a:lnTo>
                <a:lnTo>
                  <a:pt x="219011" y="940138"/>
                </a:lnTo>
                <a:lnTo>
                  <a:pt x="256257" y="964155"/>
                </a:lnTo>
                <a:lnTo>
                  <a:pt x="295602" y="984979"/>
                </a:lnTo>
                <a:lnTo>
                  <a:pt x="336861" y="1002426"/>
                </a:lnTo>
                <a:lnTo>
                  <a:pt x="379853" y="1016313"/>
                </a:lnTo>
                <a:lnTo>
                  <a:pt x="424395" y="1026459"/>
                </a:lnTo>
                <a:lnTo>
                  <a:pt x="470304" y="1032681"/>
                </a:lnTo>
                <a:lnTo>
                  <a:pt x="517398" y="1034796"/>
                </a:lnTo>
                <a:lnTo>
                  <a:pt x="564491" y="1032681"/>
                </a:lnTo>
                <a:lnTo>
                  <a:pt x="610400" y="1026459"/>
                </a:lnTo>
                <a:lnTo>
                  <a:pt x="654942" y="1016313"/>
                </a:lnTo>
                <a:lnTo>
                  <a:pt x="697934" y="1002426"/>
                </a:lnTo>
                <a:lnTo>
                  <a:pt x="739193" y="984979"/>
                </a:lnTo>
                <a:lnTo>
                  <a:pt x="778538" y="964155"/>
                </a:lnTo>
                <a:lnTo>
                  <a:pt x="815784" y="940138"/>
                </a:lnTo>
                <a:lnTo>
                  <a:pt x="850750" y="913110"/>
                </a:lnTo>
                <a:lnTo>
                  <a:pt x="883253" y="883253"/>
                </a:lnTo>
                <a:lnTo>
                  <a:pt x="913110" y="850750"/>
                </a:lnTo>
                <a:lnTo>
                  <a:pt x="940138" y="815784"/>
                </a:lnTo>
                <a:lnTo>
                  <a:pt x="964155" y="778538"/>
                </a:lnTo>
                <a:lnTo>
                  <a:pt x="984979" y="739193"/>
                </a:lnTo>
                <a:lnTo>
                  <a:pt x="1002426" y="697934"/>
                </a:lnTo>
                <a:lnTo>
                  <a:pt x="1016313" y="654942"/>
                </a:lnTo>
                <a:lnTo>
                  <a:pt x="1026459" y="610400"/>
                </a:lnTo>
                <a:lnTo>
                  <a:pt x="1032681" y="564491"/>
                </a:lnTo>
                <a:lnTo>
                  <a:pt x="1034796" y="517398"/>
                </a:lnTo>
                <a:lnTo>
                  <a:pt x="1032681" y="470304"/>
                </a:lnTo>
                <a:lnTo>
                  <a:pt x="1026459" y="424395"/>
                </a:lnTo>
                <a:lnTo>
                  <a:pt x="1016313" y="379853"/>
                </a:lnTo>
                <a:lnTo>
                  <a:pt x="1002426" y="336861"/>
                </a:lnTo>
                <a:lnTo>
                  <a:pt x="984979" y="295602"/>
                </a:lnTo>
                <a:lnTo>
                  <a:pt x="964155" y="256257"/>
                </a:lnTo>
                <a:lnTo>
                  <a:pt x="940138" y="219011"/>
                </a:lnTo>
                <a:lnTo>
                  <a:pt x="913110" y="184045"/>
                </a:lnTo>
                <a:lnTo>
                  <a:pt x="883253" y="151542"/>
                </a:lnTo>
                <a:lnTo>
                  <a:pt x="850750" y="121685"/>
                </a:lnTo>
                <a:lnTo>
                  <a:pt x="815784" y="94657"/>
                </a:lnTo>
                <a:lnTo>
                  <a:pt x="778538" y="70640"/>
                </a:lnTo>
                <a:lnTo>
                  <a:pt x="739193" y="49816"/>
                </a:lnTo>
                <a:lnTo>
                  <a:pt x="697934" y="32369"/>
                </a:lnTo>
                <a:lnTo>
                  <a:pt x="654942" y="18482"/>
                </a:lnTo>
                <a:lnTo>
                  <a:pt x="610400" y="8336"/>
                </a:lnTo>
                <a:lnTo>
                  <a:pt x="564491" y="2114"/>
                </a:lnTo>
                <a:lnTo>
                  <a:pt x="517398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076668" y="6338869"/>
            <a:ext cx="53213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IN" sz="2000" spc="-25" dirty="0" smtClean="0">
                <a:solidFill>
                  <a:srgbClr val="FFFFFF"/>
                </a:solidFill>
                <a:latin typeface="Century Gothic"/>
                <a:cs typeface="Century Gothic"/>
              </a:rPr>
              <a:t>18</a:t>
            </a:r>
            <a:r>
              <a:rPr sz="2000" spc="-25" dirty="0" smtClean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541282" y="8566328"/>
            <a:ext cx="1638300" cy="5107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7680">
              <a:lnSpc>
                <a:spcPct val="105000"/>
              </a:lnSpc>
              <a:spcBef>
                <a:spcPts val="100"/>
              </a:spcBef>
            </a:pPr>
            <a:r>
              <a:rPr sz="1600" spc="-10" dirty="0">
                <a:solidFill>
                  <a:srgbClr val="434343"/>
                </a:solidFill>
                <a:latin typeface="Century Gothic"/>
                <a:cs typeface="Century Gothic"/>
              </a:rPr>
              <a:t>Others </a:t>
            </a:r>
            <a:r>
              <a:rPr sz="1600" dirty="0">
                <a:solidFill>
                  <a:srgbClr val="434343"/>
                </a:solidFill>
                <a:latin typeface="Century Gothic"/>
                <a:cs typeface="Century Gothic"/>
              </a:rPr>
              <a:t>(Industrial</a:t>
            </a:r>
            <a:r>
              <a:rPr sz="1600" spc="-2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434343"/>
                </a:solidFill>
                <a:latin typeface="Century Gothic"/>
                <a:cs typeface="Century Gothic"/>
              </a:rPr>
              <a:t>&amp;</a:t>
            </a:r>
            <a:r>
              <a:rPr sz="1600" spc="-40" dirty="0">
                <a:solidFill>
                  <a:srgbClr val="434343"/>
                </a:solidFill>
                <a:latin typeface="Century Gothic"/>
                <a:cs typeface="Century Gothic"/>
              </a:rPr>
              <a:t> </a:t>
            </a:r>
            <a:r>
              <a:rPr sz="1600" spc="-20" dirty="0">
                <a:solidFill>
                  <a:srgbClr val="434343"/>
                </a:solidFill>
                <a:latin typeface="Century Gothic"/>
                <a:cs typeface="Century Gothic"/>
              </a:rPr>
              <a:t>Agri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843504" y="7507223"/>
            <a:ext cx="1035050" cy="1035050"/>
          </a:xfrm>
          <a:custGeom>
            <a:avLst/>
            <a:gdLst/>
            <a:ahLst/>
            <a:cxnLst/>
            <a:rect l="l" t="t" r="r" b="b"/>
            <a:pathLst>
              <a:path w="1035050" h="1035050">
                <a:moveTo>
                  <a:pt x="517398" y="0"/>
                </a:moveTo>
                <a:lnTo>
                  <a:pt x="470304" y="2114"/>
                </a:lnTo>
                <a:lnTo>
                  <a:pt x="424395" y="8336"/>
                </a:lnTo>
                <a:lnTo>
                  <a:pt x="379853" y="18482"/>
                </a:lnTo>
                <a:lnTo>
                  <a:pt x="336861" y="32369"/>
                </a:lnTo>
                <a:lnTo>
                  <a:pt x="295602" y="49816"/>
                </a:lnTo>
                <a:lnTo>
                  <a:pt x="256257" y="70640"/>
                </a:lnTo>
                <a:lnTo>
                  <a:pt x="219011" y="94657"/>
                </a:lnTo>
                <a:lnTo>
                  <a:pt x="184045" y="121685"/>
                </a:lnTo>
                <a:lnTo>
                  <a:pt x="151542" y="151542"/>
                </a:lnTo>
                <a:lnTo>
                  <a:pt x="121685" y="184045"/>
                </a:lnTo>
                <a:lnTo>
                  <a:pt x="94657" y="219011"/>
                </a:lnTo>
                <a:lnTo>
                  <a:pt x="70640" y="256257"/>
                </a:lnTo>
                <a:lnTo>
                  <a:pt x="49816" y="295602"/>
                </a:lnTo>
                <a:lnTo>
                  <a:pt x="32369" y="336861"/>
                </a:lnTo>
                <a:lnTo>
                  <a:pt x="18482" y="379853"/>
                </a:lnTo>
                <a:lnTo>
                  <a:pt x="8336" y="424395"/>
                </a:lnTo>
                <a:lnTo>
                  <a:pt x="2114" y="470304"/>
                </a:lnTo>
                <a:lnTo>
                  <a:pt x="0" y="517398"/>
                </a:lnTo>
                <a:lnTo>
                  <a:pt x="2114" y="564491"/>
                </a:lnTo>
                <a:lnTo>
                  <a:pt x="8336" y="610400"/>
                </a:lnTo>
                <a:lnTo>
                  <a:pt x="18482" y="654942"/>
                </a:lnTo>
                <a:lnTo>
                  <a:pt x="32369" y="697934"/>
                </a:lnTo>
                <a:lnTo>
                  <a:pt x="49816" y="739193"/>
                </a:lnTo>
                <a:lnTo>
                  <a:pt x="70640" y="778538"/>
                </a:lnTo>
                <a:lnTo>
                  <a:pt x="94657" y="815784"/>
                </a:lnTo>
                <a:lnTo>
                  <a:pt x="121685" y="850750"/>
                </a:lnTo>
                <a:lnTo>
                  <a:pt x="151542" y="883253"/>
                </a:lnTo>
                <a:lnTo>
                  <a:pt x="184045" y="913110"/>
                </a:lnTo>
                <a:lnTo>
                  <a:pt x="219011" y="940138"/>
                </a:lnTo>
                <a:lnTo>
                  <a:pt x="256257" y="964155"/>
                </a:lnTo>
                <a:lnTo>
                  <a:pt x="295602" y="984979"/>
                </a:lnTo>
                <a:lnTo>
                  <a:pt x="336861" y="1002426"/>
                </a:lnTo>
                <a:lnTo>
                  <a:pt x="379853" y="1016313"/>
                </a:lnTo>
                <a:lnTo>
                  <a:pt x="424395" y="1026459"/>
                </a:lnTo>
                <a:lnTo>
                  <a:pt x="470304" y="1032681"/>
                </a:lnTo>
                <a:lnTo>
                  <a:pt x="517398" y="1034796"/>
                </a:lnTo>
                <a:lnTo>
                  <a:pt x="564491" y="1032681"/>
                </a:lnTo>
                <a:lnTo>
                  <a:pt x="610400" y="1026459"/>
                </a:lnTo>
                <a:lnTo>
                  <a:pt x="654942" y="1016313"/>
                </a:lnTo>
                <a:lnTo>
                  <a:pt x="697934" y="1002426"/>
                </a:lnTo>
                <a:lnTo>
                  <a:pt x="739193" y="984979"/>
                </a:lnTo>
                <a:lnTo>
                  <a:pt x="778538" y="964155"/>
                </a:lnTo>
                <a:lnTo>
                  <a:pt x="815784" y="940138"/>
                </a:lnTo>
                <a:lnTo>
                  <a:pt x="850750" y="913110"/>
                </a:lnTo>
                <a:lnTo>
                  <a:pt x="883253" y="883253"/>
                </a:lnTo>
                <a:lnTo>
                  <a:pt x="913110" y="850750"/>
                </a:lnTo>
                <a:lnTo>
                  <a:pt x="940138" y="815784"/>
                </a:lnTo>
                <a:lnTo>
                  <a:pt x="964155" y="778538"/>
                </a:lnTo>
                <a:lnTo>
                  <a:pt x="984979" y="739193"/>
                </a:lnTo>
                <a:lnTo>
                  <a:pt x="1002426" y="697934"/>
                </a:lnTo>
                <a:lnTo>
                  <a:pt x="1016313" y="654942"/>
                </a:lnTo>
                <a:lnTo>
                  <a:pt x="1026459" y="610400"/>
                </a:lnTo>
                <a:lnTo>
                  <a:pt x="1032681" y="564491"/>
                </a:lnTo>
                <a:lnTo>
                  <a:pt x="1034796" y="517398"/>
                </a:lnTo>
                <a:lnTo>
                  <a:pt x="1032681" y="470304"/>
                </a:lnTo>
                <a:lnTo>
                  <a:pt x="1026459" y="424395"/>
                </a:lnTo>
                <a:lnTo>
                  <a:pt x="1016313" y="379853"/>
                </a:lnTo>
                <a:lnTo>
                  <a:pt x="1002426" y="336861"/>
                </a:lnTo>
                <a:lnTo>
                  <a:pt x="984979" y="295602"/>
                </a:lnTo>
                <a:lnTo>
                  <a:pt x="964155" y="256257"/>
                </a:lnTo>
                <a:lnTo>
                  <a:pt x="940138" y="219011"/>
                </a:lnTo>
                <a:lnTo>
                  <a:pt x="913110" y="184045"/>
                </a:lnTo>
                <a:lnTo>
                  <a:pt x="883253" y="151542"/>
                </a:lnTo>
                <a:lnTo>
                  <a:pt x="850750" y="121685"/>
                </a:lnTo>
                <a:lnTo>
                  <a:pt x="815784" y="94657"/>
                </a:lnTo>
                <a:lnTo>
                  <a:pt x="778538" y="70640"/>
                </a:lnTo>
                <a:lnTo>
                  <a:pt x="739193" y="49816"/>
                </a:lnTo>
                <a:lnTo>
                  <a:pt x="697934" y="32369"/>
                </a:lnTo>
                <a:lnTo>
                  <a:pt x="654942" y="18482"/>
                </a:lnTo>
                <a:lnTo>
                  <a:pt x="610400" y="8336"/>
                </a:lnTo>
                <a:lnTo>
                  <a:pt x="564491" y="2114"/>
                </a:lnTo>
                <a:lnTo>
                  <a:pt x="517398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224494" y="7832938"/>
            <a:ext cx="38798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2000" spc="-25" dirty="0" smtClean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sz="2000" spc="-25" dirty="0" smtClean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32784" y="6351751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0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8</a:t>
            </a:fld>
            <a:endParaRPr sz="1200" b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9400" y="1976628"/>
            <a:ext cx="11230343" cy="494385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0"/>
            <a:ext cx="1140460" cy="1811020"/>
          </a:xfrm>
          <a:custGeom>
            <a:avLst/>
            <a:gdLst/>
            <a:ahLst/>
            <a:cxnLst/>
            <a:rect l="l" t="t" r="r" b="b"/>
            <a:pathLst>
              <a:path w="1140460" h="1811020">
                <a:moveTo>
                  <a:pt x="1139952" y="0"/>
                </a:moveTo>
                <a:lnTo>
                  <a:pt x="0" y="0"/>
                </a:lnTo>
                <a:lnTo>
                  <a:pt x="0" y="1810511"/>
                </a:lnTo>
                <a:lnTo>
                  <a:pt x="1139952" y="1810511"/>
                </a:lnTo>
                <a:lnTo>
                  <a:pt x="113995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2144" y="328850"/>
            <a:ext cx="169837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Brand</a:t>
            </a:r>
            <a:r>
              <a:rPr sz="7200" spc="-50" dirty="0"/>
              <a:t> </a:t>
            </a:r>
            <a:r>
              <a:rPr sz="7200" spc="-10" dirty="0"/>
              <a:t>Equity</a:t>
            </a:r>
            <a:endParaRPr sz="7200" dirty="0"/>
          </a:p>
        </p:txBody>
      </p:sp>
      <p:grpSp>
        <p:nvGrpSpPr>
          <p:cNvPr id="8" name="object 8"/>
          <p:cNvGrpSpPr/>
          <p:nvPr/>
        </p:nvGrpSpPr>
        <p:grpSpPr>
          <a:xfrm>
            <a:off x="1600200" y="4739640"/>
            <a:ext cx="16159480" cy="4627245"/>
            <a:chOff x="1600200" y="4739640"/>
            <a:chExt cx="16159480" cy="462724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8355" y="7010400"/>
              <a:ext cx="7662671" cy="23180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0200" y="4739640"/>
              <a:ext cx="5029199" cy="46268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34743" y="7010400"/>
              <a:ext cx="3424427" cy="235610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32784" y="6351752"/>
            <a:ext cx="399415" cy="2919730"/>
          </a:xfrm>
          <a:prstGeom prst="rect">
            <a:avLst/>
          </a:prstGeom>
        </p:spPr>
        <p:txBody>
          <a:bodyPr vert="vert270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60" dirty="0">
                <a:latin typeface="Century Gothic"/>
                <a:cs typeface="Century Gothic"/>
              </a:rPr>
              <a:t>APL</a:t>
            </a:r>
            <a:r>
              <a:rPr sz="2400" b="1" spc="220" dirty="0">
                <a:latin typeface="Century Gothic"/>
                <a:cs typeface="Century Gothic"/>
              </a:rPr>
              <a:t> </a:t>
            </a:r>
            <a:r>
              <a:rPr sz="2400" b="1" spc="75" dirty="0">
                <a:latin typeface="Century Gothic"/>
                <a:cs typeface="Century Gothic"/>
              </a:rPr>
              <a:t>APOLLO</a:t>
            </a:r>
            <a:r>
              <a:rPr sz="2400" b="1" spc="225" dirty="0">
                <a:latin typeface="Century Gothic"/>
                <a:cs typeface="Century Gothic"/>
              </a:rPr>
              <a:t> </a:t>
            </a:r>
            <a:r>
              <a:rPr sz="2400" b="1" spc="85" dirty="0">
                <a:latin typeface="Century Gothic"/>
                <a:cs typeface="Century Gothic"/>
              </a:rPr>
              <a:t>TUBES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4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31007" y="9718661"/>
            <a:ext cx="490385" cy="364826"/>
          </a:xfrm>
          <a:prstGeom prst="rect">
            <a:avLst/>
          </a:prstGeom>
        </p:spPr>
        <p:txBody>
          <a:bodyPr vert="horz" wrap="square" lIns="0" tIns="178418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z="1200" b="0" dirty="0">
                <a:solidFill>
                  <a:srgbClr val="7E7E7E"/>
                </a:solidFill>
                <a:latin typeface="Century Gothic"/>
                <a:cs typeface="Century Gothic"/>
              </a:rPr>
              <a:t>9</a:t>
            </a:fld>
            <a:endParaRPr sz="1200" b="0">
              <a:latin typeface="Century Gothic"/>
              <a:cs typeface="Century Gothic"/>
            </a:endParaRPr>
          </a:p>
        </p:txBody>
      </p:sp>
      <p:pic>
        <p:nvPicPr>
          <p:cNvPr id="16" name="Picture 15" descr="Two men holding a large ruler&#10;&#10;Description automatically generated">
            <a:extLst>
              <a:ext uri="{FF2B5EF4-FFF2-40B4-BE49-F238E27FC236}">
                <a16:creationId xmlns:a16="http://schemas.microsoft.com/office/drawing/2014/main" xmlns="" id="{3BAEB5D4-C454-5AFA-DDF9-DE9FEE535E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22"/>
          <a:stretch/>
        </p:blipFill>
        <p:spPr>
          <a:xfrm>
            <a:off x="1637723" y="1976628"/>
            <a:ext cx="4996365" cy="26179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11490</TotalTime>
  <Words>3708</Words>
  <Application>Microsoft Office PowerPoint</Application>
  <PresentationFormat>Custom</PresentationFormat>
  <Paragraphs>1154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Century Gothic</vt:lpstr>
      <vt:lpstr>Times New Roman</vt:lpstr>
      <vt:lpstr>Univers for KPMG</vt:lpstr>
      <vt:lpstr>Wingdings</vt:lpstr>
      <vt:lpstr>Office Theme</vt:lpstr>
      <vt:lpstr>PowerPoint Presentation</vt:lpstr>
      <vt:lpstr>Safe Harbour</vt:lpstr>
      <vt:lpstr>Contents</vt:lpstr>
      <vt:lpstr>APL APOLLO OVERVIEW</vt:lpstr>
      <vt:lpstr>APL Apollo at a Glance</vt:lpstr>
      <vt:lpstr>India’s Leading Building Material Brand</vt:lpstr>
      <vt:lpstr>Our Brands</vt:lpstr>
      <vt:lpstr>Product Application &amp; Sales Mix*</vt:lpstr>
      <vt:lpstr>Brand Equity</vt:lpstr>
      <vt:lpstr>B2C Channel</vt:lpstr>
      <vt:lpstr>CORE COMPETENCE</vt:lpstr>
      <vt:lpstr>Porter’s Five Forces</vt:lpstr>
      <vt:lpstr>Our Business MOAT...</vt:lpstr>
      <vt:lpstr>Dominant Leadership</vt:lpstr>
      <vt:lpstr>Unique Capabilities</vt:lpstr>
      <vt:lpstr>STRUCTURAL STEEL TUBES APPLICATIONS</vt:lpstr>
      <vt:lpstr>Structural Steel Applications</vt:lpstr>
      <vt:lpstr>Structural Steel Applications</vt:lpstr>
      <vt:lpstr>Capex Plan for value addition</vt:lpstr>
      <vt:lpstr>APL Apollo Vision</vt:lpstr>
      <vt:lpstr>INNOVATION</vt:lpstr>
      <vt:lpstr>What we have done so far as the first company</vt:lpstr>
      <vt:lpstr>What we have done so far as the first company</vt:lpstr>
      <vt:lpstr>PowerPoint Presentation</vt:lpstr>
      <vt:lpstr>New Product Pipeline from Raipur plant</vt:lpstr>
      <vt:lpstr>PowerPoint Presentation</vt:lpstr>
      <vt:lpstr>PowerPoint Presentation</vt:lpstr>
      <vt:lpstr>How Have We Created Market..</vt:lpstr>
      <vt:lpstr>REVOLUTIONIZING CONSTRUCTION INDUSTRY</vt:lpstr>
      <vt:lpstr>Tubular Construction Process flow</vt:lpstr>
      <vt:lpstr>PowerPoint Presentation</vt:lpstr>
      <vt:lpstr>PowerPoint Presentation</vt:lpstr>
      <vt:lpstr>Applications</vt:lpstr>
      <vt:lpstr>Vision 2025</vt:lpstr>
      <vt:lpstr>Growth Drivers</vt:lpstr>
      <vt:lpstr>NEW INITIATIVES</vt:lpstr>
      <vt:lpstr>B2C Tech App</vt:lpstr>
      <vt:lpstr>PowerPoint Presentation</vt:lpstr>
      <vt:lpstr>DJSI Scoring</vt:lpstr>
      <vt:lpstr>Commitment and achievements</vt:lpstr>
      <vt:lpstr>ESG Developments</vt:lpstr>
      <vt:lpstr>Front runner for Steel for Green</vt:lpstr>
      <vt:lpstr>Steel Buildings = Decarbonization</vt:lpstr>
      <vt:lpstr>PowerPoint Presentation</vt:lpstr>
      <vt:lpstr>Financial Priorities Under Strong Governance</vt:lpstr>
      <vt:lpstr>Growing Strength to Strength</vt:lpstr>
      <vt:lpstr>PowerPoint Presentation</vt:lpstr>
      <vt:lpstr>PowerPoint Presentation</vt:lpstr>
      <vt:lpstr>Growing Strength to Strength</vt:lpstr>
      <vt:lpstr>PowerPoint Presentation</vt:lpstr>
      <vt:lpstr>Global Peer Benchmarking</vt:lpstr>
      <vt:lpstr>Profit &amp; Loss Statement (Consol)</vt:lpstr>
      <vt:lpstr>Balance Sheet &amp; Cash flow(Consol)</vt:lpstr>
      <vt:lpstr>Consol. Cash Flow Bridge (Rs Mn.)</vt:lpstr>
      <vt:lpstr>Board of Directors</vt:lpstr>
      <vt:lpstr>Our Leadership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 Apollo Tubes Ltd</dc:title>
  <dc:creator>Kamal Kant Sahoo</dc:creator>
  <cp:lastModifiedBy>Shubham Mittal</cp:lastModifiedBy>
  <cp:revision>75</cp:revision>
  <cp:lastPrinted>2023-08-05T09:26:53Z</cp:lastPrinted>
  <dcterms:created xsi:type="dcterms:W3CDTF">2023-05-25T12:10:41Z</dcterms:created>
  <dcterms:modified xsi:type="dcterms:W3CDTF">2023-10-30T15:25:45Z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2023-05-18T00:00:00Z</vt:filetime>
  </property>
  <property fmtid="{D5CDD505-2E9C-101B-9397-08002B2CF9AE}" pid="3" name="Creator">
    <vt:lpwstr>Acrobat PDFMaker 23 for PowerPoint</vt:lpwstr>
  </property>
  <property fmtid="{D5CDD505-2E9C-101B-9397-08002B2CF9AE}" pid="4" name="LastSaved">
    <vt:filetime>2023-05-25T00:00:00Z</vt:filetime>
  </property>
  <property fmtid="{D5CDD505-2E9C-101B-9397-08002B2CF9AE}" pid="5" name="Producer">
    <vt:lpwstr>Adobe PDF Library 23.1.206</vt:lpwstr>
  </property>
</Properties>
</file>