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drawings/drawing1.xml" ContentType="application/vnd.openxmlformats-officedocument.drawingml.chartshapes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5"/>
  </p:notesMasterIdLst>
  <p:sldIdLst>
    <p:sldId id="315" r:id="rId2"/>
    <p:sldId id="257" r:id="rId3"/>
    <p:sldId id="258" r:id="rId4"/>
    <p:sldId id="259" r:id="rId5"/>
    <p:sldId id="261" r:id="rId6"/>
    <p:sldId id="262" r:id="rId7"/>
    <p:sldId id="263" r:id="rId8"/>
    <p:sldId id="333" r:id="rId9"/>
    <p:sldId id="314" r:id="rId10"/>
    <p:sldId id="322" r:id="rId11"/>
    <p:sldId id="323" r:id="rId12"/>
    <p:sldId id="324" r:id="rId13"/>
    <p:sldId id="325" r:id="rId14"/>
    <p:sldId id="326" r:id="rId15"/>
    <p:sldId id="327" r:id="rId16"/>
    <p:sldId id="334" r:id="rId17"/>
    <p:sldId id="329" r:id="rId18"/>
    <p:sldId id="273" r:id="rId19"/>
    <p:sldId id="274" r:id="rId20"/>
    <p:sldId id="311" r:id="rId21"/>
    <p:sldId id="276" r:id="rId22"/>
    <p:sldId id="277" r:id="rId23"/>
    <p:sldId id="305" r:id="rId24"/>
    <p:sldId id="279" r:id="rId25"/>
    <p:sldId id="280" r:id="rId26"/>
    <p:sldId id="281" r:id="rId27"/>
    <p:sldId id="282" r:id="rId28"/>
    <p:sldId id="283" r:id="rId29"/>
    <p:sldId id="284" r:id="rId30"/>
    <p:sldId id="307" r:id="rId31"/>
    <p:sldId id="331" r:id="rId32"/>
    <p:sldId id="286" r:id="rId33"/>
    <p:sldId id="308" r:id="rId34"/>
    <p:sldId id="332" r:id="rId35"/>
    <p:sldId id="292" r:id="rId36"/>
    <p:sldId id="293" r:id="rId37"/>
    <p:sldId id="294" r:id="rId38"/>
    <p:sldId id="296" r:id="rId39"/>
    <p:sldId id="297" r:id="rId40"/>
    <p:sldId id="298" r:id="rId41"/>
    <p:sldId id="319" r:id="rId42"/>
    <p:sldId id="318" r:id="rId43"/>
    <p:sldId id="300" r:id="rId44"/>
  </p:sldIdLst>
  <p:sldSz cx="12192000" cy="6858000"/>
  <p:notesSz cx="9866313" cy="6735763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6" autoAdjust="0"/>
    <p:restoredTop sz="94660"/>
  </p:normalViewPr>
  <p:slideViewPr>
    <p:cSldViewPr>
      <p:cViewPr varScale="1">
        <p:scale>
          <a:sx n="69" d="100"/>
          <a:sy n="69" d="100"/>
        </p:scale>
        <p:origin x="72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bham%20Mittal\Desktop\Shubham%20Desktop\Strategy\Apollo%20Tubes\Model\Q2FY24\APL%20Apollo%20Master%20-%20Post%20Q2FY24%2027%20Oct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bham%20Mittal\Desktop\Shubham%20Desktop\Strategy\Apollo%20Tubes\Model\Q2FY24\APL%20Apollo%20Master%20-%20Post%20Q2FY24%2027%20Oct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bham%20Mittal\Desktop\Shubham%20Desktop\Strategy\Apollo%20Tubes\Model\Q2FY24\APL%20Apollo%20Master%20-%20Post%20Q2FY24%2027%20Oct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bham%20Mittal\Desktop\Shubham%20Desktop\Strategy\Apollo%20Tubes\Model\Q2FY24\APL%20Apollo%20Master%20-%20Post%20Q2FY24%2027%20Oct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bham%20Mittal\Desktop\Shubham%20Desktop\Strategy\Apollo%20Tubes\Model\Q2FY24\APL%20Apollo%20Master%20-%20Post%20Q2FY24%2027%20Oct.xlsx" TargetMode="Externa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Shubham%20Mittal\Desktop\Shubham%20Desktop\Strategy\Apollo%20Tubes\Model\Q2FY24\APL%20Apollo%20Master%20-%20Post%20Q2FY24%2027%20Oct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bham%20Mittal\Desktop\Shubham%20Desktop\Strategy\Apollo%20Tubes\Model\Q2FY24\APL%20Apollo%20Master%20-%20Post%20Q2FY24%2027%20Oct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bham%20Mittal\Desktop\Shubham%20Desktop\Strategy\Apollo%20Tubes\Model\Q2FY24\APL%20Apollo%20Master%20-%20Post%20Q2FY24%2027%20Oct.xlsx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hubham%20Mittal\Desktop\Shubham%20Desktop\Strategy\Apollo%20Tubes\Model\Q2FY24\APL%20Apollo%20Master%20-%20Post%20Q2FY24%2027%20Oc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bham%20Mittal\Desktop\Shubham%20Desktop\Strategy\Apollo%20Tubes\Model\Q2FY24\APL%20Apollo%20Master%20-%20Post%20Q2FY24%2027%20Oc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bham%20Mittal\Desktop\Shubham%20Desktop\Strategy\Apollo%20Tubes\Model\Q2FY24\APL%20Apollo%20Master%20-%20Post%20Q2FY24%2027%20Oct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bham%20Mittal\Desktop\Shubham%20Desktop\Strategy\Apollo%20Tubes\Model\Q2FY24\APL%20Apollo%20Master%20-%20Post%20Q2FY24%2027%20Oct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bham%20Mittal\Desktop\Shubham%20Desktop\Strategy\Apollo%20Tubes\Model\Q2FY24\APL%20Apollo%20Master%20-%20Post%20Q2FY24%2027%20Oct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bham%20Mittal\Desktop\Shubham%20Desktop\Strategy\Apollo%20Tubes\Model\Q2FY24\APL%20Apollo%20Master%20-%20Post%20Q2FY24%2027%20Oct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bham%20Mittal\Desktop\Shubham%20Desktop\Strategy\Apollo%20Tubes\Model\Q2FY24\APL%20Apollo%20Master%20-%20Post%20Q2FY24%2027%20Oct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bham%20Mittal\Desktop\Shubham%20Desktop\Strategy\Apollo%20Tubes\Model\Q2FY24\APL%20Apollo%20Master%20-%20Post%20Q2FY24%2027%20Oct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bham%20Mittal\Desktop\Shubham%20Desktop\Strategy\Apollo%20Tubes\Model\Q2FY24\APL%20Apollo%20Master%20-%20Post%20Q2FY24%2027%20Oc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9.0993323239522798E-3"/>
          <c:y val="9.1761304013245337E-2"/>
          <c:w val="0.95996293777460995"/>
          <c:h val="0.751785580594444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'Investor charts'!$B$166</c:f>
              <c:strCache>
                <c:ptCount val="1"/>
                <c:pt idx="0">
                  <c:v>Volume (k'ton)</c:v>
                </c:pt>
              </c:strCache>
            </c:strRef>
          </c:tx>
          <c:spPr>
            <a:solidFill>
              <a:srgbClr val="BDD7EE"/>
            </a:solidFill>
          </c:spPr>
          <c:invertIfNegative val="0"/>
          <c:dPt>
            <c:idx val="4"/>
            <c:invertIfNegative val="0"/>
            <c:bubble3D val="0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E29-4067-8B22-32C13C6F898C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'Investor charts'!$M$165:$Q$165</c:f>
              <c:strCache>
                <c:ptCount val="5"/>
                <c:pt idx="0">
                  <c:v>Q2FY23</c:v>
                </c:pt>
                <c:pt idx="1">
                  <c:v>Q3FY23</c:v>
                </c:pt>
                <c:pt idx="2">
                  <c:v>Q4FY23</c:v>
                </c:pt>
                <c:pt idx="3">
                  <c:v>Q1FY24</c:v>
                </c:pt>
                <c:pt idx="4">
                  <c:v>Q2FY24</c:v>
                </c:pt>
              </c:strCache>
            </c:strRef>
          </c:cat>
          <c:val>
            <c:numRef>
              <c:f>'Investor charts'!$M$166:$Q$166</c:f>
              <c:numCache>
                <c:formatCode>_-* #,##0_-;\-* #,##0_-;_-* "-"??_-;_-@_-</c:formatCode>
                <c:ptCount val="5"/>
                <c:pt idx="0">
                  <c:v>602.28300000000002</c:v>
                </c:pt>
                <c:pt idx="1">
                  <c:v>605.04899999999998</c:v>
                </c:pt>
                <c:pt idx="2">
                  <c:v>649.726</c:v>
                </c:pt>
                <c:pt idx="3">
                  <c:v>661.50099999999998</c:v>
                </c:pt>
                <c:pt idx="4">
                  <c:v>674.76099999999997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E29-4067-8B22-32C13C6F89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27542688"/>
        <c:axId val="1527543232"/>
      </c:barChart>
      <c:catAx>
        <c:axId val="15275426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9050">
            <a:solidFill>
              <a:schemeClr val="bg1">
                <a:lumMod val="85000"/>
              </a:schemeClr>
            </a:solidFill>
          </a:ln>
        </c:spPr>
        <c:crossAx val="1527543232"/>
        <c:crosses val="autoZero"/>
        <c:auto val="1"/>
        <c:lblAlgn val="ctr"/>
        <c:lblOffset val="100"/>
        <c:noMultiLvlLbl val="0"/>
      </c:catAx>
      <c:valAx>
        <c:axId val="1527543232"/>
        <c:scaling>
          <c:orientation val="minMax"/>
        </c:scaling>
        <c:delete val="1"/>
        <c:axPos val="l"/>
        <c:numFmt formatCode="_-* #,##0_-;\-* #,##0_-;_-* &quot;-&quot;??_-;_-@_-" sourceLinked="1"/>
        <c:majorTickMark val="out"/>
        <c:minorTickMark val="none"/>
        <c:tickLblPos val="nextTo"/>
        <c:crossAx val="1527542688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Century Gothic" panose="020B0502020202020204" pitchFamily="34" charset="0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b="1"/>
            </a:pPr>
            <a:r>
              <a:rPr lang="en-US" b="1"/>
              <a:t>Net Debt/EBITDA (x)</a:t>
            </a:r>
          </a:p>
        </c:rich>
      </c:tx>
      <c:layout>
        <c:manualLayout>
          <c:xMode val="edge"/>
          <c:yMode val="edge"/>
          <c:x val="0.32324459543620387"/>
          <c:y val="0.1127773646061117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'Investor charts'!$B$204</c:f>
              <c:strCache>
                <c:ptCount val="1"/>
                <c:pt idx="0">
                  <c:v>Net Debt/EBITDA (x)</c:v>
                </c:pt>
              </c:strCache>
            </c:strRef>
          </c:tx>
          <c:spPr>
            <a:solidFill>
              <a:srgbClr val="BDD7EE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BEA-4781-86B0-508696CA6466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8AE-46F8-9A0A-1CE13C4C9053}"/>
              </c:ext>
            </c:extLst>
          </c:dPt>
          <c:dPt>
            <c:idx val="1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D81F-4B74-BA1D-FF98DAA5CED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'Investor charts'!$L$202:$P$202</c:f>
              <c:strCache>
                <c:ptCount val="5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  <c:pt idx="4">
                  <c:v>H1FY24</c:v>
                </c:pt>
              </c:strCache>
            </c:strRef>
          </c:cat>
          <c:val>
            <c:numRef>
              <c:f>'Investor charts'!$L$204:$P$204</c:f>
              <c:numCache>
                <c:formatCode>_-* #,##0.0_-;\-* #,##0.0_-;_-* "-"??_-;_-@_-</c:formatCode>
                <c:ptCount val="5"/>
                <c:pt idx="0">
                  <c:v>1.651064981804371</c:v>
                </c:pt>
                <c:pt idx="1">
                  <c:v>0.23927812860615466</c:v>
                </c:pt>
                <c:pt idx="2">
                  <c:v>0.21596825433238057</c:v>
                </c:pt>
                <c:pt idx="3">
                  <c:v>0.23831934325567278</c:v>
                </c:pt>
                <c:pt idx="4">
                  <c:v>0.17497511504810598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F96-4498-86E1-2B9BBD4532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095125168"/>
        <c:axId val="1068169664"/>
      </c:barChart>
      <c:catAx>
        <c:axId val="1095125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068169664"/>
        <c:crosses val="autoZero"/>
        <c:auto val="1"/>
        <c:lblAlgn val="ctr"/>
        <c:lblOffset val="100"/>
        <c:noMultiLvlLbl val="0"/>
      </c:catAx>
      <c:valAx>
        <c:axId val="1068169664"/>
        <c:scaling>
          <c:orientation val="minMax"/>
        </c:scaling>
        <c:delete val="1"/>
        <c:axPos val="l"/>
        <c:numFmt formatCode="_-* #,##0.0_-;\-* #,##0.0_-;_-* &quot;-&quot;??_-;_-@_-" sourceLinked="1"/>
        <c:majorTickMark val="none"/>
        <c:minorTickMark val="none"/>
        <c:tickLblPos val="nextTo"/>
        <c:crossAx val="1095125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 algn="ctr" rtl="0">
        <a:defRPr lang="en-US" sz="1200" b="0" i="0" u="none" strike="noStrike" kern="1200" baseline="0">
          <a:solidFill>
            <a:sysClr val="windowText" lastClr="000000"/>
          </a:solidFill>
          <a:latin typeface="Century Gothic" panose="020B0502020202020204" pitchFamily="34" charset="0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b="1"/>
            </a:pPr>
            <a:r>
              <a:rPr lang="en-US" b="1"/>
              <a:t>Net Debt/ Equity (x)</a:t>
            </a:r>
          </a:p>
        </c:rich>
      </c:tx>
      <c:layout>
        <c:manualLayout>
          <c:xMode val="edge"/>
          <c:yMode val="edge"/>
          <c:x val="0.31513237960654611"/>
          <c:y val="6.377349973957759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'Investor charts'!$B$205</c:f>
              <c:strCache>
                <c:ptCount val="1"/>
                <c:pt idx="0">
                  <c:v>Net Debt/ Equity (x)</c:v>
                </c:pt>
              </c:strCache>
            </c:strRef>
          </c:tx>
          <c:spPr>
            <a:solidFill>
              <a:srgbClr val="BDD7EE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153-4185-9BB1-83381C816533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F86-4AF2-9AF2-DB1E921CA385}"/>
              </c:ext>
            </c:extLst>
          </c:dPt>
          <c:dPt>
            <c:idx val="1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5B39-4FC9-B076-44D694CC4E1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'Investor charts'!$L$202:$P$202</c:f>
              <c:strCache>
                <c:ptCount val="5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  <c:pt idx="4">
                  <c:v>H1FY24</c:v>
                </c:pt>
              </c:strCache>
            </c:strRef>
          </c:cat>
          <c:val>
            <c:numRef>
              <c:f>'Investor charts'!$L$205:$P$205</c:f>
              <c:numCache>
                <c:formatCode>_-* #,##0.0_-;\-* #,##0.0_-;_-* "-"??_-;_-@_-</c:formatCode>
                <c:ptCount val="5"/>
                <c:pt idx="0">
                  <c:v>0.58116535502128919</c:v>
                </c:pt>
                <c:pt idx="1">
                  <c:v>9.583043206306871E-2</c:v>
                </c:pt>
                <c:pt idx="2">
                  <c:v>8.3237902893746454E-2</c:v>
                </c:pt>
                <c:pt idx="3">
                  <c:v>8.0999186466731946E-2</c:v>
                </c:pt>
                <c:pt idx="4">
                  <c:v>6.74491787262535E-2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47F-4E14-A94E-C9FE38B4BC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068166400"/>
        <c:axId val="1068168032"/>
      </c:barChart>
      <c:catAx>
        <c:axId val="1068166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068168032"/>
        <c:crosses val="autoZero"/>
        <c:auto val="1"/>
        <c:lblAlgn val="ctr"/>
        <c:lblOffset val="100"/>
        <c:noMultiLvlLbl val="0"/>
      </c:catAx>
      <c:valAx>
        <c:axId val="1068168032"/>
        <c:scaling>
          <c:orientation val="minMax"/>
        </c:scaling>
        <c:delete val="1"/>
        <c:axPos val="l"/>
        <c:numFmt formatCode="_-* #,##0.0_-;\-* #,##0.0_-;_-* &quot;-&quot;??_-;_-@_-" sourceLinked="1"/>
        <c:majorTickMark val="none"/>
        <c:minorTickMark val="none"/>
        <c:tickLblPos val="nextTo"/>
        <c:crossAx val="1068166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 algn="ctr" rtl="0">
        <a:defRPr lang="en-US" sz="1200" b="0" i="0" u="none" strike="noStrike" kern="1200" baseline="0">
          <a:solidFill>
            <a:sysClr val="windowText" lastClr="000000"/>
          </a:solidFill>
          <a:latin typeface="Century Gothic" panose="020B0502020202020204" pitchFamily="34" charset="0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 algn="ctr" rtl="0">
              <a:defRPr/>
            </a:pPr>
            <a:r>
              <a:rPr lang="en-US"/>
              <a:t>Net Debt (Rs Bn)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'Investor charts'!$B$206</c:f>
              <c:strCache>
                <c:ptCount val="1"/>
                <c:pt idx="0">
                  <c:v>Net Debt (Rs Bn)</c:v>
                </c:pt>
              </c:strCache>
            </c:strRef>
          </c:tx>
          <c:spPr>
            <a:solidFill>
              <a:srgbClr val="BDD7EE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2119-4FF1-8940-579013C0F41B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7DF-4153-86E3-F6BF01C0774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'Investor charts'!$L$202:$P$202</c:f>
              <c:strCache>
                <c:ptCount val="5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  <c:pt idx="4">
                  <c:v>H1FY24</c:v>
                </c:pt>
              </c:strCache>
            </c:strRef>
          </c:cat>
          <c:val>
            <c:numRef>
              <c:f>'Investor charts'!$L$206:$P$206</c:f>
              <c:numCache>
                <c:formatCode>_-* #,##0.0_-;\-* #,##0.0_-;_-* "-"??_-;_-@_-</c:formatCode>
                <c:ptCount val="5"/>
                <c:pt idx="0">
                  <c:v>7.8814739621212118</c:v>
                </c:pt>
                <c:pt idx="1">
                  <c:v>1.6240000000000003</c:v>
                </c:pt>
                <c:pt idx="2">
                  <c:v>2.041431669002336</c:v>
                </c:pt>
                <c:pt idx="3">
                  <c:v>2.434519272571432</c:v>
                </c:pt>
                <c:pt idx="4">
                  <c:v>2.2125602112945204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DB0-4BD4-9B72-930459B92A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068171296"/>
        <c:axId val="1068172384"/>
      </c:barChart>
      <c:catAx>
        <c:axId val="1068171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068172384"/>
        <c:crosses val="autoZero"/>
        <c:auto val="1"/>
        <c:lblAlgn val="ctr"/>
        <c:lblOffset val="100"/>
        <c:noMultiLvlLbl val="0"/>
      </c:catAx>
      <c:valAx>
        <c:axId val="1068172384"/>
        <c:scaling>
          <c:orientation val="minMax"/>
        </c:scaling>
        <c:delete val="1"/>
        <c:axPos val="l"/>
        <c:numFmt formatCode="_-* #,##0.0_-;\-* #,##0.0_-;_-* &quot;-&quot;??_-;_-@_-" sourceLinked="1"/>
        <c:majorTickMark val="none"/>
        <c:minorTickMark val="none"/>
        <c:tickLblPos val="nextTo"/>
        <c:crossAx val="1068171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Century Gothic" panose="020B0502020202020204" pitchFamily="34" charset="0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Operating Cashflow to EBITDA (%)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'Investor charts'!$B$302</c:f>
              <c:strCache>
                <c:ptCount val="1"/>
                <c:pt idx="0">
                  <c:v>Operating Cashflow to EBITDA (%)</c:v>
                </c:pt>
              </c:strCache>
            </c:strRef>
          </c:tx>
          <c:spPr>
            <a:solidFill>
              <a:srgbClr val="BDD7EE"/>
            </a:solidFill>
          </c:spPr>
          <c:invertIfNegative val="0"/>
          <c:dPt>
            <c:idx val="4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5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28D-4A5F-B7F2-562807028EFE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'Investor charts'!$H$301:$L$301</c:f>
              <c:strCache>
                <c:ptCount val="5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  <c:pt idx="4">
                  <c:v>H1FY24</c:v>
                </c:pt>
              </c:strCache>
            </c:strRef>
          </c:cat>
          <c:val>
            <c:numRef>
              <c:f>'Investor charts'!$H$302:$L$302</c:f>
              <c:numCache>
                <c:formatCode>#,##0</c:formatCode>
                <c:ptCount val="5"/>
                <c:pt idx="0">
                  <c:v>106.72694624379189</c:v>
                </c:pt>
                <c:pt idx="1">
                  <c:v>143.96554114640239</c:v>
                </c:pt>
                <c:pt idx="2">
                  <c:v>68.828800280386631</c:v>
                </c:pt>
                <c:pt idx="3">
                  <c:v>94.665354303175704</c:v>
                </c:pt>
                <c:pt idx="4">
                  <c:v>75.97145011510753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4CD-4561-A8B9-102912D598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68172928"/>
        <c:axId val="1068166944"/>
      </c:barChart>
      <c:catAx>
        <c:axId val="10681729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9050">
            <a:solidFill>
              <a:schemeClr val="bg1">
                <a:lumMod val="75000"/>
              </a:schemeClr>
            </a:solidFill>
          </a:ln>
        </c:spPr>
        <c:crossAx val="1068166944"/>
        <c:crosses val="autoZero"/>
        <c:auto val="1"/>
        <c:lblAlgn val="ctr"/>
        <c:lblOffset val="100"/>
        <c:noMultiLvlLbl val="0"/>
      </c:catAx>
      <c:valAx>
        <c:axId val="106816694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0681729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latin typeface="Century Gothic" panose="020B0502020202020204" pitchFamily="34" charset="0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433792616088031E-2"/>
          <c:y val="0.1623931623931624"/>
          <c:w val="0.94313241476782395"/>
          <c:h val="0.731268254929672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'Investor charts'!$B$311</c:f>
              <c:strCache>
                <c:ptCount val="1"/>
                <c:pt idx="0">
                  <c:v>Capex to Operaing  Cash flow (%)</c:v>
                </c:pt>
              </c:strCache>
            </c:strRef>
          </c:tx>
          <c:spPr>
            <a:solidFill>
              <a:srgbClr val="BDD7EE"/>
            </a:solidFill>
          </c:spPr>
          <c:invertIfNegative val="0"/>
          <c:dPt>
            <c:idx val="4"/>
            <c:invertIfNegative val="0"/>
            <c:bubble3D val="0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BC16-42BF-B3CA-F985A911CBB1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BC16-42BF-B3CA-F985A911CBB1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'Investor charts'!$H$301:$L$301</c:f>
              <c:strCache>
                <c:ptCount val="5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  <c:pt idx="4">
                  <c:v>H1FY24</c:v>
                </c:pt>
              </c:strCache>
            </c:strRef>
          </c:cat>
          <c:val>
            <c:numRef>
              <c:f>'Investor charts'!$H$311:$L$311</c:f>
              <c:numCache>
                <c:formatCode>_(* #,##0_);_(* \(#,##0\);_(* "-"??_);_(@_)</c:formatCode>
                <c:ptCount val="5"/>
                <c:pt idx="0">
                  <c:v>59.168522240069365</c:v>
                </c:pt>
                <c:pt idx="1">
                  <c:v>28.630472781316957</c:v>
                </c:pt>
                <c:pt idx="2">
                  <c:v>90.203820935188972</c:v>
                </c:pt>
                <c:pt idx="3">
                  <c:v>87.106896986168351</c:v>
                </c:pt>
                <c:pt idx="4">
                  <c:v>74.193680297134989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E70-4493-80F5-9D8C8DBE83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68168576"/>
        <c:axId val="1068171840"/>
      </c:barChart>
      <c:catAx>
        <c:axId val="10681685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9050">
            <a:solidFill>
              <a:schemeClr val="bg1">
                <a:lumMod val="75000"/>
              </a:schemeClr>
            </a:solidFill>
          </a:ln>
        </c:spPr>
        <c:crossAx val="1068171840"/>
        <c:crosses val="autoZero"/>
        <c:auto val="1"/>
        <c:lblAlgn val="ctr"/>
        <c:lblOffset val="100"/>
        <c:noMultiLvlLbl val="0"/>
      </c:catAx>
      <c:valAx>
        <c:axId val="1068171840"/>
        <c:scaling>
          <c:orientation val="minMax"/>
        </c:scaling>
        <c:delete val="1"/>
        <c:axPos val="l"/>
        <c:numFmt formatCode="_(* #,##0_);_(* \(#,##0\);_(* &quot;-&quot;??_);_(@_)" sourceLinked="1"/>
        <c:majorTickMark val="out"/>
        <c:minorTickMark val="none"/>
        <c:tickLblPos val="nextTo"/>
        <c:crossAx val="10681685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latin typeface="Century Gothic" panose="020B050202020202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2.6605099761506323E-2"/>
          <c:y val="0.20050483242963488"/>
          <c:w val="0.94678980047698735"/>
          <c:h val="0.624328620260096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'Investor charts'!$B$303</c:f>
              <c:strCache>
                <c:ptCount val="1"/>
                <c:pt idx="0">
                  <c:v>FCF (Rs Bn)</c:v>
                </c:pt>
              </c:strCache>
            </c:strRef>
          </c:tx>
          <c:spPr>
            <a:solidFill>
              <a:srgbClr val="BDD7EE"/>
            </a:solidFill>
          </c:spPr>
          <c:invertIfNegative val="0"/>
          <c:dPt>
            <c:idx val="4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5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0C99-487C-82E6-77320E99A0CD}"/>
              </c:ext>
            </c:extLst>
          </c:dPt>
          <c:dLbls>
            <c:dLbl>
              <c:idx val="0"/>
              <c:layout>
                <c:manualLayout>
                  <c:x val="0"/>
                  <c:y val="0.111644996960925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C7F-4FE0-A755-BB3FF3A3650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7719138340762937E-3"/>
                  <c:y val="1.3895676833499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C99-487C-82E6-77320E99A0C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7721466824363718E-3"/>
                  <c:y val="2.77650313837117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C7F-4FE0-A755-BB3FF3A3650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8.868264140224669E-17"/>
                  <c:y val="0.15807626572946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C99-487C-82E6-77320E99A0C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6203845985793783E-3"/>
                  <c:y val="-3.70749033063991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7B1-4B03-846A-E5787CC4BCF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"/>
                  <c:y val="-5.21354370933518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C99-487C-82E6-77320E99A0C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'Investor charts'!$H$301:$L$301</c:f>
              <c:strCache>
                <c:ptCount val="5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  <c:pt idx="4">
                  <c:v>H1FY24</c:v>
                </c:pt>
              </c:strCache>
            </c:strRef>
          </c:cat>
          <c:val>
            <c:numRef>
              <c:f>'Investor charts'!$H$303:$L$303</c:f>
              <c:numCache>
                <c:formatCode>_-* #,##0.0_-;\-* #,##0.0_-;_-* "-"??_-;_-@_-</c:formatCode>
                <c:ptCount val="5"/>
                <c:pt idx="0">
                  <c:v>-0.4478672053692182</c:v>
                </c:pt>
                <c:pt idx="1">
                  <c:v>6.0863576467515781</c:v>
                </c:pt>
                <c:pt idx="2">
                  <c:v>-0.64009159000382909</c:v>
                </c:pt>
                <c:pt idx="3">
                  <c:v>0.42259165723965003</c:v>
                </c:pt>
                <c:pt idx="4">
                  <c:v>1.3864009292375135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7B1-4B03-846A-E5787CC4BC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68165856"/>
        <c:axId val="1068169120"/>
      </c:barChart>
      <c:catAx>
        <c:axId val="10681658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9050">
            <a:solidFill>
              <a:schemeClr val="bg1">
                <a:lumMod val="75000"/>
              </a:schemeClr>
            </a:solidFill>
          </a:ln>
        </c:spPr>
        <c:crossAx val="1068169120"/>
        <c:crosses val="autoZero"/>
        <c:auto val="1"/>
        <c:lblAlgn val="ctr"/>
        <c:lblOffset val="800"/>
        <c:noMultiLvlLbl val="0"/>
      </c:catAx>
      <c:valAx>
        <c:axId val="1068169120"/>
        <c:scaling>
          <c:orientation val="minMax"/>
        </c:scaling>
        <c:delete val="1"/>
        <c:axPos val="l"/>
        <c:numFmt formatCode="_-* #,##0.0_-;\-* #,##0.0_-;_-* &quot;-&quot;??_-;_-@_-" sourceLinked="1"/>
        <c:majorTickMark val="out"/>
        <c:minorTickMark val="none"/>
        <c:tickLblPos val="nextTo"/>
        <c:crossAx val="10681658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latin typeface="Century Gothic" panose="020B0502020202020204" pitchFamily="34" charset="0"/>
        </a:defRPr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IN"/>
              <a:t>Du-Pont ROE (%)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5.5804376624750074E-2"/>
          <c:y val="0.20422946797950095"/>
          <c:w val="0.87383009199078543"/>
          <c:h val="0.413077039277043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'Investor (2)'!$B$27</c:f>
              <c:strCache>
                <c:ptCount val="1"/>
                <c:pt idx="0">
                  <c:v>Net Margin (%)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invertIfNegative val="0"/>
          <c:cat>
            <c:strRef>
              <c:f>'Investor (2)'!$K$11:$P$11</c:f>
              <c:strCache>
                <c:ptCount val="6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  <c:pt idx="5">
                  <c:v>H1FY24</c:v>
                </c:pt>
              </c:strCache>
            </c:strRef>
          </c:cat>
          <c:val>
            <c:numRef>
              <c:f>'Investor (2)'!$K$27:$P$27</c:f>
              <c:numCache>
                <c:formatCode>0</c:formatCode>
                <c:ptCount val="6"/>
                <c:pt idx="0">
                  <c:v>2.0724782113405196</c:v>
                </c:pt>
                <c:pt idx="1">
                  <c:v>3.3147667846380466</c:v>
                </c:pt>
                <c:pt idx="2">
                  <c:v>4.7965767044960046</c:v>
                </c:pt>
                <c:pt idx="3">
                  <c:v>4.7382501260935426</c:v>
                </c:pt>
                <c:pt idx="4">
                  <c:v>3.9703999812143778</c:v>
                </c:pt>
                <c:pt idx="5">
                  <c:v>4.3211109018883498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D40-471A-94F9-C6973CBEC6F6}"/>
            </c:ext>
          </c:extLst>
        </c:ser>
        <c:ser>
          <c:idx val="1"/>
          <c:order val="1"/>
          <c:tx>
            <c:strRef>
              <c:f>'Investor (2)'!$B$28</c:f>
              <c:strCache>
                <c:ptCount val="1"/>
                <c:pt idx="0">
                  <c:v>Asset Turnover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'Investor (2)'!$K$11:$P$11</c:f>
              <c:strCache>
                <c:ptCount val="6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  <c:pt idx="5">
                  <c:v>H1FY24</c:v>
                </c:pt>
              </c:strCache>
            </c:strRef>
          </c:cat>
          <c:val>
            <c:numRef>
              <c:f>'Investor (2)'!$K$28:$P$28</c:f>
              <c:numCache>
                <c:formatCode>0.0</c:formatCode>
                <c:ptCount val="6"/>
                <c:pt idx="0">
                  <c:v>2.5784537894130239</c:v>
                </c:pt>
                <c:pt idx="1">
                  <c:v>2.3647180823575447</c:v>
                </c:pt>
                <c:pt idx="2">
                  <c:v>2.500699661237789</c:v>
                </c:pt>
                <c:pt idx="3">
                  <c:v>2.9415641152020777</c:v>
                </c:pt>
                <c:pt idx="4">
                  <c:v>2.7626440158744052</c:v>
                </c:pt>
                <c:pt idx="5">
                  <c:v>2.9129361430206693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D40-471A-94F9-C6973CBEC6F6}"/>
            </c:ext>
          </c:extLst>
        </c:ser>
        <c:ser>
          <c:idx val="2"/>
          <c:order val="2"/>
          <c:tx>
            <c:strRef>
              <c:f>'Investor (2)'!$B$29</c:f>
              <c:strCache>
                <c:ptCount val="1"/>
                <c:pt idx="0">
                  <c:v>Leverage (Total Asset/Networth)</c:v>
                </c:pt>
              </c:strCache>
            </c:strRef>
          </c:tx>
          <c:invertIfNegative val="0"/>
          <c:cat>
            <c:strRef>
              <c:f>'Investor (2)'!$K$11:$P$11</c:f>
              <c:strCache>
                <c:ptCount val="6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  <c:pt idx="5">
                  <c:v>H1FY24</c:v>
                </c:pt>
              </c:strCache>
            </c:strRef>
          </c:cat>
          <c:val>
            <c:numRef>
              <c:f>'Investor (2)'!$K$29:$P$29</c:f>
              <c:numCache>
                <c:formatCode>_(* #,##0.00_);_(* \(#,##0.00\);_(* "-"??_);_(@_)</c:formatCode>
                <c:ptCount val="6"/>
                <c:pt idx="0">
                  <c:v>2.8772897952409604</c:v>
                </c:pt>
                <c:pt idx="1">
                  <c:v>2.4083081021524348</c:v>
                </c:pt>
                <c:pt idx="2">
                  <c:v>2.0056825557929021</c:v>
                </c:pt>
                <c:pt idx="3">
                  <c:v>1.8107618350038179</c:v>
                </c:pt>
                <c:pt idx="4">
                  <c:v>1.9469008153567955</c:v>
                </c:pt>
                <c:pt idx="5">
                  <c:v>1.9204415197107336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D40-471A-94F9-C6973CBEC6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68170208"/>
        <c:axId val="949754704"/>
      </c:barChart>
      <c:lineChart>
        <c:grouping val="standard"/>
        <c:varyColors val="0"/>
        <c:ser>
          <c:idx val="3"/>
          <c:order val="3"/>
          <c:tx>
            <c:strRef>
              <c:f>'Investor (2)'!$B$30</c:f>
              <c:strCache>
                <c:ptCount val="1"/>
                <c:pt idx="0">
                  <c:v>Du-pont ROE (%)-RHS</c:v>
                </c:pt>
              </c:strCache>
            </c:strRef>
          </c:tx>
          <c:spPr>
            <a:ln w="31750"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cat>
            <c:strRef>
              <c:f>'Investor (2)'!$K$11:$P$11</c:f>
              <c:strCache>
                <c:ptCount val="6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  <c:pt idx="5">
                  <c:v>H1FY24</c:v>
                </c:pt>
              </c:strCache>
            </c:strRef>
          </c:cat>
          <c:val>
            <c:numRef>
              <c:f>'Investor (2)'!$K$30:$P$30</c:f>
              <c:numCache>
                <c:formatCode>0</c:formatCode>
                <c:ptCount val="6"/>
                <c:pt idx="0">
                  <c:v>15.375630413634431</c:v>
                </c:pt>
                <c:pt idx="1">
                  <c:v>18.877496457590389</c:v>
                </c:pt>
                <c:pt idx="2">
                  <c:v>24.057756587450779</c:v>
                </c:pt>
                <c:pt idx="3">
                  <c:v>25.238156791589496</c:v>
                </c:pt>
                <c:pt idx="4" formatCode="0.0">
                  <c:v>21.355169068088998</c:v>
                </c:pt>
                <c:pt idx="5" formatCode="0.0">
                  <c:v>24.172828099929703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3D40-471A-94F9-C6973CBEC6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9755792"/>
        <c:axId val="949750896"/>
      </c:lineChart>
      <c:catAx>
        <c:axId val="10681702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9050">
            <a:solidFill>
              <a:schemeClr val="bg1">
                <a:lumMod val="75000"/>
              </a:schemeClr>
            </a:solidFill>
          </a:ln>
        </c:spPr>
        <c:crossAx val="949754704"/>
        <c:crosses val="autoZero"/>
        <c:auto val="1"/>
        <c:lblAlgn val="ctr"/>
        <c:lblOffset val="100"/>
        <c:noMultiLvlLbl val="0"/>
      </c:catAx>
      <c:valAx>
        <c:axId val="949754704"/>
        <c:scaling>
          <c:orientation val="minMax"/>
          <c:max val="5"/>
        </c:scaling>
        <c:delete val="0"/>
        <c:axPos val="l"/>
        <c:numFmt formatCode="0" sourceLinked="1"/>
        <c:majorTickMark val="out"/>
        <c:minorTickMark val="none"/>
        <c:tickLblPos val="nextTo"/>
        <c:spPr>
          <a:ln>
            <a:noFill/>
          </a:ln>
        </c:spPr>
        <c:crossAx val="1068170208"/>
        <c:crosses val="autoZero"/>
        <c:crossBetween val="between"/>
        <c:majorUnit val="1"/>
      </c:valAx>
      <c:valAx>
        <c:axId val="949750896"/>
        <c:scaling>
          <c:orientation val="minMax"/>
          <c:max val="30"/>
          <c:min val="10"/>
        </c:scaling>
        <c:delete val="0"/>
        <c:axPos val="r"/>
        <c:numFmt formatCode="0" sourceLinked="1"/>
        <c:majorTickMark val="out"/>
        <c:minorTickMark val="none"/>
        <c:tickLblPos val="nextTo"/>
        <c:spPr>
          <a:ln>
            <a:noFill/>
          </a:ln>
        </c:spPr>
        <c:crossAx val="949755792"/>
        <c:crosses val="max"/>
        <c:crossBetween val="between"/>
        <c:majorUnit val="5"/>
      </c:valAx>
      <c:catAx>
        <c:axId val="9497557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49750896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0"/>
          <c:y val="0.79693820236542434"/>
          <c:w val="1"/>
          <c:h val="0.19705446724169301"/>
        </c:manualLayout>
      </c:layout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>
          <a:latin typeface="Century Gothic" panose="020B0502020202020204" pitchFamily="34" charset="0"/>
        </a:defRPr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0351-4A51-8122-0D5694647C6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0351-4A51-8122-0D5694647C6C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351-4A51-8122-0D5694647C6C}"/>
              </c:ext>
            </c:extLst>
          </c:dPt>
          <c:dPt>
            <c:idx val="4"/>
            <c:invertIfNegative val="0"/>
            <c:bubble3D val="0"/>
            <c:spPr>
              <a:noFill/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0351-4A51-8122-0D5694647C6C}"/>
              </c:ext>
            </c:extLst>
          </c:dPt>
          <c:dLbls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D-0351-4A51-8122-0D5694647C6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/>
                      <a:t>-</a:t>
                    </a:r>
                    <a:r>
                      <a:rPr lang="en-US" dirty="0" smtClean="0"/>
                      <a:t>3,564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7-0351-4A51-8122-0D5694647C6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6792611251049538E-3"/>
                  <c:y val="-8.682170542635658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600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0351-4A51-8122-0D5694647C6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0351-4A51-8122-0D5694647C6C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A-0351-4A51-8122-0D5694647C6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'PPT tables '!$AN$49:$AN$54</c:f>
              <c:strCache>
                <c:ptCount val="6"/>
                <c:pt idx="0">
                  <c:v>Net debt in FY23</c:v>
                </c:pt>
                <c:pt idx="1">
                  <c:v>Op Cash flow</c:v>
                </c:pt>
                <c:pt idx="2">
                  <c:v>Capex</c:v>
                </c:pt>
                <c:pt idx="3">
                  <c:v>Investments</c:v>
                </c:pt>
                <c:pt idx="4">
                  <c:v>Dividend &amp; others</c:v>
                </c:pt>
                <c:pt idx="5">
                  <c:v>Net debt in H1FY24</c:v>
                </c:pt>
              </c:strCache>
            </c:strRef>
          </c:cat>
          <c:val>
            <c:numRef>
              <c:f>'PPT tables '!$AO$49:$AO$54</c:f>
              <c:numCache>
                <c:formatCode>#,##0</c:formatCode>
                <c:ptCount val="6"/>
                <c:pt idx="1">
                  <c:v>-2434.3577030554461</c:v>
                </c:pt>
                <c:pt idx="2" formatCode="0">
                  <c:v>2368.9369732423811</c:v>
                </c:pt>
                <c:pt idx="3" formatCode="0">
                  <c:v>-600.20024938720007</c:v>
                </c:pt>
                <c:pt idx="4" formatCode="0">
                  <c:v>-594.60387323213354</c:v>
                </c:pt>
                <c:pt idx="5" formatCode="General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351-4A51-8122-0D5694647C6C}"/>
            </c:ext>
          </c:extLst>
        </c:ser>
        <c:ser>
          <c:idx val="1"/>
          <c:order val="1"/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9-0351-4A51-8122-0D5694647C6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C-0351-4A51-8122-0D5694647C6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8-0351-4A51-8122-0D5694647C6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0351-4A51-8122-0D5694647C6C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0351-4A51-8122-0D5694647C6C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8-0351-4A51-8122-0D5694647C6C}"/>
              </c:ext>
            </c:extLst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4,803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C-0351-4A51-8122-0D5694647C6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8-0351-4A51-8122-0D5694647C6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3-0351-4A51-8122-0D5694647C6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-1,618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'PPT tables '!$AN$49:$AN$54</c:f>
              <c:strCache>
                <c:ptCount val="6"/>
                <c:pt idx="0">
                  <c:v>Net debt in FY23</c:v>
                </c:pt>
                <c:pt idx="1">
                  <c:v>Op Cash flow</c:v>
                </c:pt>
                <c:pt idx="2">
                  <c:v>Capex</c:v>
                </c:pt>
                <c:pt idx="3">
                  <c:v>Investments</c:v>
                </c:pt>
                <c:pt idx="4">
                  <c:v>Dividend &amp; others</c:v>
                </c:pt>
                <c:pt idx="5">
                  <c:v>Net debt in H1FY24</c:v>
                </c:pt>
              </c:strCache>
            </c:strRef>
          </c:cat>
          <c:val>
            <c:numRef>
              <c:f>'PPT tables '!$AP$49:$AP$54</c:f>
              <c:numCache>
                <c:formatCode>0</c:formatCode>
                <c:ptCount val="6"/>
                <c:pt idx="0" formatCode="#,##0">
                  <c:v>-2434.3577030554461</c:v>
                </c:pt>
                <c:pt idx="1">
                  <c:v>2368.9369732423811</c:v>
                </c:pt>
                <c:pt idx="2">
                  <c:v>-1194.8041226193336</c:v>
                </c:pt>
                <c:pt idx="3">
                  <c:v>-594.60387323213354</c:v>
                </c:pt>
                <c:pt idx="4">
                  <c:v>-1618.3539415883415</c:v>
                </c:pt>
                <c:pt idx="5" formatCode="#,##0">
                  <c:v>-2212.9578148204751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351-4A51-8122-0D5694647C6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070843536"/>
        <c:axId val="1070844080"/>
      </c:barChart>
      <c:catAx>
        <c:axId val="107084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070844080"/>
        <c:crosses val="autoZero"/>
        <c:auto val="1"/>
        <c:lblAlgn val="ctr"/>
        <c:lblOffset val="100"/>
        <c:noMultiLvlLbl val="0"/>
      </c:catAx>
      <c:valAx>
        <c:axId val="107084408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IN"/>
                  <a:t>(Rs Mn)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07084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EBITDA (Rs Mn)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2.0308363307824616E-2"/>
          <c:y val="0.18845442122374403"/>
          <c:w val="0.94415200090348228"/>
          <c:h val="0.655894729009539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'Investor charts'!$B$168</c:f>
              <c:strCache>
                <c:ptCount val="1"/>
                <c:pt idx="0">
                  <c:v>EBITDA (Rsm)</c:v>
                </c:pt>
              </c:strCache>
            </c:strRef>
          </c:tx>
          <c:spPr>
            <a:solidFill>
              <a:srgbClr val="BDD7EE"/>
            </a:solidFill>
          </c:spPr>
          <c:invertIfNegative val="0"/>
          <c:dPt>
            <c:idx val="4"/>
            <c:invertIfNegative val="0"/>
            <c:bubble3D val="0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146-4068-B542-D2EDD640110B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'Investor charts'!$M$165:$Q$165</c:f>
              <c:strCache>
                <c:ptCount val="5"/>
                <c:pt idx="0">
                  <c:v>Q2FY23</c:v>
                </c:pt>
                <c:pt idx="1">
                  <c:v>Q3FY23</c:v>
                </c:pt>
                <c:pt idx="2">
                  <c:v>Q4FY23</c:v>
                </c:pt>
                <c:pt idx="3">
                  <c:v>Q1FY24</c:v>
                </c:pt>
                <c:pt idx="4">
                  <c:v>Q2FY24</c:v>
                </c:pt>
              </c:strCache>
            </c:strRef>
          </c:cat>
          <c:val>
            <c:numRef>
              <c:f>'Investor charts'!$M$168:$Q$168</c:f>
              <c:numCache>
                <c:formatCode>_-* #,##0_-;\-* #,##0_-;_-* "-"??_-;_-@_-</c:formatCode>
                <c:ptCount val="5"/>
                <c:pt idx="0">
                  <c:v>2318.650624105353</c:v>
                </c:pt>
                <c:pt idx="1">
                  <c:v>2728.582562191541</c:v>
                </c:pt>
                <c:pt idx="2">
                  <c:v>3228.8915780895877</c:v>
                </c:pt>
                <c:pt idx="3">
                  <c:v>3072.4930504707754</c:v>
                </c:pt>
                <c:pt idx="4">
                  <c:v>3250.0566109417196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146-4068-B542-D2EDD64011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27543776"/>
        <c:axId val="1084045808"/>
      </c:barChart>
      <c:catAx>
        <c:axId val="15275437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9050">
            <a:solidFill>
              <a:schemeClr val="bg1">
                <a:lumMod val="85000"/>
              </a:schemeClr>
            </a:solidFill>
          </a:ln>
        </c:spPr>
        <c:crossAx val="1084045808"/>
        <c:crosses val="autoZero"/>
        <c:auto val="1"/>
        <c:lblAlgn val="ctr"/>
        <c:lblOffset val="100"/>
        <c:noMultiLvlLbl val="0"/>
      </c:catAx>
      <c:valAx>
        <c:axId val="1084045808"/>
        <c:scaling>
          <c:orientation val="minMax"/>
        </c:scaling>
        <c:delete val="1"/>
        <c:axPos val="l"/>
        <c:numFmt formatCode="_-* #,##0_-;\-* #,##0_-;_-* &quot;-&quot;??_-;_-@_-" sourceLinked="1"/>
        <c:majorTickMark val="out"/>
        <c:minorTickMark val="none"/>
        <c:tickLblPos val="nextTo"/>
        <c:crossAx val="1527543776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Century Gothic" panose="020B0502020202020204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EBITDA/Ton (Rs)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'Investor charts'!$B$169</c:f>
              <c:strCache>
                <c:ptCount val="1"/>
                <c:pt idx="0">
                  <c:v>EBITDA/Ton (Rs)</c:v>
                </c:pt>
              </c:strCache>
            </c:strRef>
          </c:tx>
          <c:spPr>
            <a:solidFill>
              <a:srgbClr val="BDD7EE"/>
            </a:solidFill>
          </c:spPr>
          <c:invertIfNegative val="0"/>
          <c:dPt>
            <c:idx val="4"/>
            <c:invertIfNegative val="0"/>
            <c:bubble3D val="0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188-4FC5-893B-9F6F0DB8D8BC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'Investor charts'!$M$165:$Q$165</c:f>
              <c:strCache>
                <c:ptCount val="5"/>
                <c:pt idx="0">
                  <c:v>Q2FY23</c:v>
                </c:pt>
                <c:pt idx="1">
                  <c:v>Q3FY23</c:v>
                </c:pt>
                <c:pt idx="2">
                  <c:v>Q4FY23</c:v>
                </c:pt>
                <c:pt idx="3">
                  <c:v>Q1FY24</c:v>
                </c:pt>
                <c:pt idx="4">
                  <c:v>Q2FY24</c:v>
                </c:pt>
              </c:strCache>
            </c:strRef>
          </c:cat>
          <c:val>
            <c:numRef>
              <c:f>'Investor charts'!$M$169:$Q$169</c:f>
              <c:numCache>
                <c:formatCode>_-* #,##0_-;\-* #,##0_-;_-* "-"??_-;_-@_-</c:formatCode>
                <c:ptCount val="5"/>
                <c:pt idx="0">
                  <c:v>3849.7693345243897</c:v>
                </c:pt>
                <c:pt idx="1">
                  <c:v>4509.6885742998347</c:v>
                </c:pt>
                <c:pt idx="2">
                  <c:v>4969.6203908872158</c:v>
                </c:pt>
                <c:pt idx="3">
                  <c:v>4644.7292603802198</c:v>
                </c:pt>
                <c:pt idx="4">
                  <c:v>4816.6041175197133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188-4FC5-893B-9F6F0DB8D8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84039824"/>
        <c:axId val="1084040368"/>
      </c:barChart>
      <c:catAx>
        <c:axId val="10840398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9050">
            <a:solidFill>
              <a:schemeClr val="bg1">
                <a:lumMod val="85000"/>
              </a:schemeClr>
            </a:solidFill>
          </a:ln>
        </c:spPr>
        <c:crossAx val="1084040368"/>
        <c:crosses val="autoZero"/>
        <c:auto val="1"/>
        <c:lblAlgn val="ctr"/>
        <c:lblOffset val="100"/>
        <c:noMultiLvlLbl val="0"/>
      </c:catAx>
      <c:valAx>
        <c:axId val="1084040368"/>
        <c:scaling>
          <c:orientation val="minMax"/>
        </c:scaling>
        <c:delete val="1"/>
        <c:axPos val="l"/>
        <c:numFmt formatCode="_-* #,##0_-;\-* #,##0_-;_-* &quot;-&quot;??_-;_-@_-" sourceLinked="1"/>
        <c:majorTickMark val="out"/>
        <c:minorTickMark val="none"/>
        <c:tickLblPos val="nextTo"/>
        <c:crossAx val="108403982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Century Gothic" panose="020B0502020202020204" pitchFamily="34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Net Profit (Rs Mn)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'Investor charts'!$B$171</c:f>
              <c:strCache>
                <c:ptCount val="1"/>
                <c:pt idx="0">
                  <c:v>Net Profit (Rsm)</c:v>
                </c:pt>
              </c:strCache>
            </c:strRef>
          </c:tx>
          <c:spPr>
            <a:solidFill>
              <a:srgbClr val="BDD7EE"/>
            </a:solidFill>
          </c:spPr>
          <c:invertIfNegative val="0"/>
          <c:dPt>
            <c:idx val="4"/>
            <c:invertIfNegative val="0"/>
            <c:bubble3D val="0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D94-4635-8FB5-AE54CBAEF372}"/>
              </c:ext>
            </c:extLst>
          </c:dPt>
          <c:dLbls>
            <c:dLbl>
              <c:idx val="4"/>
              <c:layout>
                <c:manualLayout>
                  <c:x val="-7.479104148586622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D94-4635-8FB5-AE54CBAEF37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'Investor charts'!$M$165:$Q$165</c:f>
              <c:strCache>
                <c:ptCount val="5"/>
                <c:pt idx="0">
                  <c:v>Q2FY23</c:v>
                </c:pt>
                <c:pt idx="1">
                  <c:v>Q3FY23</c:v>
                </c:pt>
                <c:pt idx="2">
                  <c:v>Q4FY23</c:v>
                </c:pt>
                <c:pt idx="3">
                  <c:v>Q1FY24</c:v>
                </c:pt>
                <c:pt idx="4">
                  <c:v>Q2FY24</c:v>
                </c:pt>
              </c:strCache>
            </c:strRef>
          </c:cat>
          <c:val>
            <c:numRef>
              <c:f>'Investor charts'!$M$171:$Q$171</c:f>
              <c:numCache>
                <c:formatCode>_-* #,##0_-;\-* #,##0_-;_-* "-"??_-;_-@_-</c:formatCode>
                <c:ptCount val="5"/>
                <c:pt idx="0">
                  <c:v>1501.8341405701112</c:v>
                </c:pt>
                <c:pt idx="1">
                  <c:v>1691.8924858205019</c:v>
                </c:pt>
                <c:pt idx="2">
                  <c:v>2018.1737063971605</c:v>
                </c:pt>
                <c:pt idx="3">
                  <c:v>1936.2179377978591</c:v>
                </c:pt>
                <c:pt idx="4">
                  <c:v>2028.6999999999987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D94-4635-8FB5-AE54CBAEF3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84043632"/>
        <c:axId val="1084044720"/>
      </c:barChart>
      <c:catAx>
        <c:axId val="10840436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9050">
            <a:solidFill>
              <a:schemeClr val="bg1">
                <a:lumMod val="85000"/>
              </a:schemeClr>
            </a:solidFill>
          </a:ln>
        </c:spPr>
        <c:crossAx val="1084044720"/>
        <c:crosses val="autoZero"/>
        <c:auto val="1"/>
        <c:lblAlgn val="ctr"/>
        <c:lblOffset val="100"/>
        <c:noMultiLvlLbl val="0"/>
      </c:catAx>
      <c:valAx>
        <c:axId val="1084044720"/>
        <c:scaling>
          <c:orientation val="minMax"/>
        </c:scaling>
        <c:delete val="1"/>
        <c:axPos val="l"/>
        <c:numFmt formatCode="_-* #,##0_-;\-* #,##0_-;_-* &quot;-&quot;??_-;_-@_-" sourceLinked="1"/>
        <c:majorTickMark val="out"/>
        <c:minorTickMark val="none"/>
        <c:tickLblPos val="nextTo"/>
        <c:crossAx val="108404363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Century Gothic" panose="020B0502020202020204" pitchFamily="34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 algn="ctr" rtl="0">
              <a:defRPr/>
            </a:pPr>
            <a:r>
              <a:rPr lang="en-US"/>
              <a:t>ROE (%)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'Investor charts'!$B$214</c:f>
              <c:strCache>
                <c:ptCount val="1"/>
                <c:pt idx="0">
                  <c:v>ROE</c:v>
                </c:pt>
              </c:strCache>
            </c:strRef>
          </c:tx>
          <c:spPr>
            <a:solidFill>
              <a:srgbClr val="BDD7EE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B19-416C-9004-FD7B2DE5CB0E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E1F-4611-A242-CE92B88733A9}"/>
              </c:ext>
            </c:extLst>
          </c:dPt>
          <c:dPt>
            <c:idx val="1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04C9-4FA9-8B55-E97E0E401DD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'Investor charts'!$L$202:$P$202</c:f>
              <c:strCache>
                <c:ptCount val="5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  <c:pt idx="4">
                  <c:v>H1FY24</c:v>
                </c:pt>
              </c:strCache>
            </c:strRef>
          </c:cat>
          <c:val>
            <c:numRef>
              <c:f>'Investor charts'!$L$214:$P$214</c:f>
              <c:numCache>
                <c:formatCode>_-* #,##0.0_-;\-* #,##0.0_-;_-* "-"??_-;_-@_-</c:formatCode>
                <c:ptCount val="5"/>
                <c:pt idx="0">
                  <c:v>21.195894263684899</c:v>
                </c:pt>
                <c:pt idx="1">
                  <c:v>24.825299428468387</c:v>
                </c:pt>
                <c:pt idx="2">
                  <c:v>28.886918156687923</c:v>
                </c:pt>
                <c:pt idx="3">
                  <c:v>23.519127691526659</c:v>
                </c:pt>
                <c:pt idx="4">
                  <c:v>25.229301364800822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95C-4E18-865B-2985BABF7E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095128432"/>
        <c:axId val="1095128976"/>
      </c:barChart>
      <c:catAx>
        <c:axId val="1095128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095128976"/>
        <c:crosses val="autoZero"/>
        <c:auto val="1"/>
        <c:lblAlgn val="ctr"/>
        <c:lblOffset val="100"/>
        <c:noMultiLvlLbl val="0"/>
      </c:catAx>
      <c:valAx>
        <c:axId val="1095128976"/>
        <c:scaling>
          <c:orientation val="minMax"/>
        </c:scaling>
        <c:delete val="1"/>
        <c:axPos val="l"/>
        <c:numFmt formatCode="_-* #,##0.0_-;\-* #,##0.0_-;_-* &quot;-&quot;??_-;_-@_-" sourceLinked="1"/>
        <c:majorTickMark val="none"/>
        <c:minorTickMark val="none"/>
        <c:tickLblPos val="nextTo"/>
        <c:crossAx val="1095128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Century Gothic" panose="020B0502020202020204" pitchFamily="34" charset="0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 algn="ctr" rtl="0">
              <a:defRPr/>
            </a:pPr>
            <a:r>
              <a:rPr lang="en-US"/>
              <a:t>ROCE (%)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'Investor charts'!$B$213</c:f>
              <c:strCache>
                <c:ptCount val="1"/>
                <c:pt idx="0">
                  <c:v>ROCE</c:v>
                </c:pt>
              </c:strCache>
            </c:strRef>
          </c:tx>
          <c:spPr>
            <a:solidFill>
              <a:srgbClr val="BDD7EE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D83-47A7-8FFC-5EC6C531A1A3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06C-4FDF-A022-FF2020642B6E}"/>
              </c:ext>
            </c:extLst>
          </c:dPt>
          <c:dPt>
            <c:idx val="1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84D1-4998-9D7D-2198A5A2132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'Investor charts'!$L$202:$P$202</c:f>
              <c:strCache>
                <c:ptCount val="5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  <c:pt idx="4">
                  <c:v>H1FY24</c:v>
                </c:pt>
              </c:strCache>
            </c:strRef>
          </c:cat>
          <c:val>
            <c:numRef>
              <c:f>'Investor charts'!$L$213:$P$213</c:f>
              <c:numCache>
                <c:formatCode>_-* #,##0.0_-;\-* #,##0.0_-;_-* "-"??_-;_-@_-</c:formatCode>
                <c:ptCount val="5"/>
                <c:pt idx="0">
                  <c:v>18.439629606729262</c:v>
                </c:pt>
                <c:pt idx="1">
                  <c:v>26.461822852108057</c:v>
                </c:pt>
                <c:pt idx="2">
                  <c:v>34.599893858893203</c:v>
                </c:pt>
                <c:pt idx="3">
                  <c:v>29.187450892352828</c:v>
                </c:pt>
                <c:pt idx="4">
                  <c:v>32.429697515794409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DD2-44FF-83E3-E52D8ACC63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095127344"/>
        <c:axId val="1095129520"/>
      </c:barChart>
      <c:catAx>
        <c:axId val="1095127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095129520"/>
        <c:crosses val="autoZero"/>
        <c:auto val="1"/>
        <c:lblAlgn val="ctr"/>
        <c:lblOffset val="100"/>
        <c:noMultiLvlLbl val="0"/>
      </c:catAx>
      <c:valAx>
        <c:axId val="1095129520"/>
        <c:scaling>
          <c:orientation val="minMax"/>
        </c:scaling>
        <c:delete val="1"/>
        <c:axPos val="l"/>
        <c:numFmt formatCode="_-* #,##0.0_-;\-* #,##0.0_-;_-* &quot;-&quot;??_-;_-@_-" sourceLinked="1"/>
        <c:majorTickMark val="none"/>
        <c:minorTickMark val="none"/>
        <c:tickLblPos val="nextTo"/>
        <c:crossAx val="1095127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Century Gothic" panose="020B0502020202020204" pitchFamily="34" charset="0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b="1"/>
            </a:pPr>
            <a:r>
              <a:rPr lang="en-US" b="1"/>
              <a:t>Interest Coverage Ratio (x)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'Investor charts'!$B$215</c:f>
              <c:strCache>
                <c:ptCount val="1"/>
                <c:pt idx="0">
                  <c:v>Interest Coverage Ratio</c:v>
                </c:pt>
              </c:strCache>
            </c:strRef>
          </c:tx>
          <c:spPr>
            <a:solidFill>
              <a:srgbClr val="BDD7EE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828-4C0B-A12E-461A6396FB42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AD1-46F3-9837-08A3FBA8103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'Investor charts'!$L$202:$P$202</c:f>
              <c:strCache>
                <c:ptCount val="5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  <c:pt idx="4">
                  <c:v>H1FY24</c:v>
                </c:pt>
              </c:strCache>
            </c:strRef>
          </c:cat>
          <c:val>
            <c:numRef>
              <c:f>'Investor charts'!$L$215:$P$215</c:f>
              <c:numCache>
                <c:formatCode>_-* #,##0.0_-;\-* #,##0.0_-;_-* "-"??_-;_-@_-</c:formatCode>
                <c:ptCount val="5"/>
                <c:pt idx="0">
                  <c:v>3.7626891225815675</c:v>
                </c:pt>
                <c:pt idx="1">
                  <c:v>9.2582595278239008</c:v>
                </c:pt>
                <c:pt idx="2">
                  <c:v>19.715397592723527</c:v>
                </c:pt>
                <c:pt idx="3">
                  <c:v>13.86744584369549</c:v>
                </c:pt>
                <c:pt idx="4">
                  <c:v>10.999021873193978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C61-440C-AD41-1810D0E0EE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095130608"/>
        <c:axId val="1095125712"/>
      </c:barChart>
      <c:catAx>
        <c:axId val="1095130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095125712"/>
        <c:crosses val="autoZero"/>
        <c:auto val="1"/>
        <c:lblAlgn val="ctr"/>
        <c:lblOffset val="100"/>
        <c:noMultiLvlLbl val="0"/>
      </c:catAx>
      <c:valAx>
        <c:axId val="1095125712"/>
        <c:scaling>
          <c:orientation val="minMax"/>
        </c:scaling>
        <c:delete val="1"/>
        <c:axPos val="l"/>
        <c:numFmt formatCode="_-* #,##0.0_-;\-* #,##0.0_-;_-* &quot;-&quot;??_-;_-@_-" sourceLinked="1"/>
        <c:majorTickMark val="none"/>
        <c:minorTickMark val="none"/>
        <c:tickLblPos val="nextTo"/>
        <c:crossAx val="1095130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 algn="ctr" rtl="0">
        <a:defRPr lang="en-US" sz="1200" b="0" i="0" u="none" strike="noStrike" kern="1200" baseline="0">
          <a:solidFill>
            <a:sysClr val="windowText" lastClr="000000"/>
          </a:solidFill>
          <a:latin typeface="Century Gothic" panose="020B0502020202020204" pitchFamily="34" charset="0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b="1"/>
            </a:pPr>
            <a:r>
              <a:rPr lang="en-US" b="1"/>
              <a:t>Net Working Capital Days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'Investor charts'!$B$210</c:f>
              <c:strCache>
                <c:ptCount val="1"/>
                <c:pt idx="0">
                  <c:v>Net Working Capital Days</c:v>
                </c:pt>
              </c:strCache>
            </c:strRef>
          </c:tx>
          <c:spPr>
            <a:solidFill>
              <a:srgbClr val="BDD7EE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D97-4538-B205-8E18C53A7223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7995-4E84-B224-41901FEF2B7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'Investor charts'!$L$202:$P$202</c:f>
              <c:strCache>
                <c:ptCount val="5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  <c:pt idx="4">
                  <c:v>H1FY24</c:v>
                </c:pt>
              </c:strCache>
            </c:strRef>
          </c:cat>
          <c:val>
            <c:numRef>
              <c:f>'Investor charts'!$L$210:$P$210</c:f>
              <c:numCache>
                <c:formatCode>_(* #,##0_);_(* \(#,##0\);_(* "-"??_);_(@_)</c:formatCode>
                <c:ptCount val="5"/>
                <c:pt idx="0">
                  <c:v>28.708165610351625</c:v>
                </c:pt>
                <c:pt idx="1">
                  <c:v>8.5738843265579376</c:v>
                </c:pt>
                <c:pt idx="2">
                  <c:v>7.1150975685405573</c:v>
                </c:pt>
                <c:pt idx="3">
                  <c:v>4.8059702591525228</c:v>
                </c:pt>
                <c:pt idx="4">
                  <c:v>5.0103724233985769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DB0-4BD4-9B72-930459B92A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095123536"/>
        <c:axId val="1095124080"/>
      </c:barChart>
      <c:catAx>
        <c:axId val="109512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095124080"/>
        <c:crosses val="autoZero"/>
        <c:auto val="1"/>
        <c:lblAlgn val="ctr"/>
        <c:lblOffset val="100"/>
        <c:noMultiLvlLbl val="0"/>
      </c:catAx>
      <c:valAx>
        <c:axId val="1095124080"/>
        <c:scaling>
          <c:orientation val="minMax"/>
        </c:scaling>
        <c:delete val="1"/>
        <c:axPos val="l"/>
        <c:numFmt formatCode="_(* #,##0_);_(* \(#,##0\);_(* &quot;-&quot;??_);_(@_)" sourceLinked="1"/>
        <c:majorTickMark val="none"/>
        <c:minorTickMark val="none"/>
        <c:tickLblPos val="nextTo"/>
        <c:crossAx val="109512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 algn="ctr" rtl="0">
        <a:defRPr lang="en-US" sz="1200" b="0" i="0" u="none" strike="noStrike" kern="1200" baseline="0">
          <a:solidFill>
            <a:sysClr val="windowText" lastClr="000000"/>
          </a:solidFill>
          <a:latin typeface="Century Gothic" panose="020B0502020202020204" pitchFamily="34" charset="0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6152948830114181"/>
          <c:y val="0.10379201621070176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b="1"/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7398848245309565E-2"/>
          <c:y val="0.34125161777549745"/>
          <c:w val="0.89572253386031897"/>
          <c:h val="0.501179210612030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'Investor charts'!$B$203</c:f>
              <c:strCache>
                <c:ptCount val="1"/>
                <c:pt idx="0">
                  <c:v>Operating Cash Flow (Rs Bn)</c:v>
                </c:pt>
              </c:strCache>
            </c:strRef>
          </c:tx>
          <c:spPr>
            <a:solidFill>
              <a:srgbClr val="BDD7EE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2D2-45AF-9883-688142113192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E99-4E7E-ACF2-D84DA59CBDC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 algn="ctr"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'Investor charts'!$L$202:$P$202</c:f>
              <c:strCache>
                <c:ptCount val="5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  <c:pt idx="4">
                  <c:v>H1FY24</c:v>
                </c:pt>
              </c:strCache>
            </c:strRef>
          </c:cat>
          <c:val>
            <c:numRef>
              <c:f>'Investor charts'!$L$203:$P$203</c:f>
              <c:numCache>
                <c:formatCode>0.0</c:formatCode>
                <c:ptCount val="5"/>
                <c:pt idx="0">
                  <c:v>5.0946852919010235</c:v>
                </c:pt>
                <c:pt idx="1">
                  <c:v>9.7710576467515793</c:v>
                </c:pt>
                <c:pt idx="2">
                  <c:v>6.5060160376890765</c:v>
                </c:pt>
                <c:pt idx="3">
                  <c:v>9.6704122438201789</c:v>
                </c:pt>
                <c:pt idx="4">
                  <c:v>4.8032946762978277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DB0-4BD4-9B72-930459B92A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095126256"/>
        <c:axId val="1095124624"/>
      </c:barChart>
      <c:catAx>
        <c:axId val="1095126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095124624"/>
        <c:crosses val="autoZero"/>
        <c:auto val="1"/>
        <c:lblAlgn val="ctr"/>
        <c:lblOffset val="100"/>
        <c:noMultiLvlLbl val="0"/>
      </c:catAx>
      <c:valAx>
        <c:axId val="1095124624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095126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 algn="ctr" rtl="0">
        <a:defRPr lang="en-US" sz="1200" b="0" i="0" u="none" strike="noStrike" kern="1200" baseline="0">
          <a:solidFill>
            <a:sysClr val="windowText" lastClr="000000"/>
          </a:solidFill>
          <a:latin typeface="Century Gothic" panose="020B0502020202020204" pitchFamily="34" charset="0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0.11157</cdr:x>
      <cdr:y>0.03942</cdr:y>
    </cdr:from>
    <cdr:to>
      <cdr:x>0.79557</cdr:x>
      <cdr:y>0.17022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48174" y="117148"/>
          <a:ext cx="3360607" cy="3887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b="1">
              <a:latin typeface="Century Gothic" panose="020B0502020202020204" pitchFamily="34" charset="0"/>
            </a:rPr>
            <a:t>Capex to Op. Cash flow (%)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2" cy="338348"/>
          </a:xfrm>
          <a:prstGeom prst="rect">
            <a:avLst/>
          </a:prstGeom>
        </p:spPr>
        <p:txBody>
          <a:bodyPr vert="horz" lIns="79685" tIns="39842" rIns="79685" bIns="39842" rtlCol="0"/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88341" y="0"/>
            <a:ext cx="4275402" cy="338348"/>
          </a:xfrm>
          <a:prstGeom prst="rect">
            <a:avLst/>
          </a:prstGeom>
        </p:spPr>
        <p:txBody>
          <a:bodyPr vert="horz" lIns="79685" tIns="39842" rIns="79685" bIns="39842" rtlCol="0"/>
          <a:lstStyle>
            <a:lvl1pPr algn="r">
              <a:defRPr sz="1000"/>
            </a:lvl1pPr>
          </a:lstStyle>
          <a:p>
            <a:fld id="{DF181924-13D4-426A-A07A-B0DB7FEA601B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13063" y="841375"/>
            <a:ext cx="4040187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9685" tIns="39842" rIns="79685" bIns="3984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6632" y="3241587"/>
            <a:ext cx="7893050" cy="2652206"/>
          </a:xfrm>
          <a:prstGeom prst="rect">
            <a:avLst/>
          </a:prstGeom>
        </p:spPr>
        <p:txBody>
          <a:bodyPr vert="horz" lIns="79685" tIns="39842" rIns="79685" bIns="39842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397418"/>
            <a:ext cx="4275402" cy="338347"/>
          </a:xfrm>
          <a:prstGeom prst="rect">
            <a:avLst/>
          </a:prstGeom>
        </p:spPr>
        <p:txBody>
          <a:bodyPr vert="horz" lIns="79685" tIns="39842" rIns="79685" bIns="39842" rtlCol="0" anchor="b"/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88341" y="6397418"/>
            <a:ext cx="4275402" cy="338347"/>
          </a:xfrm>
          <a:prstGeom prst="rect">
            <a:avLst/>
          </a:prstGeom>
        </p:spPr>
        <p:txBody>
          <a:bodyPr vert="horz" lIns="79685" tIns="39842" rIns="79685" bIns="39842" rtlCol="0" anchor="b"/>
          <a:lstStyle>
            <a:lvl1pPr algn="r">
              <a:defRPr sz="1000"/>
            </a:lvl1pPr>
          </a:lstStyle>
          <a:p>
            <a:fld id="{570D731A-5FAD-4D71-8588-9DF63577F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44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D731A-5FAD-4D71-8588-9DF63577FF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68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D731A-5FAD-4D71-8588-9DF63577FF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83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D731A-5FAD-4D71-8588-9DF63577FF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57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D731A-5FAD-4D71-8588-9DF63577FF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32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7ADEF-B973-4F15-90B8-837292C14E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19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04900" y="2240788"/>
            <a:ext cx="4292600" cy="15932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8AAAB-7633-442F-A511-08544291F222}" type="datetime1">
              <a:rPr lang="en-US" smtClean="0"/>
              <a:t>10/27/2023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888888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-25" dirty="0">
                <a:solidFill>
                  <a:srgbClr val="44536A"/>
                </a:solidFill>
              </a:rPr>
              <a:t>‹#›</a:t>
            </a:fld>
            <a:endParaRPr spc="-25" dirty="0">
              <a:solidFill>
                <a:srgbClr val="44536A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94E67-9C19-48EE-8FC5-1B651AFDDB78}" type="datetime1">
              <a:rPr lang="en-US" smtClean="0"/>
              <a:t>10/27/2023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888888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-25" dirty="0">
                <a:solidFill>
                  <a:srgbClr val="44536A"/>
                </a:solidFill>
              </a:rPr>
              <a:t>‹#›</a:t>
            </a:fld>
            <a:endParaRPr spc="-25" dirty="0">
              <a:solidFill>
                <a:srgbClr val="44536A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461037" y="1417097"/>
            <a:ext cx="4493260" cy="47237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A03AF-C240-4891-B1C5-DC0DA8A61884}" type="datetime1">
              <a:rPr lang="en-US" smtClean="0"/>
              <a:t>10/27/2023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888888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-25" dirty="0">
                <a:solidFill>
                  <a:srgbClr val="44536A"/>
                </a:solidFill>
              </a:rPr>
              <a:t>‹#›</a:t>
            </a:fld>
            <a:endParaRPr spc="-25" dirty="0">
              <a:solidFill>
                <a:srgbClr val="44536A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B362E-C7ED-49B7-980C-33BF9CFA507E}" type="datetime1">
              <a:rPr lang="en-US" smtClean="0"/>
              <a:t>10/27/2023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888888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-25" dirty="0">
                <a:solidFill>
                  <a:srgbClr val="44536A"/>
                </a:solidFill>
              </a:rPr>
              <a:t>‹#›</a:t>
            </a:fld>
            <a:endParaRPr spc="-25" dirty="0">
              <a:solidFill>
                <a:srgbClr val="44536A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4D74C-2774-4CCF-85B9-1026FBB712EA}" type="datetime1">
              <a:rPr lang="en-US" smtClean="0"/>
              <a:t>10/27/2023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888888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-25" dirty="0">
                <a:solidFill>
                  <a:srgbClr val="44536A"/>
                </a:solidFill>
              </a:rPr>
              <a:t>‹#›</a:t>
            </a:fld>
            <a:endParaRPr spc="-25" dirty="0">
              <a:solidFill>
                <a:srgbClr val="44536A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90574" y="272568"/>
            <a:ext cx="10942436" cy="8206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65027" y="1383846"/>
            <a:ext cx="5165090" cy="23120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42A44-9D18-4956-A895-DDE9D33FB1D9}" type="datetime1">
              <a:rPr lang="en-US" smtClean="0"/>
              <a:t>10/27/2023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907908" y="6497744"/>
            <a:ext cx="242345" cy="191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" b="0" i="0">
                <a:solidFill>
                  <a:srgbClr val="888888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-25" dirty="0">
                <a:solidFill>
                  <a:srgbClr val="44536A"/>
                </a:solidFill>
              </a:rPr>
              <a:t>‹#›</a:t>
            </a:fld>
            <a:endParaRPr spc="-25" dirty="0">
              <a:solidFill>
                <a:srgbClr val="44536A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microsoft.com/office/2018/10/relationships/comments" Target="NUL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jpeg"/><Relationship Id="rId3" Type="http://schemas.openxmlformats.org/officeDocument/2006/relationships/image" Target="../media/image84.emf"/><Relationship Id="rId7" Type="http://schemas.openxmlformats.org/officeDocument/2006/relationships/image" Target="../media/image88.png"/><Relationship Id="rId12" Type="http://schemas.openxmlformats.org/officeDocument/2006/relationships/image" Target="../media/image93.jpe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emf"/><Relationship Id="rId11" Type="http://schemas.openxmlformats.org/officeDocument/2006/relationships/image" Target="../media/image92.png"/><Relationship Id="rId5" Type="http://schemas.openxmlformats.org/officeDocument/2006/relationships/image" Target="../media/image86.emf"/><Relationship Id="rId10" Type="http://schemas.openxmlformats.org/officeDocument/2006/relationships/image" Target="../media/image91.png"/><Relationship Id="rId4" Type="http://schemas.openxmlformats.org/officeDocument/2006/relationships/image" Target="../media/image85.emf"/><Relationship Id="rId9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11" Type="http://schemas.openxmlformats.org/officeDocument/2006/relationships/image" Target="../media/image132.jpeg"/><Relationship Id="rId5" Type="http://schemas.openxmlformats.org/officeDocument/2006/relationships/image" Target="../media/image126.jpe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anubhav@aplapollo.com" TargetMode="External"/><Relationship Id="rId2" Type="http://schemas.openxmlformats.org/officeDocument/2006/relationships/hyperlink" Target="mailto:deepakgoyal@aplapollo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kamalkant@aplapollo.com" TargetMode="External"/><Relationship Id="rId4" Type="http://schemas.openxmlformats.org/officeDocument/2006/relationships/image" Target="../media/image13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31.jpe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6.png"/><Relationship Id="rId20" Type="http://schemas.openxmlformats.org/officeDocument/2006/relationships/image" Target="../media/image30.jpeg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jpe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jpeg"/><Relationship Id="rId10" Type="http://schemas.openxmlformats.org/officeDocument/2006/relationships/image" Target="../media/image20.jpe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7346" name="Picture 2" descr="C:\Users\Rahul Kumar\Desktop\APL-APOLLO-Logo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2516" y="841513"/>
            <a:ext cx="2942557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91200" y="6237284"/>
            <a:ext cx="6096000" cy="4205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2133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Q2FY24 Earnings Presentation</a:t>
            </a:r>
            <a:endParaRPr lang="en-US" sz="2133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3600" y="2438399"/>
            <a:ext cx="5562600" cy="213360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lang="en-IN" spc="-25" smtClean="0">
                <a:solidFill>
                  <a:srgbClr val="44536A"/>
                </a:solidFill>
              </a:rPr>
              <a:t>1</a:t>
            </a:fld>
            <a:endParaRPr lang="en-IN" spc="-25" dirty="0">
              <a:solidFill>
                <a:srgbClr val="4453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83534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:p188="http://schemas.microsoft.com/office/powerpoint/2018/8/main" xmlns="" r:id="rId6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4763" y="219234"/>
            <a:ext cx="11322473" cy="878531"/>
          </a:xfrm>
          <a:prstGeom prst="rect">
            <a:avLst/>
          </a:prstGeom>
        </p:spPr>
        <p:txBody>
          <a:bodyPr vert="horz" wrap="square" lIns="0" tIns="138515" rIns="0" bIns="0" rtlCol="0">
            <a:spAutoFit/>
          </a:bodyPr>
          <a:lstStyle/>
          <a:p>
            <a:pPr marL="632068">
              <a:spcBef>
                <a:spcPts val="67"/>
              </a:spcBef>
            </a:pPr>
            <a:r>
              <a:rPr sz="4800" dirty="0"/>
              <a:t>Global</a:t>
            </a:r>
            <a:r>
              <a:rPr sz="4800" spc="-20" dirty="0"/>
              <a:t> </a:t>
            </a:r>
            <a:r>
              <a:rPr sz="4800" dirty="0"/>
              <a:t>Peer</a:t>
            </a:r>
            <a:r>
              <a:rPr sz="4800" spc="-3" dirty="0"/>
              <a:t> </a:t>
            </a:r>
            <a:r>
              <a:rPr sz="4800" spc="-7" dirty="0"/>
              <a:t>Benchmarking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60307" cy="1207347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171194" y="1175257"/>
            <a:ext cx="10338646" cy="5294206"/>
            <a:chOff x="1756791" y="1762885"/>
            <a:chExt cx="15507969" cy="7941309"/>
          </a:xfrm>
        </p:grpSpPr>
        <p:sp>
          <p:nvSpPr>
            <p:cNvPr id="5" name="object 5"/>
            <p:cNvSpPr/>
            <p:nvPr/>
          </p:nvSpPr>
          <p:spPr>
            <a:xfrm>
              <a:off x="1775841" y="5650229"/>
              <a:ext cx="15469869" cy="0"/>
            </a:xfrm>
            <a:custGeom>
              <a:avLst/>
              <a:gdLst/>
              <a:ahLst/>
              <a:cxnLst/>
              <a:rect l="l" t="t" r="r" b="b"/>
              <a:pathLst>
                <a:path w="15469869">
                  <a:moveTo>
                    <a:pt x="0" y="0"/>
                  </a:moveTo>
                  <a:lnTo>
                    <a:pt x="15469362" y="0"/>
                  </a:lnTo>
                </a:path>
              </a:pathLst>
            </a:custGeom>
            <a:ln w="381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130903" y="5583548"/>
              <a:ext cx="114300" cy="133350"/>
            </a:xfrm>
            <a:custGeom>
              <a:avLst/>
              <a:gdLst/>
              <a:ahLst/>
              <a:cxnLst/>
              <a:rect l="l" t="t" r="r" b="b"/>
              <a:pathLst>
                <a:path w="114300" h="133350">
                  <a:moveTo>
                    <a:pt x="0" y="0"/>
                  </a:moveTo>
                  <a:lnTo>
                    <a:pt x="114300" y="66675"/>
                  </a:lnTo>
                  <a:lnTo>
                    <a:pt x="0" y="133350"/>
                  </a:lnTo>
                </a:path>
              </a:pathLst>
            </a:custGeom>
            <a:ln w="381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75843" y="5583547"/>
              <a:ext cx="114300" cy="133350"/>
            </a:xfrm>
            <a:custGeom>
              <a:avLst/>
              <a:gdLst/>
              <a:ahLst/>
              <a:cxnLst/>
              <a:rect l="l" t="t" r="r" b="b"/>
              <a:pathLst>
                <a:path w="114300" h="133350">
                  <a:moveTo>
                    <a:pt x="114300" y="133350"/>
                  </a:moveTo>
                  <a:lnTo>
                    <a:pt x="0" y="66675"/>
                  </a:lnTo>
                  <a:lnTo>
                    <a:pt x="114300" y="0"/>
                  </a:lnTo>
                </a:path>
              </a:pathLst>
            </a:custGeom>
            <a:ln w="381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153906" y="1781935"/>
              <a:ext cx="0" cy="7903209"/>
            </a:xfrm>
            <a:custGeom>
              <a:avLst/>
              <a:gdLst/>
              <a:ahLst/>
              <a:cxnLst/>
              <a:rect l="l" t="t" r="r" b="b"/>
              <a:pathLst>
                <a:path h="7903209">
                  <a:moveTo>
                    <a:pt x="0" y="0"/>
                  </a:moveTo>
                  <a:lnTo>
                    <a:pt x="0" y="7903159"/>
                  </a:lnTo>
                </a:path>
              </a:pathLst>
            </a:custGeom>
            <a:ln w="381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087238" y="9570799"/>
              <a:ext cx="133350" cy="114300"/>
            </a:xfrm>
            <a:custGeom>
              <a:avLst/>
              <a:gdLst/>
              <a:ahLst/>
              <a:cxnLst/>
              <a:rect l="l" t="t" r="r" b="b"/>
              <a:pathLst>
                <a:path w="133350" h="114300">
                  <a:moveTo>
                    <a:pt x="133350" y="0"/>
                  </a:moveTo>
                  <a:lnTo>
                    <a:pt x="66675" y="114299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087238" y="1781939"/>
              <a:ext cx="133350" cy="114300"/>
            </a:xfrm>
            <a:custGeom>
              <a:avLst/>
              <a:gdLst/>
              <a:ahLst/>
              <a:cxnLst/>
              <a:rect l="l" t="t" r="r" b="b"/>
              <a:pathLst>
                <a:path w="133350" h="114300">
                  <a:moveTo>
                    <a:pt x="0" y="114300"/>
                  </a:moveTo>
                  <a:lnTo>
                    <a:pt x="66675" y="0"/>
                  </a:lnTo>
                  <a:lnTo>
                    <a:pt x="133350" y="114300"/>
                  </a:lnTo>
                </a:path>
              </a:pathLst>
            </a:custGeom>
            <a:ln w="381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445739" y="3928872"/>
              <a:ext cx="1009015" cy="881380"/>
            </a:xfrm>
            <a:custGeom>
              <a:avLst/>
              <a:gdLst/>
              <a:ahLst/>
              <a:cxnLst/>
              <a:rect l="l" t="t" r="r" b="b"/>
              <a:pathLst>
                <a:path w="1009015" h="881379">
                  <a:moveTo>
                    <a:pt x="1008888" y="0"/>
                  </a:moveTo>
                  <a:lnTo>
                    <a:pt x="0" y="0"/>
                  </a:lnTo>
                  <a:lnTo>
                    <a:pt x="0" y="880872"/>
                  </a:lnTo>
                  <a:lnTo>
                    <a:pt x="1008888" y="880872"/>
                  </a:lnTo>
                  <a:lnTo>
                    <a:pt x="100888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000488" y="2418587"/>
              <a:ext cx="4639310" cy="2391410"/>
            </a:xfrm>
            <a:custGeom>
              <a:avLst/>
              <a:gdLst/>
              <a:ahLst/>
              <a:cxnLst/>
              <a:rect l="l" t="t" r="r" b="b"/>
              <a:pathLst>
                <a:path w="4639309" h="2391410">
                  <a:moveTo>
                    <a:pt x="1007364" y="629412"/>
                  </a:moveTo>
                  <a:lnTo>
                    <a:pt x="0" y="629412"/>
                  </a:lnTo>
                  <a:lnTo>
                    <a:pt x="0" y="2391156"/>
                  </a:lnTo>
                  <a:lnTo>
                    <a:pt x="1007364" y="2391156"/>
                  </a:lnTo>
                  <a:lnTo>
                    <a:pt x="1007364" y="629412"/>
                  </a:lnTo>
                  <a:close/>
                </a:path>
                <a:path w="4639309" h="2391410">
                  <a:moveTo>
                    <a:pt x="2823972" y="252984"/>
                  </a:moveTo>
                  <a:lnTo>
                    <a:pt x="1815084" y="252984"/>
                  </a:lnTo>
                  <a:lnTo>
                    <a:pt x="1815084" y="2391156"/>
                  </a:lnTo>
                  <a:lnTo>
                    <a:pt x="2823972" y="2391156"/>
                  </a:lnTo>
                  <a:lnTo>
                    <a:pt x="2823972" y="252984"/>
                  </a:lnTo>
                  <a:close/>
                </a:path>
                <a:path w="4639309" h="2391410">
                  <a:moveTo>
                    <a:pt x="4639056" y="0"/>
                  </a:moveTo>
                  <a:lnTo>
                    <a:pt x="3630168" y="0"/>
                  </a:lnTo>
                  <a:lnTo>
                    <a:pt x="3630168" y="2391156"/>
                  </a:lnTo>
                  <a:lnTo>
                    <a:pt x="4639056" y="2391156"/>
                  </a:lnTo>
                  <a:lnTo>
                    <a:pt x="4639056" y="0"/>
                  </a:lnTo>
                  <a:close/>
                </a:path>
              </a:pathLst>
            </a:custGeom>
            <a:solidFill>
              <a:srgbClr val="BCD6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596627" y="4809744"/>
              <a:ext cx="7260590" cy="0"/>
            </a:xfrm>
            <a:custGeom>
              <a:avLst/>
              <a:gdLst/>
              <a:ahLst/>
              <a:cxnLst/>
              <a:rect l="l" t="t" r="r" b="b"/>
              <a:pathLst>
                <a:path w="7260590">
                  <a:moveTo>
                    <a:pt x="0" y="0"/>
                  </a:moveTo>
                  <a:lnTo>
                    <a:pt x="7260335" y="0"/>
                  </a:lnTo>
                </a:path>
              </a:pathLst>
            </a:custGeom>
            <a:ln w="12192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875403" y="1840339"/>
            <a:ext cx="254000" cy="15211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933" b="1" spc="-17" dirty="0">
                <a:latin typeface="Century Gothic"/>
                <a:cs typeface="Century Gothic"/>
              </a:rPr>
              <a:t>14%</a:t>
            </a:r>
            <a:endParaRPr sz="933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085520" y="1588687"/>
            <a:ext cx="254000" cy="15211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933" b="1" spc="-17" dirty="0">
                <a:latin typeface="Century Gothic"/>
                <a:cs typeface="Century Gothic"/>
              </a:rPr>
              <a:t>17%</a:t>
            </a:r>
            <a:endParaRPr sz="933"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295637" y="1420959"/>
            <a:ext cx="254000" cy="15211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933" b="1" spc="-17" dirty="0">
                <a:latin typeface="Century Gothic"/>
                <a:cs typeface="Century Gothic"/>
              </a:rPr>
              <a:t>19%</a:t>
            </a:r>
            <a:endParaRPr sz="933" dirty="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539276" y="2427447"/>
            <a:ext cx="186690" cy="15211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933" b="1" spc="-17" dirty="0">
                <a:latin typeface="Century Gothic"/>
                <a:cs typeface="Century Gothic"/>
              </a:rPr>
              <a:t>6%</a:t>
            </a:r>
            <a:endParaRPr sz="933" dirty="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854482" y="3275361"/>
            <a:ext cx="297603" cy="152542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spcBef>
                <a:spcPts val="70"/>
              </a:spcBef>
            </a:pPr>
            <a:r>
              <a:rPr sz="933" b="1" spc="-13" dirty="0">
                <a:latin typeface="Century Gothic"/>
                <a:cs typeface="Century Gothic"/>
              </a:rPr>
              <a:t>SSAB</a:t>
            </a:r>
            <a:endParaRPr sz="933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317817" y="3275361"/>
            <a:ext cx="630767" cy="152542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spcBef>
                <a:spcPts val="70"/>
              </a:spcBef>
            </a:pPr>
            <a:r>
              <a:rPr sz="933" b="1" dirty="0">
                <a:latin typeface="Century Gothic"/>
                <a:cs typeface="Century Gothic"/>
              </a:rPr>
              <a:t>APL</a:t>
            </a:r>
            <a:r>
              <a:rPr sz="933" b="1" spc="-13" dirty="0">
                <a:latin typeface="Century Gothic"/>
                <a:cs typeface="Century Gothic"/>
              </a:rPr>
              <a:t> </a:t>
            </a:r>
            <a:r>
              <a:rPr sz="933" b="1" spc="-7" dirty="0">
                <a:latin typeface="Century Gothic"/>
                <a:cs typeface="Century Gothic"/>
              </a:rPr>
              <a:t>Apollo</a:t>
            </a:r>
            <a:endParaRPr sz="933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955593" y="3229027"/>
            <a:ext cx="1761067" cy="442856"/>
          </a:xfrm>
          <a:prstGeom prst="rect">
            <a:avLst/>
          </a:prstGeom>
        </p:spPr>
        <p:txBody>
          <a:bodyPr vert="horz" wrap="square" lIns="0" tIns="55033" rIns="0" bIns="0" rtlCol="0">
            <a:spAutoFit/>
          </a:bodyPr>
          <a:lstStyle/>
          <a:p>
            <a:pPr marL="8467">
              <a:spcBef>
                <a:spcPts val="433"/>
              </a:spcBef>
              <a:tabLst>
                <a:tab pos="1182852" algn="l"/>
              </a:tabLst>
            </a:pPr>
            <a:r>
              <a:rPr sz="900" b="1" spc="-7" dirty="0">
                <a:latin typeface="Century Gothic"/>
                <a:cs typeface="Century Gothic"/>
              </a:rPr>
              <a:t>Maruichi</a:t>
            </a:r>
            <a:r>
              <a:rPr sz="900" b="1" dirty="0">
                <a:latin typeface="Century Gothic"/>
                <a:cs typeface="Century Gothic"/>
              </a:rPr>
              <a:t>	</a:t>
            </a:r>
            <a:r>
              <a:rPr sz="900" b="1" spc="-7" dirty="0">
                <a:latin typeface="Century Gothic"/>
                <a:cs typeface="Century Gothic"/>
              </a:rPr>
              <a:t>Zekelman</a:t>
            </a:r>
            <a:endParaRPr sz="900" dirty="0">
              <a:latin typeface="Century Gothic"/>
              <a:cs typeface="Century Gothic"/>
            </a:endParaRPr>
          </a:p>
          <a:p>
            <a:pPr marL="42759">
              <a:spcBef>
                <a:spcPts val="546"/>
              </a:spcBef>
            </a:pPr>
            <a:r>
              <a:rPr sz="1200" b="1" dirty="0">
                <a:latin typeface="Century Gothic"/>
                <a:cs typeface="Century Gothic"/>
              </a:rPr>
              <a:t>EBIDTA</a:t>
            </a:r>
            <a:r>
              <a:rPr sz="1200" b="1" spc="-7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Margin</a:t>
            </a:r>
            <a:r>
              <a:rPr sz="1200" b="1" spc="-10" dirty="0">
                <a:latin typeface="Century Gothic"/>
                <a:cs typeface="Century Gothic"/>
              </a:rPr>
              <a:t> </a:t>
            </a:r>
            <a:r>
              <a:rPr sz="1200" b="1" spc="-17" dirty="0">
                <a:latin typeface="Century Gothic"/>
                <a:cs typeface="Century Gothic"/>
              </a:rPr>
              <a:t>(%)</a:t>
            </a:r>
            <a:endParaRPr sz="1200" dirty="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885192" y="3418680"/>
            <a:ext cx="1402503" cy="19321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1200" b="1" dirty="0">
                <a:latin typeface="Century Gothic"/>
                <a:cs typeface="Century Gothic"/>
              </a:rPr>
              <a:t>Revenue</a:t>
            </a:r>
            <a:r>
              <a:rPr sz="1200" b="1" spc="-3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(Rs</a:t>
            </a:r>
            <a:r>
              <a:rPr sz="1200" b="1" spc="-7" dirty="0">
                <a:latin typeface="Century Gothic"/>
                <a:cs typeface="Century Gothic"/>
              </a:rPr>
              <a:t> </a:t>
            </a:r>
            <a:r>
              <a:rPr sz="1200" b="1" spc="-17" dirty="0">
                <a:latin typeface="Century Gothic"/>
                <a:cs typeface="Century Gothic"/>
              </a:rPr>
              <a:t>Bn)</a:t>
            </a:r>
            <a:endParaRPr sz="1200" dirty="0">
              <a:latin typeface="Century Gothic"/>
              <a:cs typeface="Century Gothic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6567254" y="5355336"/>
            <a:ext cx="4743027" cy="546946"/>
            <a:chOff x="9850881" y="8033004"/>
            <a:chExt cx="7114540" cy="820419"/>
          </a:xfrm>
        </p:grpSpPr>
        <p:sp>
          <p:nvSpPr>
            <p:cNvPr id="23" name="object 23"/>
            <p:cNvSpPr/>
            <p:nvPr/>
          </p:nvSpPr>
          <p:spPr>
            <a:xfrm>
              <a:off x="10390632" y="8033004"/>
              <a:ext cx="6036945" cy="814069"/>
            </a:xfrm>
            <a:custGeom>
              <a:avLst/>
              <a:gdLst/>
              <a:ahLst/>
              <a:cxnLst/>
              <a:rect l="l" t="t" r="r" b="b"/>
              <a:pathLst>
                <a:path w="6036944" h="814070">
                  <a:moveTo>
                    <a:pt x="710171" y="0"/>
                  </a:moveTo>
                  <a:lnTo>
                    <a:pt x="0" y="0"/>
                  </a:lnTo>
                  <a:lnTo>
                    <a:pt x="0" y="813828"/>
                  </a:lnTo>
                  <a:lnTo>
                    <a:pt x="710171" y="813828"/>
                  </a:lnTo>
                  <a:lnTo>
                    <a:pt x="710171" y="0"/>
                  </a:lnTo>
                  <a:close/>
                </a:path>
                <a:path w="6036944" h="814070">
                  <a:moveTo>
                    <a:pt x="2485644" y="0"/>
                  </a:moveTo>
                  <a:lnTo>
                    <a:pt x="1775460" y="0"/>
                  </a:lnTo>
                  <a:lnTo>
                    <a:pt x="1775460" y="813828"/>
                  </a:lnTo>
                  <a:lnTo>
                    <a:pt x="2485644" y="813828"/>
                  </a:lnTo>
                  <a:lnTo>
                    <a:pt x="2485644" y="0"/>
                  </a:lnTo>
                  <a:close/>
                </a:path>
                <a:path w="6036944" h="814070">
                  <a:moveTo>
                    <a:pt x="4261104" y="406908"/>
                  </a:moveTo>
                  <a:lnTo>
                    <a:pt x="3550920" y="406908"/>
                  </a:lnTo>
                  <a:lnTo>
                    <a:pt x="3550920" y="813816"/>
                  </a:lnTo>
                  <a:lnTo>
                    <a:pt x="4261104" y="813816"/>
                  </a:lnTo>
                  <a:lnTo>
                    <a:pt x="4261104" y="406908"/>
                  </a:lnTo>
                  <a:close/>
                </a:path>
                <a:path w="6036944" h="814070">
                  <a:moveTo>
                    <a:pt x="6036564" y="711708"/>
                  </a:moveTo>
                  <a:lnTo>
                    <a:pt x="5326380" y="711708"/>
                  </a:lnTo>
                  <a:lnTo>
                    <a:pt x="5326380" y="813816"/>
                  </a:lnTo>
                  <a:lnTo>
                    <a:pt x="6036564" y="813816"/>
                  </a:lnTo>
                  <a:lnTo>
                    <a:pt x="6036564" y="711708"/>
                  </a:lnTo>
                  <a:close/>
                </a:path>
              </a:pathLst>
            </a:custGeom>
            <a:solidFill>
              <a:srgbClr val="BCD6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857231" y="8846820"/>
              <a:ext cx="7101840" cy="0"/>
            </a:xfrm>
            <a:custGeom>
              <a:avLst/>
              <a:gdLst/>
              <a:ahLst/>
              <a:cxnLst/>
              <a:rect l="l" t="t" r="r" b="b"/>
              <a:pathLst>
                <a:path w="7101840">
                  <a:moveTo>
                    <a:pt x="0" y="0"/>
                  </a:moveTo>
                  <a:lnTo>
                    <a:pt x="7101840" y="0"/>
                  </a:lnTo>
                </a:path>
              </a:pathLst>
            </a:custGeom>
            <a:ln w="12192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6927088" y="4541520"/>
            <a:ext cx="473710" cy="779381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33" dirty="0">
              <a:latin typeface="Times New Roman"/>
              <a:cs typeface="Times New Roman"/>
            </a:endParaRPr>
          </a:p>
          <a:p>
            <a:pPr>
              <a:spcBef>
                <a:spcPts val="27"/>
              </a:spcBef>
            </a:pPr>
            <a:endParaRPr sz="1133" dirty="0">
              <a:latin typeface="Times New Roman"/>
              <a:cs typeface="Times New Roman"/>
            </a:endParaRPr>
          </a:p>
          <a:p>
            <a:pPr marL="117693"/>
            <a:r>
              <a:rPr sz="933" b="1" spc="-17" dirty="0">
                <a:solidFill>
                  <a:srgbClr val="FFFFFF"/>
                </a:solidFill>
                <a:latin typeface="Century Gothic"/>
                <a:cs typeface="Century Gothic"/>
              </a:rPr>
              <a:t>60</a:t>
            </a:r>
            <a:r>
              <a:rPr sz="933" b="1" spc="-17" dirty="0" smtClean="0">
                <a:solidFill>
                  <a:srgbClr val="FFFFFF"/>
                </a:solidFill>
                <a:latin typeface="Century Gothic"/>
                <a:cs typeface="Century Gothic"/>
              </a:rPr>
              <a:t>%</a:t>
            </a:r>
            <a:endParaRPr lang="en-IN" sz="933" b="1" spc="-17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117693"/>
            <a:endParaRPr lang="en-IN" sz="933" b="1" spc="-17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117693"/>
            <a:endParaRPr sz="933" dirty="0">
              <a:latin typeface="Century Gothic"/>
              <a:cs typeface="Century Gothic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110728" y="4541521"/>
            <a:ext cx="473710" cy="779381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33" dirty="0">
              <a:latin typeface="Times New Roman"/>
              <a:cs typeface="Times New Roman"/>
            </a:endParaRPr>
          </a:p>
          <a:p>
            <a:pPr>
              <a:spcBef>
                <a:spcPts val="27"/>
              </a:spcBef>
            </a:pPr>
            <a:endParaRPr sz="1133" dirty="0">
              <a:latin typeface="Times New Roman"/>
              <a:cs typeface="Times New Roman"/>
            </a:endParaRPr>
          </a:p>
          <a:p>
            <a:pPr marL="117693"/>
            <a:r>
              <a:rPr sz="933" b="1" spc="-17" dirty="0">
                <a:solidFill>
                  <a:srgbClr val="FFFFFF"/>
                </a:solidFill>
                <a:latin typeface="Century Gothic"/>
                <a:cs typeface="Century Gothic"/>
              </a:rPr>
              <a:t>60</a:t>
            </a:r>
            <a:r>
              <a:rPr sz="933" b="1" spc="-17" dirty="0" smtClean="0">
                <a:solidFill>
                  <a:srgbClr val="FFFFFF"/>
                </a:solidFill>
                <a:latin typeface="Century Gothic"/>
                <a:cs typeface="Century Gothic"/>
              </a:rPr>
              <a:t>%</a:t>
            </a:r>
            <a:endParaRPr lang="en-IN" sz="933" b="1" spc="-17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117693"/>
            <a:endParaRPr lang="en-IN" sz="933" b="1" spc="-17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117693"/>
            <a:endParaRPr sz="933" dirty="0">
              <a:latin typeface="Century Gothic"/>
              <a:cs typeface="Century Gothic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294368" y="4541520"/>
            <a:ext cx="473710" cy="1066510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33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33" dirty="0">
              <a:latin typeface="Times New Roman"/>
              <a:cs typeface="Times New Roman"/>
            </a:endParaRPr>
          </a:p>
          <a:p>
            <a:pPr>
              <a:spcBef>
                <a:spcPts val="20"/>
              </a:spcBef>
            </a:pPr>
            <a:endParaRPr sz="933" dirty="0">
              <a:latin typeface="Times New Roman"/>
              <a:cs typeface="Times New Roman"/>
            </a:endParaRPr>
          </a:p>
          <a:p>
            <a:pPr marL="117693">
              <a:spcBef>
                <a:spcPts val="3"/>
              </a:spcBef>
            </a:pPr>
            <a:r>
              <a:rPr sz="933" b="1" spc="-17" dirty="0">
                <a:solidFill>
                  <a:srgbClr val="FFFFFF"/>
                </a:solidFill>
                <a:latin typeface="Century Gothic"/>
                <a:cs typeface="Century Gothic"/>
              </a:rPr>
              <a:t>80</a:t>
            </a:r>
            <a:r>
              <a:rPr sz="933" b="1" spc="-17" dirty="0" smtClean="0">
                <a:solidFill>
                  <a:srgbClr val="FFFFFF"/>
                </a:solidFill>
                <a:latin typeface="Century Gothic"/>
                <a:cs typeface="Century Gothic"/>
              </a:rPr>
              <a:t>%</a:t>
            </a:r>
            <a:endParaRPr lang="en-IN" sz="933" b="1" spc="-17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117693">
              <a:spcBef>
                <a:spcPts val="3"/>
              </a:spcBef>
            </a:pPr>
            <a:endParaRPr lang="en-IN" sz="933" b="1" spc="-17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117693">
              <a:spcBef>
                <a:spcPts val="3"/>
              </a:spcBef>
            </a:pPr>
            <a:endParaRPr lang="en-IN" sz="933" b="1" spc="-17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117693">
              <a:spcBef>
                <a:spcPts val="3"/>
              </a:spcBef>
            </a:pPr>
            <a:endParaRPr sz="933" dirty="0">
              <a:latin typeface="Century Gothic"/>
              <a:cs typeface="Century Gothic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478008" y="4541521"/>
            <a:ext cx="473710" cy="1317797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33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33" dirty="0">
              <a:latin typeface="Times New Roman"/>
              <a:cs typeface="Times New Roman"/>
            </a:endParaRPr>
          </a:p>
          <a:p>
            <a:pPr>
              <a:spcBef>
                <a:spcPts val="17"/>
              </a:spcBef>
            </a:pPr>
            <a:endParaRPr sz="1633" dirty="0">
              <a:latin typeface="Times New Roman"/>
              <a:cs typeface="Times New Roman"/>
            </a:endParaRPr>
          </a:p>
          <a:p>
            <a:pPr marL="117693"/>
            <a:r>
              <a:rPr sz="933" b="1" spc="-17" dirty="0">
                <a:solidFill>
                  <a:srgbClr val="FFFFFF"/>
                </a:solidFill>
                <a:latin typeface="Century Gothic"/>
                <a:cs typeface="Century Gothic"/>
              </a:rPr>
              <a:t>97</a:t>
            </a:r>
            <a:r>
              <a:rPr sz="933" b="1" spc="-17" dirty="0" smtClean="0">
                <a:solidFill>
                  <a:srgbClr val="FFFFFF"/>
                </a:solidFill>
                <a:latin typeface="Century Gothic"/>
                <a:cs typeface="Century Gothic"/>
              </a:rPr>
              <a:t>%</a:t>
            </a:r>
            <a:endParaRPr lang="en-IN" sz="933" b="1" spc="-17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117693"/>
            <a:endParaRPr lang="en-IN" sz="933" b="1" spc="-17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117693"/>
            <a:endParaRPr lang="en-IN" sz="933" b="1" spc="-17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117693"/>
            <a:endParaRPr lang="en-IN" sz="933" b="1" spc="-17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117693"/>
            <a:endParaRPr sz="933" dirty="0">
              <a:latin typeface="Century Gothic"/>
              <a:cs typeface="Century Gothic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014840" y="5966535"/>
            <a:ext cx="297603" cy="15211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933" b="1" spc="-13" dirty="0">
                <a:latin typeface="Century Gothic"/>
                <a:cs typeface="Century Gothic"/>
              </a:rPr>
              <a:t>SSAB</a:t>
            </a:r>
            <a:endParaRPr sz="933">
              <a:latin typeface="Century Gothic"/>
              <a:cs typeface="Century Gothic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522749" y="5904266"/>
            <a:ext cx="3506893" cy="638636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74915">
              <a:spcBef>
                <a:spcPts val="560"/>
              </a:spcBef>
              <a:tabLst>
                <a:tab pos="1723053" algn="l"/>
                <a:tab pos="2884314" algn="l"/>
              </a:tabLst>
            </a:pPr>
            <a:r>
              <a:rPr sz="700" b="1" spc="-7" dirty="0">
                <a:latin typeface="Century Gothic"/>
                <a:cs typeface="Century Gothic"/>
              </a:rPr>
              <a:t>Maruichi</a:t>
            </a:r>
            <a:r>
              <a:rPr sz="700" b="1" dirty="0">
                <a:latin typeface="Century Gothic"/>
                <a:cs typeface="Century Gothic"/>
              </a:rPr>
              <a:t>	</a:t>
            </a:r>
            <a:r>
              <a:rPr sz="700" b="1" spc="-7" dirty="0">
                <a:latin typeface="Century Gothic"/>
                <a:cs typeface="Century Gothic"/>
              </a:rPr>
              <a:t>Zekelman</a:t>
            </a:r>
            <a:r>
              <a:rPr sz="700" b="1" dirty="0">
                <a:latin typeface="Century Gothic"/>
                <a:cs typeface="Century Gothic"/>
              </a:rPr>
              <a:t>	APL</a:t>
            </a:r>
            <a:r>
              <a:rPr sz="700" b="1" spc="-13" dirty="0">
                <a:latin typeface="Century Gothic"/>
                <a:cs typeface="Century Gothic"/>
              </a:rPr>
              <a:t> </a:t>
            </a:r>
            <a:r>
              <a:rPr sz="700" b="1" spc="-7" dirty="0">
                <a:latin typeface="Century Gothic"/>
                <a:cs typeface="Century Gothic"/>
              </a:rPr>
              <a:t>Apollo</a:t>
            </a:r>
            <a:endParaRPr sz="700" dirty="0">
              <a:latin typeface="Century Gothic"/>
              <a:cs typeface="Century Gothic"/>
            </a:endParaRPr>
          </a:p>
          <a:p>
            <a:pPr marL="603704" marR="499558" indent="-595659" algn="ctr">
              <a:spcBef>
                <a:spcPts val="733"/>
              </a:spcBef>
            </a:pPr>
            <a:r>
              <a:rPr sz="1200" b="1" dirty="0">
                <a:latin typeface="Century Gothic"/>
                <a:cs typeface="Century Gothic"/>
              </a:rPr>
              <a:t>Building</a:t>
            </a:r>
            <a:r>
              <a:rPr sz="1200" b="1" spc="-27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Material</a:t>
            </a:r>
            <a:r>
              <a:rPr sz="1200" b="1" spc="-17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and</a:t>
            </a:r>
            <a:r>
              <a:rPr sz="1200" b="1" spc="-3" dirty="0">
                <a:latin typeface="Century Gothic"/>
                <a:cs typeface="Century Gothic"/>
              </a:rPr>
              <a:t> </a:t>
            </a:r>
            <a:r>
              <a:rPr sz="1200" b="1" spc="-7" dirty="0">
                <a:latin typeface="Century Gothic"/>
                <a:cs typeface="Century Gothic"/>
              </a:rPr>
              <a:t>Infrastructure </a:t>
            </a:r>
            <a:r>
              <a:rPr sz="1200" b="1" dirty="0">
                <a:latin typeface="Century Gothic"/>
                <a:cs typeface="Century Gothic"/>
              </a:rPr>
              <a:t>Sales</a:t>
            </a:r>
            <a:r>
              <a:rPr sz="1200" b="1" spc="-13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(% of</a:t>
            </a:r>
            <a:r>
              <a:rPr sz="1200" b="1" spc="-3" dirty="0">
                <a:latin typeface="Century Gothic"/>
                <a:cs typeface="Century Gothic"/>
              </a:rPr>
              <a:t> </a:t>
            </a:r>
            <a:r>
              <a:rPr sz="1200" b="1" spc="-7" dirty="0">
                <a:latin typeface="Century Gothic"/>
                <a:cs typeface="Century Gothic"/>
              </a:rPr>
              <a:t>Revenue)</a:t>
            </a:r>
            <a:endParaRPr sz="1200" dirty="0">
              <a:latin typeface="Century Gothic"/>
              <a:cs typeface="Century Gothic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271691" y="2698501"/>
            <a:ext cx="436033" cy="22399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1400" b="1" spc="-13" dirty="0">
                <a:latin typeface="Century Gothic"/>
                <a:cs typeface="Century Gothic"/>
              </a:rPr>
              <a:t>SSAB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938528" y="2530856"/>
            <a:ext cx="649393" cy="553720"/>
          </a:xfrm>
          <a:custGeom>
            <a:avLst/>
            <a:gdLst/>
            <a:ahLst/>
            <a:cxnLst/>
            <a:rect l="l" t="t" r="r" b="b"/>
            <a:pathLst>
              <a:path w="974089" h="830579">
                <a:moveTo>
                  <a:pt x="486918" y="0"/>
                </a:moveTo>
                <a:lnTo>
                  <a:pt x="433862" y="2436"/>
                </a:lnTo>
                <a:lnTo>
                  <a:pt x="382461" y="9578"/>
                </a:lnTo>
                <a:lnTo>
                  <a:pt x="333012" y="21171"/>
                </a:lnTo>
                <a:lnTo>
                  <a:pt x="285812" y="36962"/>
                </a:lnTo>
                <a:lnTo>
                  <a:pt x="241158" y="56698"/>
                </a:lnTo>
                <a:lnTo>
                  <a:pt x="199348" y="80125"/>
                </a:lnTo>
                <a:lnTo>
                  <a:pt x="160677" y="106991"/>
                </a:lnTo>
                <a:lnTo>
                  <a:pt x="125444" y="137041"/>
                </a:lnTo>
                <a:lnTo>
                  <a:pt x="93945" y="170023"/>
                </a:lnTo>
                <a:lnTo>
                  <a:pt x="66477" y="205683"/>
                </a:lnTo>
                <a:lnTo>
                  <a:pt x="43337" y="243768"/>
                </a:lnTo>
                <a:lnTo>
                  <a:pt x="24822" y="284024"/>
                </a:lnTo>
                <a:lnTo>
                  <a:pt x="11230" y="326199"/>
                </a:lnTo>
                <a:lnTo>
                  <a:pt x="2857" y="370038"/>
                </a:lnTo>
                <a:lnTo>
                  <a:pt x="0" y="415289"/>
                </a:lnTo>
                <a:lnTo>
                  <a:pt x="2857" y="460541"/>
                </a:lnTo>
                <a:lnTo>
                  <a:pt x="11230" y="504380"/>
                </a:lnTo>
                <a:lnTo>
                  <a:pt x="24822" y="546555"/>
                </a:lnTo>
                <a:lnTo>
                  <a:pt x="43337" y="586811"/>
                </a:lnTo>
                <a:lnTo>
                  <a:pt x="66477" y="624896"/>
                </a:lnTo>
                <a:lnTo>
                  <a:pt x="93945" y="660556"/>
                </a:lnTo>
                <a:lnTo>
                  <a:pt x="125444" y="693538"/>
                </a:lnTo>
                <a:lnTo>
                  <a:pt x="160677" y="723588"/>
                </a:lnTo>
                <a:lnTo>
                  <a:pt x="199348" y="750454"/>
                </a:lnTo>
                <a:lnTo>
                  <a:pt x="241158" y="773881"/>
                </a:lnTo>
                <a:lnTo>
                  <a:pt x="285812" y="793617"/>
                </a:lnTo>
                <a:lnTo>
                  <a:pt x="333012" y="809408"/>
                </a:lnTo>
                <a:lnTo>
                  <a:pt x="382461" y="821001"/>
                </a:lnTo>
                <a:lnTo>
                  <a:pt x="433862" y="828143"/>
                </a:lnTo>
                <a:lnTo>
                  <a:pt x="486918" y="830579"/>
                </a:lnTo>
                <a:lnTo>
                  <a:pt x="539973" y="828143"/>
                </a:lnTo>
                <a:lnTo>
                  <a:pt x="591374" y="821001"/>
                </a:lnTo>
                <a:lnTo>
                  <a:pt x="640823" y="809408"/>
                </a:lnTo>
                <a:lnTo>
                  <a:pt x="688023" y="793617"/>
                </a:lnTo>
                <a:lnTo>
                  <a:pt x="732677" y="773881"/>
                </a:lnTo>
                <a:lnTo>
                  <a:pt x="774487" y="750454"/>
                </a:lnTo>
                <a:lnTo>
                  <a:pt x="813158" y="723588"/>
                </a:lnTo>
                <a:lnTo>
                  <a:pt x="848391" y="693538"/>
                </a:lnTo>
                <a:lnTo>
                  <a:pt x="879890" y="660556"/>
                </a:lnTo>
                <a:lnTo>
                  <a:pt x="907358" y="624896"/>
                </a:lnTo>
                <a:lnTo>
                  <a:pt x="930498" y="586811"/>
                </a:lnTo>
                <a:lnTo>
                  <a:pt x="949013" y="546555"/>
                </a:lnTo>
                <a:lnTo>
                  <a:pt x="962605" y="504380"/>
                </a:lnTo>
                <a:lnTo>
                  <a:pt x="970978" y="460541"/>
                </a:lnTo>
                <a:lnTo>
                  <a:pt x="973836" y="415289"/>
                </a:lnTo>
                <a:lnTo>
                  <a:pt x="970978" y="370038"/>
                </a:lnTo>
                <a:lnTo>
                  <a:pt x="962605" y="326199"/>
                </a:lnTo>
                <a:lnTo>
                  <a:pt x="949013" y="284024"/>
                </a:lnTo>
                <a:lnTo>
                  <a:pt x="930498" y="243768"/>
                </a:lnTo>
                <a:lnTo>
                  <a:pt x="907358" y="205683"/>
                </a:lnTo>
                <a:lnTo>
                  <a:pt x="879890" y="170023"/>
                </a:lnTo>
                <a:lnTo>
                  <a:pt x="848391" y="137041"/>
                </a:lnTo>
                <a:lnTo>
                  <a:pt x="813158" y="106991"/>
                </a:lnTo>
                <a:lnTo>
                  <a:pt x="774487" y="80125"/>
                </a:lnTo>
                <a:lnTo>
                  <a:pt x="732677" y="56698"/>
                </a:lnTo>
                <a:lnTo>
                  <a:pt x="688023" y="36962"/>
                </a:lnTo>
                <a:lnTo>
                  <a:pt x="640823" y="21171"/>
                </a:lnTo>
                <a:lnTo>
                  <a:pt x="591374" y="9578"/>
                </a:lnTo>
                <a:lnTo>
                  <a:pt x="539973" y="2436"/>
                </a:lnTo>
                <a:lnTo>
                  <a:pt x="486918" y="0"/>
                </a:lnTo>
                <a:close/>
              </a:path>
            </a:pathLst>
          </a:custGeom>
          <a:solidFill>
            <a:srgbClr val="548E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2163814" y="2684209"/>
            <a:ext cx="151130" cy="152542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spcBef>
                <a:spcPts val="70"/>
              </a:spcBef>
            </a:pPr>
            <a:r>
              <a:rPr sz="933" b="1" spc="-17" dirty="0">
                <a:solidFill>
                  <a:srgbClr val="FFFFFF"/>
                </a:solidFill>
                <a:latin typeface="Century Gothic"/>
                <a:cs typeface="Century Gothic"/>
              </a:rPr>
              <a:t>68</a:t>
            </a:r>
            <a:endParaRPr sz="933">
              <a:latin typeface="Century Gothic"/>
              <a:cs typeface="Century Gothic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805887" y="1948105"/>
            <a:ext cx="937260" cy="22399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1400" b="1" dirty="0">
                <a:latin typeface="Century Gothic"/>
                <a:cs typeface="Century Gothic"/>
              </a:rPr>
              <a:t>APL</a:t>
            </a:r>
            <a:r>
              <a:rPr sz="1400" b="1" spc="-10" dirty="0">
                <a:latin typeface="Century Gothic"/>
                <a:cs typeface="Century Gothic"/>
              </a:rPr>
              <a:t> </a:t>
            </a:r>
            <a:r>
              <a:rPr sz="1400" b="1" spc="-7" dirty="0">
                <a:latin typeface="Century Gothic"/>
                <a:cs typeface="Century Gothic"/>
              </a:rPr>
              <a:t>Apollo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870960" y="1162305"/>
            <a:ext cx="877147" cy="776393"/>
          </a:xfrm>
          <a:custGeom>
            <a:avLst/>
            <a:gdLst/>
            <a:ahLst/>
            <a:cxnLst/>
            <a:rect l="l" t="t" r="r" b="b"/>
            <a:pathLst>
              <a:path w="1315720" h="1164589">
                <a:moveTo>
                  <a:pt x="657606" y="0"/>
                </a:moveTo>
                <a:lnTo>
                  <a:pt x="606214" y="1751"/>
                </a:lnTo>
                <a:lnTo>
                  <a:pt x="555905" y="6919"/>
                </a:lnTo>
                <a:lnTo>
                  <a:pt x="506824" y="15375"/>
                </a:lnTo>
                <a:lnTo>
                  <a:pt x="459116" y="26988"/>
                </a:lnTo>
                <a:lnTo>
                  <a:pt x="412929" y="41630"/>
                </a:lnTo>
                <a:lnTo>
                  <a:pt x="368409" y="59171"/>
                </a:lnTo>
                <a:lnTo>
                  <a:pt x="325701" y="79482"/>
                </a:lnTo>
                <a:lnTo>
                  <a:pt x="284952" y="102433"/>
                </a:lnTo>
                <a:lnTo>
                  <a:pt x="246308" y="127894"/>
                </a:lnTo>
                <a:lnTo>
                  <a:pt x="209916" y="155737"/>
                </a:lnTo>
                <a:lnTo>
                  <a:pt x="175921" y="185832"/>
                </a:lnTo>
                <a:lnTo>
                  <a:pt x="144469" y="218050"/>
                </a:lnTo>
                <a:lnTo>
                  <a:pt x="115708" y="252260"/>
                </a:lnTo>
                <a:lnTo>
                  <a:pt x="89783" y="288335"/>
                </a:lnTo>
                <a:lnTo>
                  <a:pt x="66840" y="326143"/>
                </a:lnTo>
                <a:lnTo>
                  <a:pt x="47026" y="365557"/>
                </a:lnTo>
                <a:lnTo>
                  <a:pt x="30486" y="406446"/>
                </a:lnTo>
                <a:lnTo>
                  <a:pt x="17368" y="448681"/>
                </a:lnTo>
                <a:lnTo>
                  <a:pt x="7816" y="492132"/>
                </a:lnTo>
                <a:lnTo>
                  <a:pt x="1978" y="536671"/>
                </a:lnTo>
                <a:lnTo>
                  <a:pt x="0" y="582168"/>
                </a:lnTo>
                <a:lnTo>
                  <a:pt x="1978" y="627664"/>
                </a:lnTo>
                <a:lnTo>
                  <a:pt x="7816" y="672203"/>
                </a:lnTo>
                <a:lnTo>
                  <a:pt x="17368" y="715654"/>
                </a:lnTo>
                <a:lnTo>
                  <a:pt x="30486" y="757889"/>
                </a:lnTo>
                <a:lnTo>
                  <a:pt x="47026" y="798778"/>
                </a:lnTo>
                <a:lnTo>
                  <a:pt x="66840" y="838192"/>
                </a:lnTo>
                <a:lnTo>
                  <a:pt x="89783" y="876000"/>
                </a:lnTo>
                <a:lnTo>
                  <a:pt x="115708" y="912075"/>
                </a:lnTo>
                <a:lnTo>
                  <a:pt x="144469" y="946285"/>
                </a:lnTo>
                <a:lnTo>
                  <a:pt x="175921" y="978503"/>
                </a:lnTo>
                <a:lnTo>
                  <a:pt x="209916" y="1008598"/>
                </a:lnTo>
                <a:lnTo>
                  <a:pt x="246308" y="1036441"/>
                </a:lnTo>
                <a:lnTo>
                  <a:pt x="284952" y="1061902"/>
                </a:lnTo>
                <a:lnTo>
                  <a:pt x="325701" y="1084853"/>
                </a:lnTo>
                <a:lnTo>
                  <a:pt x="368409" y="1105164"/>
                </a:lnTo>
                <a:lnTo>
                  <a:pt x="412929" y="1122705"/>
                </a:lnTo>
                <a:lnTo>
                  <a:pt x="459116" y="1137347"/>
                </a:lnTo>
                <a:lnTo>
                  <a:pt x="506824" y="1148960"/>
                </a:lnTo>
                <a:lnTo>
                  <a:pt x="555905" y="1157416"/>
                </a:lnTo>
                <a:lnTo>
                  <a:pt x="606214" y="1162584"/>
                </a:lnTo>
                <a:lnTo>
                  <a:pt x="657606" y="1164336"/>
                </a:lnTo>
                <a:lnTo>
                  <a:pt x="708997" y="1162584"/>
                </a:lnTo>
                <a:lnTo>
                  <a:pt x="759306" y="1157416"/>
                </a:lnTo>
                <a:lnTo>
                  <a:pt x="808387" y="1148960"/>
                </a:lnTo>
                <a:lnTo>
                  <a:pt x="856095" y="1137347"/>
                </a:lnTo>
                <a:lnTo>
                  <a:pt x="902282" y="1122705"/>
                </a:lnTo>
                <a:lnTo>
                  <a:pt x="946802" y="1105164"/>
                </a:lnTo>
                <a:lnTo>
                  <a:pt x="989510" y="1084853"/>
                </a:lnTo>
                <a:lnTo>
                  <a:pt x="1030259" y="1061902"/>
                </a:lnTo>
                <a:lnTo>
                  <a:pt x="1068903" y="1036441"/>
                </a:lnTo>
                <a:lnTo>
                  <a:pt x="1105295" y="1008598"/>
                </a:lnTo>
                <a:lnTo>
                  <a:pt x="1139290" y="978503"/>
                </a:lnTo>
                <a:lnTo>
                  <a:pt x="1170742" y="946285"/>
                </a:lnTo>
                <a:lnTo>
                  <a:pt x="1199503" y="912075"/>
                </a:lnTo>
                <a:lnTo>
                  <a:pt x="1225428" y="876000"/>
                </a:lnTo>
                <a:lnTo>
                  <a:pt x="1248371" y="838192"/>
                </a:lnTo>
                <a:lnTo>
                  <a:pt x="1268185" y="798778"/>
                </a:lnTo>
                <a:lnTo>
                  <a:pt x="1284725" y="757889"/>
                </a:lnTo>
                <a:lnTo>
                  <a:pt x="1297843" y="715654"/>
                </a:lnTo>
                <a:lnTo>
                  <a:pt x="1307395" y="672203"/>
                </a:lnTo>
                <a:lnTo>
                  <a:pt x="1313233" y="627664"/>
                </a:lnTo>
                <a:lnTo>
                  <a:pt x="1315212" y="582168"/>
                </a:lnTo>
                <a:lnTo>
                  <a:pt x="1313233" y="536671"/>
                </a:lnTo>
                <a:lnTo>
                  <a:pt x="1307395" y="492132"/>
                </a:lnTo>
                <a:lnTo>
                  <a:pt x="1297843" y="448681"/>
                </a:lnTo>
                <a:lnTo>
                  <a:pt x="1284725" y="406446"/>
                </a:lnTo>
                <a:lnTo>
                  <a:pt x="1268185" y="365557"/>
                </a:lnTo>
                <a:lnTo>
                  <a:pt x="1248371" y="326143"/>
                </a:lnTo>
                <a:lnTo>
                  <a:pt x="1225428" y="288335"/>
                </a:lnTo>
                <a:lnTo>
                  <a:pt x="1199503" y="252260"/>
                </a:lnTo>
                <a:lnTo>
                  <a:pt x="1170742" y="218050"/>
                </a:lnTo>
                <a:lnTo>
                  <a:pt x="1139290" y="185832"/>
                </a:lnTo>
                <a:lnTo>
                  <a:pt x="1105295" y="155737"/>
                </a:lnTo>
                <a:lnTo>
                  <a:pt x="1068903" y="127894"/>
                </a:lnTo>
                <a:lnTo>
                  <a:pt x="1030259" y="102433"/>
                </a:lnTo>
                <a:lnTo>
                  <a:pt x="989510" y="79482"/>
                </a:lnTo>
                <a:lnTo>
                  <a:pt x="946802" y="59171"/>
                </a:lnTo>
                <a:lnTo>
                  <a:pt x="902282" y="41630"/>
                </a:lnTo>
                <a:lnTo>
                  <a:pt x="856095" y="26988"/>
                </a:lnTo>
                <a:lnTo>
                  <a:pt x="808387" y="15375"/>
                </a:lnTo>
                <a:lnTo>
                  <a:pt x="759306" y="6919"/>
                </a:lnTo>
                <a:lnTo>
                  <a:pt x="708997" y="1751"/>
                </a:lnTo>
                <a:lnTo>
                  <a:pt x="65760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4200835" y="1468943"/>
            <a:ext cx="218440" cy="15211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933" b="1" spc="-17" dirty="0">
                <a:solidFill>
                  <a:srgbClr val="FFFFFF"/>
                </a:solidFill>
                <a:latin typeface="Century Gothic"/>
                <a:cs typeface="Century Gothic"/>
              </a:rPr>
              <a:t>162</a:t>
            </a:r>
            <a:endParaRPr sz="933">
              <a:latin typeface="Century Gothic"/>
              <a:cs typeface="Century Gothic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912798" y="2680516"/>
            <a:ext cx="764117" cy="22399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1400" b="1" spc="-7" dirty="0">
                <a:latin typeface="Century Gothic"/>
                <a:cs typeface="Century Gothic"/>
              </a:rPr>
              <a:t>Maruichi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904744" y="1938527"/>
            <a:ext cx="811953" cy="692996"/>
          </a:xfrm>
          <a:custGeom>
            <a:avLst/>
            <a:gdLst/>
            <a:ahLst/>
            <a:cxnLst/>
            <a:rect l="l" t="t" r="r" b="b"/>
            <a:pathLst>
              <a:path w="1217929" h="1039495">
                <a:moveTo>
                  <a:pt x="608838" y="0"/>
                </a:moveTo>
                <a:lnTo>
                  <a:pt x="556304" y="1907"/>
                </a:lnTo>
                <a:lnTo>
                  <a:pt x="505011" y="7526"/>
                </a:lnTo>
                <a:lnTo>
                  <a:pt x="455142" y="16700"/>
                </a:lnTo>
                <a:lnTo>
                  <a:pt x="406880" y="29273"/>
                </a:lnTo>
                <a:lnTo>
                  <a:pt x="360407" y="45089"/>
                </a:lnTo>
                <a:lnTo>
                  <a:pt x="315906" y="63993"/>
                </a:lnTo>
                <a:lnTo>
                  <a:pt x="273560" y="85827"/>
                </a:lnTo>
                <a:lnTo>
                  <a:pt x="233552" y="110437"/>
                </a:lnTo>
                <a:lnTo>
                  <a:pt x="196064" y="137666"/>
                </a:lnTo>
                <a:lnTo>
                  <a:pt x="161278" y="167358"/>
                </a:lnTo>
                <a:lnTo>
                  <a:pt x="129379" y="199357"/>
                </a:lnTo>
                <a:lnTo>
                  <a:pt x="100548" y="233507"/>
                </a:lnTo>
                <a:lnTo>
                  <a:pt x="74968" y="269652"/>
                </a:lnTo>
                <a:lnTo>
                  <a:pt x="52823" y="307637"/>
                </a:lnTo>
                <a:lnTo>
                  <a:pt x="34294" y="347304"/>
                </a:lnTo>
                <a:lnTo>
                  <a:pt x="19564" y="388498"/>
                </a:lnTo>
                <a:lnTo>
                  <a:pt x="8817" y="431064"/>
                </a:lnTo>
                <a:lnTo>
                  <a:pt x="2234" y="474844"/>
                </a:lnTo>
                <a:lnTo>
                  <a:pt x="0" y="519683"/>
                </a:lnTo>
                <a:lnTo>
                  <a:pt x="2234" y="564523"/>
                </a:lnTo>
                <a:lnTo>
                  <a:pt x="8817" y="608303"/>
                </a:lnTo>
                <a:lnTo>
                  <a:pt x="19564" y="650869"/>
                </a:lnTo>
                <a:lnTo>
                  <a:pt x="34294" y="692063"/>
                </a:lnTo>
                <a:lnTo>
                  <a:pt x="52823" y="731730"/>
                </a:lnTo>
                <a:lnTo>
                  <a:pt x="74968" y="769715"/>
                </a:lnTo>
                <a:lnTo>
                  <a:pt x="100548" y="805860"/>
                </a:lnTo>
                <a:lnTo>
                  <a:pt x="129379" y="840010"/>
                </a:lnTo>
                <a:lnTo>
                  <a:pt x="161278" y="872009"/>
                </a:lnTo>
                <a:lnTo>
                  <a:pt x="196064" y="901701"/>
                </a:lnTo>
                <a:lnTo>
                  <a:pt x="233552" y="928930"/>
                </a:lnTo>
                <a:lnTo>
                  <a:pt x="273560" y="953540"/>
                </a:lnTo>
                <a:lnTo>
                  <a:pt x="315906" y="975374"/>
                </a:lnTo>
                <a:lnTo>
                  <a:pt x="360407" y="994278"/>
                </a:lnTo>
                <a:lnTo>
                  <a:pt x="406880" y="1010094"/>
                </a:lnTo>
                <a:lnTo>
                  <a:pt x="455142" y="1022667"/>
                </a:lnTo>
                <a:lnTo>
                  <a:pt x="505011" y="1031841"/>
                </a:lnTo>
                <a:lnTo>
                  <a:pt x="556304" y="1037460"/>
                </a:lnTo>
                <a:lnTo>
                  <a:pt x="608838" y="1039367"/>
                </a:lnTo>
                <a:lnTo>
                  <a:pt x="661371" y="1037460"/>
                </a:lnTo>
                <a:lnTo>
                  <a:pt x="712664" y="1031841"/>
                </a:lnTo>
                <a:lnTo>
                  <a:pt x="762533" y="1022667"/>
                </a:lnTo>
                <a:lnTo>
                  <a:pt x="810795" y="1010094"/>
                </a:lnTo>
                <a:lnTo>
                  <a:pt x="857268" y="994278"/>
                </a:lnTo>
                <a:lnTo>
                  <a:pt x="901769" y="975374"/>
                </a:lnTo>
                <a:lnTo>
                  <a:pt x="944115" y="953540"/>
                </a:lnTo>
                <a:lnTo>
                  <a:pt x="984123" y="928930"/>
                </a:lnTo>
                <a:lnTo>
                  <a:pt x="1021611" y="901701"/>
                </a:lnTo>
                <a:lnTo>
                  <a:pt x="1056397" y="872009"/>
                </a:lnTo>
                <a:lnTo>
                  <a:pt x="1088296" y="840010"/>
                </a:lnTo>
                <a:lnTo>
                  <a:pt x="1117127" y="805860"/>
                </a:lnTo>
                <a:lnTo>
                  <a:pt x="1142707" y="769715"/>
                </a:lnTo>
                <a:lnTo>
                  <a:pt x="1164852" y="731730"/>
                </a:lnTo>
                <a:lnTo>
                  <a:pt x="1183381" y="692063"/>
                </a:lnTo>
                <a:lnTo>
                  <a:pt x="1198111" y="650869"/>
                </a:lnTo>
                <a:lnTo>
                  <a:pt x="1208858" y="608303"/>
                </a:lnTo>
                <a:lnTo>
                  <a:pt x="1215441" y="564523"/>
                </a:lnTo>
                <a:lnTo>
                  <a:pt x="1217676" y="519683"/>
                </a:lnTo>
                <a:lnTo>
                  <a:pt x="1215441" y="474844"/>
                </a:lnTo>
                <a:lnTo>
                  <a:pt x="1208858" y="431064"/>
                </a:lnTo>
                <a:lnTo>
                  <a:pt x="1198111" y="388498"/>
                </a:lnTo>
                <a:lnTo>
                  <a:pt x="1183381" y="347304"/>
                </a:lnTo>
                <a:lnTo>
                  <a:pt x="1164852" y="307637"/>
                </a:lnTo>
                <a:lnTo>
                  <a:pt x="1142707" y="269652"/>
                </a:lnTo>
                <a:lnTo>
                  <a:pt x="1117127" y="233507"/>
                </a:lnTo>
                <a:lnTo>
                  <a:pt x="1088296" y="199357"/>
                </a:lnTo>
                <a:lnTo>
                  <a:pt x="1056397" y="167358"/>
                </a:lnTo>
                <a:lnTo>
                  <a:pt x="1021611" y="137666"/>
                </a:lnTo>
                <a:lnTo>
                  <a:pt x="984123" y="110437"/>
                </a:lnTo>
                <a:lnTo>
                  <a:pt x="944115" y="85827"/>
                </a:lnTo>
                <a:lnTo>
                  <a:pt x="901769" y="63993"/>
                </a:lnTo>
                <a:lnTo>
                  <a:pt x="857268" y="45089"/>
                </a:lnTo>
                <a:lnTo>
                  <a:pt x="810795" y="29273"/>
                </a:lnTo>
                <a:lnTo>
                  <a:pt x="762533" y="16700"/>
                </a:lnTo>
                <a:lnTo>
                  <a:pt x="712664" y="7526"/>
                </a:lnTo>
                <a:lnTo>
                  <a:pt x="661371" y="1907"/>
                </a:lnTo>
                <a:lnTo>
                  <a:pt x="608838" y="0"/>
                </a:lnTo>
                <a:close/>
              </a:path>
            </a:pathLst>
          </a:custGeom>
          <a:solidFill>
            <a:srgbClr val="548E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3195846" y="2175128"/>
            <a:ext cx="218440" cy="15211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933" b="1" spc="-17" dirty="0">
                <a:solidFill>
                  <a:srgbClr val="FFFFFF"/>
                </a:solidFill>
                <a:latin typeface="Century Gothic"/>
                <a:cs typeface="Century Gothic"/>
              </a:rPr>
              <a:t>106</a:t>
            </a:r>
            <a:endParaRPr sz="933">
              <a:latin typeface="Century Gothic"/>
              <a:cs typeface="Century Gothic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780580" y="2680517"/>
            <a:ext cx="871643" cy="22399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1400" b="1" spc="-7" dirty="0">
                <a:latin typeface="Century Gothic"/>
                <a:cs typeface="Century Gothic"/>
              </a:rPr>
              <a:t>Zekelman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747768" y="1731263"/>
            <a:ext cx="1094317" cy="933027"/>
          </a:xfrm>
          <a:custGeom>
            <a:avLst/>
            <a:gdLst/>
            <a:ahLst/>
            <a:cxnLst/>
            <a:rect l="l" t="t" r="r" b="b"/>
            <a:pathLst>
              <a:path w="1641475" h="1399539">
                <a:moveTo>
                  <a:pt x="820674" y="0"/>
                </a:moveTo>
                <a:lnTo>
                  <a:pt x="768772" y="1376"/>
                </a:lnTo>
                <a:lnTo>
                  <a:pt x="717729" y="5450"/>
                </a:lnTo>
                <a:lnTo>
                  <a:pt x="667640" y="12140"/>
                </a:lnTo>
                <a:lnTo>
                  <a:pt x="618601" y="21363"/>
                </a:lnTo>
                <a:lnTo>
                  <a:pt x="570708" y="33039"/>
                </a:lnTo>
                <a:lnTo>
                  <a:pt x="524057" y="47085"/>
                </a:lnTo>
                <a:lnTo>
                  <a:pt x="478746" y="63418"/>
                </a:lnTo>
                <a:lnTo>
                  <a:pt x="434868" y="81958"/>
                </a:lnTo>
                <a:lnTo>
                  <a:pt x="392522" y="102623"/>
                </a:lnTo>
                <a:lnTo>
                  <a:pt x="351803" y="125329"/>
                </a:lnTo>
                <a:lnTo>
                  <a:pt x="312806" y="149996"/>
                </a:lnTo>
                <a:lnTo>
                  <a:pt x="275629" y="176541"/>
                </a:lnTo>
                <a:lnTo>
                  <a:pt x="240368" y="204882"/>
                </a:lnTo>
                <a:lnTo>
                  <a:pt x="207117" y="234938"/>
                </a:lnTo>
                <a:lnTo>
                  <a:pt x="175975" y="266627"/>
                </a:lnTo>
                <a:lnTo>
                  <a:pt x="147036" y="299866"/>
                </a:lnTo>
                <a:lnTo>
                  <a:pt x="120397" y="334574"/>
                </a:lnTo>
                <a:lnTo>
                  <a:pt x="96153" y="370669"/>
                </a:lnTo>
                <a:lnTo>
                  <a:pt x="74402" y="408068"/>
                </a:lnTo>
                <a:lnTo>
                  <a:pt x="55240" y="446690"/>
                </a:lnTo>
                <a:lnTo>
                  <a:pt x="38761" y="486454"/>
                </a:lnTo>
                <a:lnTo>
                  <a:pt x="25063" y="527276"/>
                </a:lnTo>
                <a:lnTo>
                  <a:pt x="14242" y="569075"/>
                </a:lnTo>
                <a:lnTo>
                  <a:pt x="6394" y="611769"/>
                </a:lnTo>
                <a:lnTo>
                  <a:pt x="1614" y="655277"/>
                </a:lnTo>
                <a:lnTo>
                  <a:pt x="0" y="699516"/>
                </a:lnTo>
                <a:lnTo>
                  <a:pt x="1614" y="743754"/>
                </a:lnTo>
                <a:lnTo>
                  <a:pt x="6394" y="787262"/>
                </a:lnTo>
                <a:lnTo>
                  <a:pt x="14242" y="829956"/>
                </a:lnTo>
                <a:lnTo>
                  <a:pt x="25063" y="871755"/>
                </a:lnTo>
                <a:lnTo>
                  <a:pt x="38761" y="912577"/>
                </a:lnTo>
                <a:lnTo>
                  <a:pt x="55240" y="952341"/>
                </a:lnTo>
                <a:lnTo>
                  <a:pt x="74402" y="990963"/>
                </a:lnTo>
                <a:lnTo>
                  <a:pt x="96153" y="1028362"/>
                </a:lnTo>
                <a:lnTo>
                  <a:pt x="120397" y="1064457"/>
                </a:lnTo>
                <a:lnTo>
                  <a:pt x="147036" y="1099165"/>
                </a:lnTo>
                <a:lnTo>
                  <a:pt x="175975" y="1132404"/>
                </a:lnTo>
                <a:lnTo>
                  <a:pt x="207117" y="1164093"/>
                </a:lnTo>
                <a:lnTo>
                  <a:pt x="240368" y="1194149"/>
                </a:lnTo>
                <a:lnTo>
                  <a:pt x="275629" y="1222490"/>
                </a:lnTo>
                <a:lnTo>
                  <a:pt x="312806" y="1249035"/>
                </a:lnTo>
                <a:lnTo>
                  <a:pt x="351803" y="1273702"/>
                </a:lnTo>
                <a:lnTo>
                  <a:pt x="392522" y="1296408"/>
                </a:lnTo>
                <a:lnTo>
                  <a:pt x="434868" y="1317073"/>
                </a:lnTo>
                <a:lnTo>
                  <a:pt x="478746" y="1335613"/>
                </a:lnTo>
                <a:lnTo>
                  <a:pt x="524057" y="1351946"/>
                </a:lnTo>
                <a:lnTo>
                  <a:pt x="570708" y="1365992"/>
                </a:lnTo>
                <a:lnTo>
                  <a:pt x="618601" y="1377668"/>
                </a:lnTo>
                <a:lnTo>
                  <a:pt x="667640" y="1386891"/>
                </a:lnTo>
                <a:lnTo>
                  <a:pt x="717729" y="1393581"/>
                </a:lnTo>
                <a:lnTo>
                  <a:pt x="768772" y="1397655"/>
                </a:lnTo>
                <a:lnTo>
                  <a:pt x="820674" y="1399032"/>
                </a:lnTo>
                <a:lnTo>
                  <a:pt x="872575" y="1397655"/>
                </a:lnTo>
                <a:lnTo>
                  <a:pt x="923618" y="1393581"/>
                </a:lnTo>
                <a:lnTo>
                  <a:pt x="973707" y="1386891"/>
                </a:lnTo>
                <a:lnTo>
                  <a:pt x="1022746" y="1377668"/>
                </a:lnTo>
                <a:lnTo>
                  <a:pt x="1070639" y="1365992"/>
                </a:lnTo>
                <a:lnTo>
                  <a:pt x="1117290" y="1351946"/>
                </a:lnTo>
                <a:lnTo>
                  <a:pt x="1162601" y="1335613"/>
                </a:lnTo>
                <a:lnTo>
                  <a:pt x="1206479" y="1317073"/>
                </a:lnTo>
                <a:lnTo>
                  <a:pt x="1248825" y="1296408"/>
                </a:lnTo>
                <a:lnTo>
                  <a:pt x="1289544" y="1273702"/>
                </a:lnTo>
                <a:lnTo>
                  <a:pt x="1328541" y="1249035"/>
                </a:lnTo>
                <a:lnTo>
                  <a:pt x="1365718" y="1222490"/>
                </a:lnTo>
                <a:lnTo>
                  <a:pt x="1400979" y="1194149"/>
                </a:lnTo>
                <a:lnTo>
                  <a:pt x="1434230" y="1164093"/>
                </a:lnTo>
                <a:lnTo>
                  <a:pt x="1465372" y="1132404"/>
                </a:lnTo>
                <a:lnTo>
                  <a:pt x="1494311" y="1099165"/>
                </a:lnTo>
                <a:lnTo>
                  <a:pt x="1520950" y="1064457"/>
                </a:lnTo>
                <a:lnTo>
                  <a:pt x="1545194" y="1028362"/>
                </a:lnTo>
                <a:lnTo>
                  <a:pt x="1566945" y="990963"/>
                </a:lnTo>
                <a:lnTo>
                  <a:pt x="1586107" y="952341"/>
                </a:lnTo>
                <a:lnTo>
                  <a:pt x="1602586" y="912577"/>
                </a:lnTo>
                <a:lnTo>
                  <a:pt x="1616284" y="871755"/>
                </a:lnTo>
                <a:lnTo>
                  <a:pt x="1627105" y="829956"/>
                </a:lnTo>
                <a:lnTo>
                  <a:pt x="1634953" y="787262"/>
                </a:lnTo>
                <a:lnTo>
                  <a:pt x="1639733" y="743754"/>
                </a:lnTo>
                <a:lnTo>
                  <a:pt x="1641348" y="699516"/>
                </a:lnTo>
                <a:lnTo>
                  <a:pt x="1639733" y="655277"/>
                </a:lnTo>
                <a:lnTo>
                  <a:pt x="1634953" y="611769"/>
                </a:lnTo>
                <a:lnTo>
                  <a:pt x="1627105" y="569075"/>
                </a:lnTo>
                <a:lnTo>
                  <a:pt x="1616284" y="527276"/>
                </a:lnTo>
                <a:lnTo>
                  <a:pt x="1602586" y="486454"/>
                </a:lnTo>
                <a:lnTo>
                  <a:pt x="1586107" y="446690"/>
                </a:lnTo>
                <a:lnTo>
                  <a:pt x="1566945" y="408068"/>
                </a:lnTo>
                <a:lnTo>
                  <a:pt x="1545194" y="370669"/>
                </a:lnTo>
                <a:lnTo>
                  <a:pt x="1520950" y="334574"/>
                </a:lnTo>
                <a:lnTo>
                  <a:pt x="1494311" y="299866"/>
                </a:lnTo>
                <a:lnTo>
                  <a:pt x="1465372" y="266627"/>
                </a:lnTo>
                <a:lnTo>
                  <a:pt x="1434230" y="234938"/>
                </a:lnTo>
                <a:lnTo>
                  <a:pt x="1400979" y="204882"/>
                </a:lnTo>
                <a:lnTo>
                  <a:pt x="1365718" y="176541"/>
                </a:lnTo>
                <a:lnTo>
                  <a:pt x="1328541" y="149996"/>
                </a:lnTo>
                <a:lnTo>
                  <a:pt x="1289544" y="125329"/>
                </a:lnTo>
                <a:lnTo>
                  <a:pt x="1248825" y="102623"/>
                </a:lnTo>
                <a:lnTo>
                  <a:pt x="1206479" y="81958"/>
                </a:lnTo>
                <a:lnTo>
                  <a:pt x="1162601" y="63418"/>
                </a:lnTo>
                <a:lnTo>
                  <a:pt x="1117290" y="47085"/>
                </a:lnTo>
                <a:lnTo>
                  <a:pt x="1070639" y="33039"/>
                </a:lnTo>
                <a:lnTo>
                  <a:pt x="1022746" y="21363"/>
                </a:lnTo>
                <a:lnTo>
                  <a:pt x="973707" y="12140"/>
                </a:lnTo>
                <a:lnTo>
                  <a:pt x="923618" y="5450"/>
                </a:lnTo>
                <a:lnTo>
                  <a:pt x="872575" y="1376"/>
                </a:lnTo>
                <a:lnTo>
                  <a:pt x="820674" y="0"/>
                </a:lnTo>
                <a:close/>
              </a:path>
            </a:pathLst>
          </a:custGeom>
          <a:solidFill>
            <a:srgbClr val="548E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5200920" y="2087918"/>
            <a:ext cx="218440" cy="15211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933" b="1" spc="-17" dirty="0">
                <a:solidFill>
                  <a:srgbClr val="FFFFFF"/>
                </a:solidFill>
                <a:latin typeface="Century Gothic"/>
                <a:cs typeface="Century Gothic"/>
              </a:rPr>
              <a:t>185</a:t>
            </a:r>
            <a:endParaRPr sz="933">
              <a:latin typeface="Century Gothic"/>
              <a:cs typeface="Century Gothic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21857" y="4234501"/>
            <a:ext cx="246221" cy="1946487"/>
          </a:xfrm>
          <a:prstGeom prst="rect">
            <a:avLst/>
          </a:prstGeom>
        </p:spPr>
        <p:txBody>
          <a:bodyPr vert="vert270" wrap="square" lIns="0" tIns="9737" rIns="0" bIns="0" rtlCol="0">
            <a:spAutoFit/>
          </a:bodyPr>
          <a:lstStyle/>
          <a:p>
            <a:pPr marL="8467">
              <a:spcBef>
                <a:spcPts val="77"/>
              </a:spcBef>
            </a:pPr>
            <a:r>
              <a:rPr sz="1600" b="1" spc="40" dirty="0">
                <a:latin typeface="Century Gothic"/>
                <a:cs typeface="Century Gothic"/>
              </a:rPr>
              <a:t>APL</a:t>
            </a:r>
            <a:r>
              <a:rPr sz="1600" b="1" spc="147" dirty="0">
                <a:latin typeface="Century Gothic"/>
                <a:cs typeface="Century Gothic"/>
              </a:rPr>
              <a:t> </a:t>
            </a:r>
            <a:r>
              <a:rPr sz="1600" b="1" spc="50" dirty="0">
                <a:latin typeface="Century Gothic"/>
                <a:cs typeface="Century Gothic"/>
              </a:rPr>
              <a:t>APOLLO</a:t>
            </a:r>
            <a:r>
              <a:rPr sz="1600" b="1" spc="150" dirty="0">
                <a:latin typeface="Century Gothic"/>
                <a:cs typeface="Century Gothic"/>
              </a:rPr>
              <a:t> </a:t>
            </a:r>
            <a:r>
              <a:rPr sz="1600" b="1" spc="57" dirty="0">
                <a:latin typeface="Century Gothic"/>
                <a:cs typeface="Century Gothic"/>
              </a:rPr>
              <a:t>TUBES</a:t>
            </a:r>
            <a:endParaRPr sz="1600">
              <a:latin typeface="Century Gothic"/>
              <a:cs typeface="Century Gothic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1336040" y="4328160"/>
            <a:ext cx="4367106" cy="1623907"/>
            <a:chOff x="2004060" y="6492240"/>
            <a:chExt cx="6550659" cy="2435860"/>
          </a:xfrm>
        </p:grpSpPr>
        <p:sp>
          <p:nvSpPr>
            <p:cNvPr id="45" name="object 45"/>
            <p:cNvSpPr/>
            <p:nvPr/>
          </p:nvSpPr>
          <p:spPr>
            <a:xfrm>
              <a:off x="2366772" y="7033259"/>
              <a:ext cx="4186554" cy="1890395"/>
            </a:xfrm>
            <a:custGeom>
              <a:avLst/>
              <a:gdLst/>
              <a:ahLst/>
              <a:cxnLst/>
              <a:rect l="l" t="t" r="r" b="b"/>
              <a:pathLst>
                <a:path w="4186554" h="1890395">
                  <a:moveTo>
                    <a:pt x="909828" y="1146048"/>
                  </a:moveTo>
                  <a:lnTo>
                    <a:pt x="0" y="1146048"/>
                  </a:lnTo>
                  <a:lnTo>
                    <a:pt x="0" y="1889760"/>
                  </a:lnTo>
                  <a:lnTo>
                    <a:pt x="909828" y="1889760"/>
                  </a:lnTo>
                  <a:lnTo>
                    <a:pt x="909828" y="1146048"/>
                  </a:lnTo>
                  <a:close/>
                </a:path>
                <a:path w="4186554" h="1890395">
                  <a:moveTo>
                    <a:pt x="2548128" y="944880"/>
                  </a:moveTo>
                  <a:lnTo>
                    <a:pt x="1638300" y="944880"/>
                  </a:lnTo>
                  <a:lnTo>
                    <a:pt x="1638300" y="1889760"/>
                  </a:lnTo>
                  <a:lnTo>
                    <a:pt x="2548128" y="1889760"/>
                  </a:lnTo>
                  <a:lnTo>
                    <a:pt x="2548128" y="944880"/>
                  </a:lnTo>
                  <a:close/>
                </a:path>
                <a:path w="4186554" h="1890395">
                  <a:moveTo>
                    <a:pt x="4186428" y="0"/>
                  </a:moveTo>
                  <a:lnTo>
                    <a:pt x="3276600" y="0"/>
                  </a:lnTo>
                  <a:lnTo>
                    <a:pt x="3276600" y="1889772"/>
                  </a:lnTo>
                  <a:lnTo>
                    <a:pt x="4186428" y="1889772"/>
                  </a:lnTo>
                  <a:lnTo>
                    <a:pt x="4186428" y="0"/>
                  </a:lnTo>
                  <a:close/>
                </a:path>
              </a:pathLst>
            </a:custGeom>
            <a:solidFill>
              <a:srgbClr val="C5D9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280148" y="6492240"/>
              <a:ext cx="909955" cy="2430780"/>
            </a:xfrm>
            <a:custGeom>
              <a:avLst/>
              <a:gdLst/>
              <a:ahLst/>
              <a:cxnLst/>
              <a:rect l="l" t="t" r="r" b="b"/>
              <a:pathLst>
                <a:path w="909954" h="2430779">
                  <a:moveTo>
                    <a:pt x="909827" y="0"/>
                  </a:moveTo>
                  <a:lnTo>
                    <a:pt x="0" y="0"/>
                  </a:lnTo>
                  <a:lnTo>
                    <a:pt x="0" y="2430780"/>
                  </a:lnTo>
                  <a:lnTo>
                    <a:pt x="909827" y="2430780"/>
                  </a:lnTo>
                  <a:lnTo>
                    <a:pt x="909827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004060" y="8923020"/>
              <a:ext cx="6550659" cy="0"/>
            </a:xfrm>
            <a:custGeom>
              <a:avLst/>
              <a:gdLst/>
              <a:ahLst/>
              <a:cxnLst/>
              <a:rect l="l" t="t" r="r" b="b"/>
              <a:pathLst>
                <a:path w="6550659">
                  <a:moveTo>
                    <a:pt x="0" y="0"/>
                  </a:moveTo>
                  <a:lnTo>
                    <a:pt x="6550152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1789510" y="5261465"/>
            <a:ext cx="184573" cy="15211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933" b="1" spc="-17" dirty="0">
                <a:solidFill>
                  <a:srgbClr val="404040"/>
                </a:solidFill>
                <a:latin typeface="Century Gothic"/>
                <a:cs typeface="Century Gothic"/>
              </a:rPr>
              <a:t>1.1</a:t>
            </a:r>
            <a:endParaRPr sz="933">
              <a:latin typeface="Century Gothic"/>
              <a:cs typeface="Century Gothic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881231" y="5126426"/>
            <a:ext cx="184573" cy="15211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933" b="1" spc="-17" dirty="0">
                <a:solidFill>
                  <a:srgbClr val="404040"/>
                </a:solidFill>
                <a:latin typeface="Century Gothic"/>
                <a:cs typeface="Century Gothic"/>
              </a:rPr>
              <a:t>1.4</a:t>
            </a:r>
            <a:endParaRPr sz="933">
              <a:latin typeface="Century Gothic"/>
              <a:cs typeface="Century Gothic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972951" y="4496523"/>
            <a:ext cx="184573" cy="152542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spcBef>
                <a:spcPts val="70"/>
              </a:spcBef>
            </a:pPr>
            <a:r>
              <a:rPr sz="933" b="1" spc="-17" dirty="0">
                <a:solidFill>
                  <a:srgbClr val="404040"/>
                </a:solidFill>
                <a:latin typeface="Century Gothic"/>
                <a:cs typeface="Century Gothic"/>
              </a:rPr>
              <a:t>2.8</a:t>
            </a:r>
            <a:endParaRPr sz="933">
              <a:latin typeface="Century Gothic"/>
              <a:cs typeface="Century Gothic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064672" y="4136579"/>
            <a:ext cx="184573" cy="152542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spcBef>
                <a:spcPts val="70"/>
              </a:spcBef>
            </a:pPr>
            <a:r>
              <a:rPr lang="en-IN" sz="933" b="1" spc="-17" dirty="0" smtClean="0">
                <a:solidFill>
                  <a:srgbClr val="404040"/>
                </a:solidFill>
                <a:latin typeface="Century Gothic"/>
                <a:cs typeface="Century Gothic"/>
              </a:rPr>
              <a:t>3.6</a:t>
            </a:r>
            <a:endParaRPr sz="933" dirty="0">
              <a:latin typeface="Century Gothic"/>
              <a:cs typeface="Century Gothic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180251" y="5982989"/>
            <a:ext cx="4291753" cy="707459"/>
          </a:xfrm>
          <a:prstGeom prst="rect">
            <a:avLst/>
          </a:prstGeom>
        </p:spPr>
        <p:txBody>
          <a:bodyPr vert="horz" wrap="square" lIns="0" tIns="42757" rIns="0" bIns="0" rtlCol="0">
            <a:spAutoFit/>
          </a:bodyPr>
          <a:lstStyle/>
          <a:p>
            <a:pPr marL="561368">
              <a:spcBef>
                <a:spcPts val="337"/>
              </a:spcBef>
              <a:tabLst>
                <a:tab pos="1543974" algn="l"/>
                <a:tab pos="2600243" algn="l"/>
                <a:tab pos="3669637" algn="l"/>
              </a:tabLst>
            </a:pPr>
            <a:r>
              <a:rPr sz="900" b="1" spc="-13" dirty="0">
                <a:solidFill>
                  <a:srgbClr val="585858"/>
                </a:solidFill>
                <a:latin typeface="Century Gothic"/>
                <a:cs typeface="Century Gothic"/>
              </a:rPr>
              <a:t>SSAB</a:t>
            </a:r>
            <a:r>
              <a:rPr sz="900" b="1" dirty="0">
                <a:solidFill>
                  <a:srgbClr val="585858"/>
                </a:solidFill>
                <a:latin typeface="Century Gothic"/>
                <a:cs typeface="Century Gothic"/>
              </a:rPr>
              <a:t>	</a:t>
            </a:r>
            <a:r>
              <a:rPr sz="900" b="1" spc="-7" dirty="0">
                <a:solidFill>
                  <a:srgbClr val="585858"/>
                </a:solidFill>
                <a:latin typeface="Century Gothic"/>
                <a:cs typeface="Century Gothic"/>
              </a:rPr>
              <a:t>Maruichi</a:t>
            </a:r>
            <a:r>
              <a:rPr sz="900" b="1" dirty="0">
                <a:solidFill>
                  <a:srgbClr val="585858"/>
                </a:solidFill>
                <a:latin typeface="Century Gothic"/>
                <a:cs typeface="Century Gothic"/>
              </a:rPr>
              <a:t>	</a:t>
            </a:r>
            <a:r>
              <a:rPr sz="900" b="1" spc="-7" dirty="0">
                <a:solidFill>
                  <a:srgbClr val="585858"/>
                </a:solidFill>
                <a:latin typeface="Century Gothic"/>
                <a:cs typeface="Century Gothic"/>
              </a:rPr>
              <a:t>Zekelman</a:t>
            </a:r>
            <a:r>
              <a:rPr sz="900" b="1" dirty="0">
                <a:solidFill>
                  <a:srgbClr val="585858"/>
                </a:solidFill>
                <a:latin typeface="Century Gothic"/>
                <a:cs typeface="Century Gothic"/>
              </a:rPr>
              <a:t>	APL</a:t>
            </a:r>
            <a:r>
              <a:rPr sz="900" b="1" spc="-13" dirty="0">
                <a:solidFill>
                  <a:srgbClr val="585858"/>
                </a:solidFill>
                <a:latin typeface="Century Gothic"/>
                <a:cs typeface="Century Gothic"/>
              </a:rPr>
              <a:t> </a:t>
            </a:r>
            <a:r>
              <a:rPr sz="900" b="1" spc="-7" dirty="0">
                <a:solidFill>
                  <a:srgbClr val="585858"/>
                </a:solidFill>
                <a:latin typeface="Century Gothic"/>
                <a:cs typeface="Century Gothic"/>
              </a:rPr>
              <a:t>Apollo</a:t>
            </a:r>
            <a:endParaRPr sz="900" dirty="0">
              <a:latin typeface="Century Gothic"/>
              <a:cs typeface="Century Gothic"/>
            </a:endParaRPr>
          </a:p>
          <a:p>
            <a:pPr marL="229458" algn="ctr">
              <a:spcBef>
                <a:spcPts val="403"/>
              </a:spcBef>
            </a:pPr>
            <a:r>
              <a:rPr sz="1200" b="1" dirty="0">
                <a:latin typeface="Century Gothic"/>
                <a:cs typeface="Century Gothic"/>
              </a:rPr>
              <a:t>Manufacturing</a:t>
            </a:r>
            <a:r>
              <a:rPr sz="1200" b="1" spc="-17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Capacity</a:t>
            </a:r>
            <a:r>
              <a:rPr sz="1200" b="1" spc="-23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(mn</a:t>
            </a:r>
            <a:r>
              <a:rPr sz="1200" b="1" spc="-10" dirty="0">
                <a:latin typeface="Century Gothic"/>
                <a:cs typeface="Century Gothic"/>
              </a:rPr>
              <a:t> </a:t>
            </a:r>
            <a:r>
              <a:rPr sz="1200" b="1" spc="-13" dirty="0">
                <a:latin typeface="Century Gothic"/>
                <a:cs typeface="Century Gothic"/>
              </a:rPr>
              <a:t>ton)</a:t>
            </a:r>
            <a:endParaRPr sz="1200" dirty="0">
              <a:latin typeface="Century Gothic"/>
              <a:cs typeface="Century Gothic"/>
            </a:endParaRPr>
          </a:p>
          <a:p>
            <a:pPr marL="8467">
              <a:spcBef>
                <a:spcPts val="1297"/>
              </a:spcBef>
            </a:pPr>
            <a:r>
              <a:rPr sz="800" i="1" dirty="0">
                <a:latin typeface="Century Gothic"/>
                <a:cs typeface="Century Gothic"/>
              </a:rPr>
              <a:t>Based</a:t>
            </a:r>
            <a:r>
              <a:rPr sz="800" i="1" spc="-20" dirty="0">
                <a:latin typeface="Century Gothic"/>
                <a:cs typeface="Century Gothic"/>
              </a:rPr>
              <a:t> </a:t>
            </a:r>
            <a:r>
              <a:rPr sz="800" i="1" dirty="0">
                <a:latin typeface="Century Gothic"/>
                <a:cs typeface="Century Gothic"/>
              </a:rPr>
              <a:t>on</a:t>
            </a:r>
            <a:r>
              <a:rPr sz="800" i="1" spc="-10" dirty="0">
                <a:latin typeface="Century Gothic"/>
                <a:cs typeface="Century Gothic"/>
              </a:rPr>
              <a:t> </a:t>
            </a:r>
            <a:r>
              <a:rPr sz="800" i="1" dirty="0">
                <a:latin typeface="Century Gothic"/>
                <a:cs typeface="Century Gothic"/>
              </a:rPr>
              <a:t>latest</a:t>
            </a:r>
            <a:r>
              <a:rPr sz="800" i="1" spc="-13" dirty="0">
                <a:latin typeface="Century Gothic"/>
                <a:cs typeface="Century Gothic"/>
              </a:rPr>
              <a:t> </a:t>
            </a:r>
            <a:r>
              <a:rPr sz="800" i="1" dirty="0">
                <a:latin typeface="Century Gothic"/>
                <a:cs typeface="Century Gothic"/>
              </a:rPr>
              <a:t>financial</a:t>
            </a:r>
            <a:r>
              <a:rPr sz="800" i="1" spc="-23" dirty="0">
                <a:latin typeface="Century Gothic"/>
                <a:cs typeface="Century Gothic"/>
              </a:rPr>
              <a:t> </a:t>
            </a:r>
            <a:r>
              <a:rPr sz="800" i="1" dirty="0">
                <a:latin typeface="Century Gothic"/>
                <a:cs typeface="Century Gothic"/>
              </a:rPr>
              <a:t>available</a:t>
            </a:r>
            <a:r>
              <a:rPr sz="800" i="1" spc="-17" dirty="0">
                <a:latin typeface="Century Gothic"/>
                <a:cs typeface="Century Gothic"/>
              </a:rPr>
              <a:t> </a:t>
            </a:r>
            <a:r>
              <a:rPr sz="800" i="1" spc="-13" dirty="0">
                <a:latin typeface="Century Gothic"/>
                <a:cs typeface="Century Gothic"/>
              </a:rPr>
              <a:t>data</a:t>
            </a:r>
            <a:endParaRPr sz="800" dirty="0">
              <a:latin typeface="Century Gothic"/>
              <a:cs typeface="Century Gothic"/>
            </a:endParaRPr>
          </a:p>
        </p:txBody>
      </p:sp>
      <p:sp>
        <p:nvSpPr>
          <p:cNvPr id="54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1754005" y="6479108"/>
            <a:ext cx="326923" cy="243217"/>
          </a:xfrm>
          <a:prstGeom prst="rect">
            <a:avLst/>
          </a:prstGeom>
        </p:spPr>
        <p:txBody>
          <a:bodyPr vert="horz" wrap="square" lIns="0" tIns="118945" rIns="0" bIns="0" rtlCol="0">
            <a:spAutoFit/>
          </a:bodyPr>
          <a:lstStyle/>
          <a:p>
            <a:pPr marL="196860">
              <a:spcBef>
                <a:spcPts val="73"/>
              </a:spcBef>
            </a:pPr>
            <a:fld id="{81D60167-4931-47E6-BA6A-407CBD079E47}" type="slidenum">
              <a:rPr sz="800" dirty="0">
                <a:solidFill>
                  <a:srgbClr val="7E7E7E"/>
                </a:solidFill>
              </a:rPr>
              <a:pPr marL="196860">
                <a:spcBef>
                  <a:spcPts val="73"/>
                </a:spcBef>
              </a:pPr>
              <a:t>10</a:t>
            </a:fld>
            <a:endParaRPr sz="800"/>
          </a:p>
        </p:txBody>
      </p:sp>
    </p:spTree>
    <p:extLst>
      <p:ext uri="{BB962C8B-B14F-4D97-AF65-F5344CB8AC3E}">
        <p14:creationId xmlns:p14="http://schemas.microsoft.com/office/powerpoint/2010/main" val="373987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3000" y="6342729"/>
            <a:ext cx="295656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77" indent="-227977">
              <a:spcBef>
                <a:spcPts val="1135"/>
              </a:spcBef>
              <a:buAutoNum type="arabicPeriod"/>
              <a:tabLst>
                <a:tab pos="240677" algn="l"/>
                <a:tab pos="241312" algn="l"/>
              </a:tabLst>
            </a:pPr>
            <a:r>
              <a:rPr sz="800" dirty="0">
                <a:latin typeface="Century Gothic"/>
                <a:cs typeface="Century Gothic"/>
              </a:rPr>
              <a:t>Sales</a:t>
            </a:r>
            <a:r>
              <a:rPr sz="800" spc="-20" dirty="0">
                <a:latin typeface="Century Gothic"/>
                <a:cs typeface="Century Gothic"/>
              </a:rPr>
              <a:t> </a:t>
            </a:r>
            <a:r>
              <a:rPr sz="800" dirty="0">
                <a:latin typeface="Century Gothic"/>
                <a:cs typeface="Century Gothic"/>
              </a:rPr>
              <a:t>Volume</a:t>
            </a:r>
            <a:r>
              <a:rPr sz="800" spc="-20" dirty="0">
                <a:latin typeface="Century Gothic"/>
                <a:cs typeface="Century Gothic"/>
              </a:rPr>
              <a:t> </a:t>
            </a:r>
            <a:r>
              <a:rPr sz="800" dirty="0">
                <a:latin typeface="Century Gothic"/>
                <a:cs typeface="Century Gothic"/>
              </a:rPr>
              <a:t>and Financials</a:t>
            </a:r>
            <a:r>
              <a:rPr sz="800" spc="-45" dirty="0">
                <a:latin typeface="Century Gothic"/>
                <a:cs typeface="Century Gothic"/>
              </a:rPr>
              <a:t> </a:t>
            </a:r>
            <a:r>
              <a:rPr sz="800" dirty="0">
                <a:latin typeface="Century Gothic"/>
                <a:cs typeface="Century Gothic"/>
              </a:rPr>
              <a:t>are</a:t>
            </a:r>
            <a:r>
              <a:rPr sz="800" spc="15" dirty="0">
                <a:latin typeface="Century Gothic"/>
                <a:cs typeface="Century Gothic"/>
              </a:rPr>
              <a:t> </a:t>
            </a:r>
            <a:r>
              <a:rPr sz="800" dirty="0">
                <a:latin typeface="Century Gothic"/>
                <a:cs typeface="Century Gothic"/>
              </a:rPr>
              <a:t>on consolidated</a:t>
            </a:r>
            <a:r>
              <a:rPr sz="800" spc="-15" dirty="0">
                <a:latin typeface="Century Gothic"/>
                <a:cs typeface="Century Gothic"/>
              </a:rPr>
              <a:t> </a:t>
            </a:r>
            <a:r>
              <a:rPr sz="800" spc="-20" dirty="0">
                <a:latin typeface="Century Gothic"/>
                <a:cs typeface="Century Gothic"/>
              </a:rPr>
              <a:t>basis</a:t>
            </a:r>
            <a:endParaRPr sz="800" dirty="0">
              <a:latin typeface="Century Gothic"/>
              <a:cs typeface="Century Gothic"/>
            </a:endParaRPr>
          </a:p>
          <a:p>
            <a:pPr marL="240677" indent="-227977">
              <a:buAutoNum type="arabicPeriod"/>
              <a:tabLst>
                <a:tab pos="240677" algn="l"/>
                <a:tab pos="241312" algn="l"/>
              </a:tabLst>
            </a:pPr>
            <a:r>
              <a:rPr sz="800" dirty="0">
                <a:latin typeface="Century Gothic"/>
                <a:cs typeface="Century Gothic"/>
              </a:rPr>
              <a:t>EBITDA</a:t>
            </a:r>
            <a:r>
              <a:rPr sz="800" spc="-45" dirty="0">
                <a:latin typeface="Century Gothic"/>
                <a:cs typeface="Century Gothic"/>
              </a:rPr>
              <a:t> </a:t>
            </a:r>
            <a:r>
              <a:rPr sz="800" dirty="0">
                <a:latin typeface="Century Gothic"/>
                <a:cs typeface="Century Gothic"/>
              </a:rPr>
              <a:t>has</a:t>
            </a:r>
            <a:r>
              <a:rPr sz="800" spc="15" dirty="0">
                <a:latin typeface="Century Gothic"/>
                <a:cs typeface="Century Gothic"/>
              </a:rPr>
              <a:t> </a:t>
            </a:r>
            <a:r>
              <a:rPr sz="800" dirty="0">
                <a:latin typeface="Century Gothic"/>
                <a:cs typeface="Century Gothic"/>
              </a:rPr>
              <a:t>been</a:t>
            </a:r>
            <a:r>
              <a:rPr sz="800" spc="-15" dirty="0">
                <a:latin typeface="Century Gothic"/>
                <a:cs typeface="Century Gothic"/>
              </a:rPr>
              <a:t> </a:t>
            </a:r>
            <a:r>
              <a:rPr sz="800" dirty="0">
                <a:latin typeface="Century Gothic"/>
                <a:cs typeface="Century Gothic"/>
              </a:rPr>
              <a:t>calculated</a:t>
            </a:r>
            <a:r>
              <a:rPr sz="800" spc="-25" dirty="0">
                <a:latin typeface="Century Gothic"/>
                <a:cs typeface="Century Gothic"/>
              </a:rPr>
              <a:t> </a:t>
            </a:r>
            <a:r>
              <a:rPr sz="800" dirty="0">
                <a:latin typeface="Century Gothic"/>
                <a:cs typeface="Century Gothic"/>
              </a:rPr>
              <a:t>without</a:t>
            </a:r>
            <a:r>
              <a:rPr sz="800" spc="-20" dirty="0">
                <a:latin typeface="Century Gothic"/>
                <a:cs typeface="Century Gothic"/>
              </a:rPr>
              <a:t> </a:t>
            </a:r>
            <a:r>
              <a:rPr sz="800" dirty="0">
                <a:latin typeface="Century Gothic"/>
                <a:cs typeface="Century Gothic"/>
              </a:rPr>
              <a:t>other </a:t>
            </a:r>
            <a:r>
              <a:rPr sz="800" spc="-10" dirty="0">
                <a:latin typeface="Century Gothic"/>
                <a:cs typeface="Century Gothic"/>
              </a:rPr>
              <a:t>income</a:t>
            </a:r>
            <a:endParaRPr sz="80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0730" y="359472"/>
            <a:ext cx="10942436" cy="824034"/>
          </a:xfrm>
          <a:prstGeom prst="rect">
            <a:avLst/>
          </a:prstGeom>
        </p:spPr>
        <p:txBody>
          <a:bodyPr vert="horz" wrap="square" lIns="0" tIns="84545" rIns="0" bIns="0" rtlCol="0">
            <a:spAutoFit/>
          </a:bodyPr>
          <a:lstStyle/>
          <a:p>
            <a:pPr marL="76204">
              <a:spcBef>
                <a:spcPts val="95"/>
              </a:spcBef>
            </a:pPr>
            <a:r>
              <a:rPr sz="4800" dirty="0"/>
              <a:t>Growing</a:t>
            </a:r>
            <a:r>
              <a:rPr sz="4800" spc="-120" dirty="0"/>
              <a:t> </a:t>
            </a:r>
            <a:r>
              <a:rPr sz="4800" dirty="0"/>
              <a:t>Strength</a:t>
            </a:r>
            <a:r>
              <a:rPr sz="4800" spc="-135" dirty="0"/>
              <a:t> </a:t>
            </a:r>
            <a:r>
              <a:rPr sz="4800" dirty="0"/>
              <a:t>to</a:t>
            </a:r>
            <a:r>
              <a:rPr sz="4800" spc="-130" dirty="0"/>
              <a:t> </a:t>
            </a:r>
            <a:r>
              <a:rPr sz="4800" spc="-10" dirty="0"/>
              <a:t>Strength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20062" y="4240425"/>
            <a:ext cx="246221" cy="194500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1">
              <a:spcBef>
                <a:spcPts val="105"/>
              </a:spcBef>
            </a:pPr>
            <a:r>
              <a:rPr sz="1600" b="1" dirty="0">
                <a:latin typeface="Century Gothic"/>
                <a:cs typeface="Century Gothic"/>
              </a:rPr>
              <a:t>APL</a:t>
            </a:r>
            <a:r>
              <a:rPr sz="1600" b="1" spc="320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APOLLO</a:t>
            </a:r>
            <a:r>
              <a:rPr sz="1600" b="1" spc="340" dirty="0">
                <a:latin typeface="Century Gothic"/>
                <a:cs typeface="Century Gothic"/>
              </a:rPr>
              <a:t> </a:t>
            </a:r>
            <a:r>
              <a:rPr sz="1600" b="1" spc="-10" dirty="0">
                <a:latin typeface="Century Gothic"/>
                <a:cs typeface="Century Gothic"/>
              </a:rPr>
              <a:t>TUBES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"/>
            <a:ext cx="760730" cy="1207135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1754005" y="6479108"/>
            <a:ext cx="326923" cy="243217"/>
          </a:xfrm>
          <a:prstGeom prst="rect">
            <a:avLst/>
          </a:prstGeom>
        </p:spPr>
        <p:txBody>
          <a:bodyPr vert="horz" wrap="square" lIns="0" tIns="118945" rIns="0" bIns="0" rtlCol="0">
            <a:spAutoFit/>
          </a:bodyPr>
          <a:lstStyle/>
          <a:p>
            <a:pPr marL="196860">
              <a:spcBef>
                <a:spcPts val="73"/>
              </a:spcBef>
            </a:pPr>
            <a:fld id="{81D60167-4931-47E6-BA6A-407CBD079E47}" type="slidenum">
              <a:rPr sz="800" dirty="0">
                <a:solidFill>
                  <a:srgbClr val="7E7E7E"/>
                </a:solidFill>
              </a:rPr>
              <a:pPr marL="196860">
                <a:spcBef>
                  <a:spcPts val="73"/>
                </a:spcBef>
              </a:pPr>
              <a:t>11</a:t>
            </a:fld>
            <a:endParaRPr sz="800"/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01612"/>
              </p:ext>
            </p:extLst>
          </p:nvPr>
        </p:nvGraphicFramePr>
        <p:xfrm>
          <a:off x="1143000" y="1183507"/>
          <a:ext cx="4652356" cy="2715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4425003"/>
              </p:ext>
            </p:extLst>
          </p:nvPr>
        </p:nvGraphicFramePr>
        <p:xfrm>
          <a:off x="6535766" y="1195321"/>
          <a:ext cx="4924714" cy="2704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7287416"/>
              </p:ext>
            </p:extLst>
          </p:nvPr>
        </p:nvGraphicFramePr>
        <p:xfrm>
          <a:off x="1143000" y="3899429"/>
          <a:ext cx="4652356" cy="2286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557823"/>
              </p:ext>
            </p:extLst>
          </p:nvPr>
        </p:nvGraphicFramePr>
        <p:xfrm>
          <a:off x="6705600" y="4001028"/>
          <a:ext cx="4754880" cy="2184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7414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0062" y="4240425"/>
            <a:ext cx="246221" cy="194500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1">
              <a:spcBef>
                <a:spcPts val="105"/>
              </a:spcBef>
            </a:pPr>
            <a:r>
              <a:rPr sz="1600" b="1" dirty="0">
                <a:latin typeface="Century Gothic"/>
                <a:cs typeface="Century Gothic"/>
              </a:rPr>
              <a:t>APL</a:t>
            </a:r>
            <a:r>
              <a:rPr sz="1600" b="1" spc="320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APOLLO</a:t>
            </a:r>
            <a:r>
              <a:rPr sz="1600" b="1" spc="340" dirty="0">
                <a:latin typeface="Century Gothic"/>
                <a:cs typeface="Century Gothic"/>
              </a:rPr>
              <a:t> </a:t>
            </a:r>
            <a:r>
              <a:rPr sz="1600" b="1" spc="-10" dirty="0">
                <a:latin typeface="Century Gothic"/>
                <a:cs typeface="Century Gothic"/>
              </a:rPr>
              <a:t>TUBES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56641" y="6324600"/>
            <a:ext cx="5572759" cy="4667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20"/>
              </a:spcBef>
            </a:pPr>
            <a:endParaRPr sz="1150" dirty="0">
              <a:latin typeface="Century Gothic"/>
              <a:cs typeface="Century Gothic"/>
            </a:endParaRPr>
          </a:p>
          <a:p>
            <a:pPr algn="l">
              <a:spcBef>
                <a:spcPts val="5"/>
              </a:spcBef>
            </a:pPr>
            <a:r>
              <a:rPr sz="900" i="1" dirty="0" smtClean="0">
                <a:latin typeface="Century Gothic"/>
                <a:cs typeface="Century Gothic"/>
              </a:rPr>
              <a:t>Note</a:t>
            </a:r>
            <a:r>
              <a:rPr lang="en-IN" sz="900" i="1" dirty="0" smtClean="0">
                <a:latin typeface="Century Gothic"/>
                <a:cs typeface="Century Gothic"/>
              </a:rPr>
              <a:t>1</a:t>
            </a:r>
            <a:r>
              <a:rPr sz="900" i="1" dirty="0" smtClean="0">
                <a:latin typeface="Century Gothic"/>
                <a:cs typeface="Century Gothic"/>
              </a:rPr>
              <a:t>:</a:t>
            </a:r>
            <a:r>
              <a:rPr sz="900" i="1" spc="-15" dirty="0" smtClean="0">
                <a:latin typeface="Century Gothic"/>
                <a:cs typeface="Century Gothic"/>
              </a:rPr>
              <a:t> </a:t>
            </a:r>
            <a:r>
              <a:rPr sz="900" i="1" dirty="0">
                <a:latin typeface="Century Gothic"/>
                <a:cs typeface="Century Gothic"/>
              </a:rPr>
              <a:t>Capital</a:t>
            </a:r>
            <a:r>
              <a:rPr sz="900" i="1" spc="-30" dirty="0">
                <a:latin typeface="Century Gothic"/>
                <a:cs typeface="Century Gothic"/>
              </a:rPr>
              <a:t> </a:t>
            </a:r>
            <a:r>
              <a:rPr sz="900" i="1" dirty="0">
                <a:latin typeface="Century Gothic"/>
                <a:cs typeface="Century Gothic"/>
              </a:rPr>
              <a:t>employed for</a:t>
            </a:r>
            <a:r>
              <a:rPr sz="900" i="1" spc="5" dirty="0">
                <a:latin typeface="Century Gothic"/>
                <a:cs typeface="Century Gothic"/>
              </a:rPr>
              <a:t> </a:t>
            </a:r>
            <a:r>
              <a:rPr sz="900" i="1" dirty="0">
                <a:latin typeface="Century Gothic"/>
                <a:cs typeface="Century Gothic"/>
              </a:rPr>
              <a:t>ROCE</a:t>
            </a:r>
            <a:r>
              <a:rPr sz="900" i="1" spc="15" dirty="0">
                <a:latin typeface="Century Gothic"/>
                <a:cs typeface="Century Gothic"/>
              </a:rPr>
              <a:t> </a:t>
            </a:r>
            <a:r>
              <a:rPr sz="900" i="1" dirty="0">
                <a:latin typeface="Century Gothic"/>
                <a:cs typeface="Century Gothic"/>
              </a:rPr>
              <a:t>is</a:t>
            </a:r>
            <a:r>
              <a:rPr sz="900" i="1" spc="10" dirty="0">
                <a:latin typeface="Century Gothic"/>
                <a:cs typeface="Century Gothic"/>
              </a:rPr>
              <a:t> </a:t>
            </a:r>
            <a:r>
              <a:rPr sz="900" i="1" dirty="0">
                <a:latin typeface="Century Gothic"/>
                <a:cs typeface="Century Gothic"/>
              </a:rPr>
              <a:t>computed</a:t>
            </a:r>
            <a:r>
              <a:rPr sz="900" i="1" spc="-25" dirty="0">
                <a:latin typeface="Century Gothic"/>
                <a:cs typeface="Century Gothic"/>
              </a:rPr>
              <a:t> </a:t>
            </a:r>
            <a:r>
              <a:rPr sz="900" i="1" dirty="0">
                <a:latin typeface="Century Gothic"/>
                <a:cs typeface="Century Gothic"/>
              </a:rPr>
              <a:t>as</a:t>
            </a:r>
            <a:r>
              <a:rPr sz="900" i="1" spc="10" dirty="0">
                <a:latin typeface="Century Gothic"/>
                <a:cs typeface="Century Gothic"/>
              </a:rPr>
              <a:t> </a:t>
            </a:r>
            <a:r>
              <a:rPr sz="900" i="1" dirty="0">
                <a:latin typeface="Century Gothic"/>
                <a:cs typeface="Century Gothic"/>
              </a:rPr>
              <a:t>Total</a:t>
            </a:r>
            <a:r>
              <a:rPr sz="900" i="1" spc="-30" dirty="0">
                <a:latin typeface="Century Gothic"/>
                <a:cs typeface="Century Gothic"/>
              </a:rPr>
              <a:t> </a:t>
            </a:r>
            <a:r>
              <a:rPr sz="900" i="1" dirty="0">
                <a:latin typeface="Century Gothic"/>
                <a:cs typeface="Century Gothic"/>
              </a:rPr>
              <a:t>assets</a:t>
            </a:r>
            <a:r>
              <a:rPr sz="900" i="1" spc="-20" dirty="0">
                <a:latin typeface="Century Gothic"/>
                <a:cs typeface="Century Gothic"/>
              </a:rPr>
              <a:t> </a:t>
            </a:r>
            <a:r>
              <a:rPr sz="900" i="1" dirty="0">
                <a:latin typeface="Century Gothic"/>
                <a:cs typeface="Century Gothic"/>
              </a:rPr>
              <a:t>less</a:t>
            </a:r>
            <a:r>
              <a:rPr sz="900" i="1" spc="-10" dirty="0">
                <a:latin typeface="Century Gothic"/>
                <a:cs typeface="Century Gothic"/>
              </a:rPr>
              <a:t> </a:t>
            </a:r>
            <a:r>
              <a:rPr sz="900" i="1" dirty="0">
                <a:latin typeface="Century Gothic"/>
                <a:cs typeface="Century Gothic"/>
              </a:rPr>
              <a:t>Current</a:t>
            </a:r>
            <a:r>
              <a:rPr sz="900" i="1" spc="5" dirty="0">
                <a:latin typeface="Century Gothic"/>
                <a:cs typeface="Century Gothic"/>
              </a:rPr>
              <a:t> </a:t>
            </a:r>
            <a:r>
              <a:rPr sz="900" i="1" spc="-10" dirty="0">
                <a:latin typeface="Century Gothic"/>
                <a:cs typeface="Century Gothic"/>
              </a:rPr>
              <a:t>Liabilities</a:t>
            </a:r>
            <a:r>
              <a:rPr sz="900" i="1" spc="-30" dirty="0">
                <a:latin typeface="Century Gothic"/>
                <a:cs typeface="Century Gothic"/>
              </a:rPr>
              <a:t> </a:t>
            </a:r>
            <a:r>
              <a:rPr sz="900" i="1" dirty="0">
                <a:latin typeface="Century Gothic"/>
                <a:cs typeface="Century Gothic"/>
              </a:rPr>
              <a:t>&amp; </a:t>
            </a:r>
            <a:r>
              <a:rPr sz="900" i="1" spc="-20" dirty="0" smtClean="0">
                <a:latin typeface="Century Gothic"/>
                <a:cs typeface="Century Gothic"/>
              </a:rPr>
              <a:t>Cash</a:t>
            </a:r>
            <a:r>
              <a:rPr lang="en-IN" sz="900" i="1" spc="-20" dirty="0">
                <a:latin typeface="Century Gothic"/>
                <a:cs typeface="Century Gothic"/>
              </a:rPr>
              <a:t/>
            </a:r>
            <a:br>
              <a:rPr lang="en-IN" sz="900" i="1" spc="-20" dirty="0">
                <a:latin typeface="Century Gothic"/>
                <a:cs typeface="Century Gothic"/>
              </a:rPr>
            </a:br>
            <a:r>
              <a:rPr lang="en-IN" sz="900" i="1" spc="-20" dirty="0" smtClean="0">
                <a:latin typeface="Century Gothic"/>
                <a:cs typeface="Century Gothic"/>
              </a:rPr>
              <a:t>Note 2: ROE/ ROCE has been annualized on H1FY24 basis</a:t>
            </a:r>
            <a:endParaRPr sz="900"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"/>
            <a:ext cx="760730" cy="1207135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1754005" y="6479108"/>
            <a:ext cx="326923" cy="243217"/>
          </a:xfrm>
          <a:prstGeom prst="rect">
            <a:avLst/>
          </a:prstGeom>
        </p:spPr>
        <p:txBody>
          <a:bodyPr vert="horz" wrap="square" lIns="0" tIns="118945" rIns="0" bIns="0" rtlCol="0">
            <a:spAutoFit/>
          </a:bodyPr>
          <a:lstStyle/>
          <a:p>
            <a:pPr marL="196860">
              <a:spcBef>
                <a:spcPts val="73"/>
              </a:spcBef>
            </a:pPr>
            <a:fld id="{81D60167-4931-47E6-BA6A-407CBD079E47}" type="slidenum">
              <a:rPr sz="800" dirty="0">
                <a:solidFill>
                  <a:srgbClr val="7E7E7E"/>
                </a:solidFill>
              </a:rPr>
              <a:pPr marL="196860">
                <a:spcBef>
                  <a:spcPts val="73"/>
                </a:spcBef>
              </a:pPr>
              <a:t>12</a:t>
            </a:fld>
            <a:endParaRPr sz="800"/>
          </a:p>
        </p:txBody>
      </p:sp>
      <p:sp>
        <p:nvSpPr>
          <p:cNvPr id="12" name="object 3"/>
          <p:cNvSpPr txBox="1">
            <a:spLocks/>
          </p:cNvSpPr>
          <p:nvPr/>
        </p:nvSpPr>
        <p:spPr>
          <a:xfrm>
            <a:off x="760730" y="359472"/>
            <a:ext cx="10942436" cy="824034"/>
          </a:xfrm>
          <a:prstGeom prst="rect">
            <a:avLst/>
          </a:prstGeom>
        </p:spPr>
        <p:txBody>
          <a:bodyPr vert="horz" wrap="square" lIns="0" tIns="84545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marL="76204">
              <a:spcBef>
                <a:spcPts val="95"/>
              </a:spcBef>
            </a:pPr>
            <a:r>
              <a:rPr lang="en-IN" sz="4800"/>
              <a:t>Growing</a:t>
            </a:r>
            <a:r>
              <a:rPr lang="en-IN" sz="4800" spc="-120"/>
              <a:t> </a:t>
            </a:r>
            <a:r>
              <a:rPr lang="en-IN" sz="4800"/>
              <a:t>Strength</a:t>
            </a:r>
            <a:r>
              <a:rPr lang="en-IN" sz="4800" spc="-135"/>
              <a:t> </a:t>
            </a:r>
            <a:r>
              <a:rPr lang="en-IN" sz="4800"/>
              <a:t>to</a:t>
            </a:r>
            <a:r>
              <a:rPr lang="en-IN" sz="4800" spc="-130"/>
              <a:t> </a:t>
            </a:r>
            <a:r>
              <a:rPr lang="en-IN" sz="4800" spc="-10"/>
              <a:t>Strength</a:t>
            </a:r>
            <a:endParaRPr lang="en-IN" sz="4800" spc="-10" dirty="0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0974314"/>
              </p:ext>
            </p:extLst>
          </p:nvPr>
        </p:nvGraphicFramePr>
        <p:xfrm>
          <a:off x="1056641" y="1338729"/>
          <a:ext cx="5146039" cy="2598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549011"/>
              </p:ext>
            </p:extLst>
          </p:nvPr>
        </p:nvGraphicFramePr>
        <p:xfrm>
          <a:off x="6537833" y="1338729"/>
          <a:ext cx="4754880" cy="2598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5983499"/>
              </p:ext>
            </p:extLst>
          </p:nvPr>
        </p:nvGraphicFramePr>
        <p:xfrm>
          <a:off x="1056641" y="4102845"/>
          <a:ext cx="5146039" cy="2297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0494779"/>
              </p:ext>
            </p:extLst>
          </p:nvPr>
        </p:nvGraphicFramePr>
        <p:xfrm>
          <a:off x="6537833" y="4048839"/>
          <a:ext cx="5165333" cy="2351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1128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0062" y="4240425"/>
            <a:ext cx="246221" cy="194500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1">
              <a:spcBef>
                <a:spcPts val="105"/>
              </a:spcBef>
            </a:pPr>
            <a:r>
              <a:rPr sz="1600" b="1" dirty="0">
                <a:latin typeface="Century Gothic"/>
                <a:cs typeface="Century Gothic"/>
              </a:rPr>
              <a:t>APL</a:t>
            </a:r>
            <a:r>
              <a:rPr sz="1600" b="1" spc="320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APOLLO</a:t>
            </a:r>
            <a:r>
              <a:rPr sz="1600" b="1" spc="340" dirty="0">
                <a:latin typeface="Century Gothic"/>
                <a:cs typeface="Century Gothic"/>
              </a:rPr>
              <a:t> </a:t>
            </a:r>
            <a:r>
              <a:rPr sz="1600" b="1" spc="-10" dirty="0">
                <a:latin typeface="Century Gothic"/>
                <a:cs typeface="Century Gothic"/>
              </a:rPr>
              <a:t>TUBES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"/>
            <a:ext cx="760730" cy="1207135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1754005" y="6479108"/>
            <a:ext cx="326923" cy="243217"/>
          </a:xfrm>
          <a:prstGeom prst="rect">
            <a:avLst/>
          </a:prstGeom>
        </p:spPr>
        <p:txBody>
          <a:bodyPr vert="horz" wrap="square" lIns="0" tIns="118945" rIns="0" bIns="0" rtlCol="0">
            <a:spAutoFit/>
          </a:bodyPr>
          <a:lstStyle/>
          <a:p>
            <a:pPr marL="196860">
              <a:spcBef>
                <a:spcPts val="73"/>
              </a:spcBef>
            </a:pPr>
            <a:fld id="{81D60167-4931-47E6-BA6A-407CBD079E47}" type="slidenum">
              <a:rPr sz="800" dirty="0">
                <a:solidFill>
                  <a:srgbClr val="7E7E7E"/>
                </a:solidFill>
              </a:rPr>
              <a:pPr marL="196860">
                <a:spcBef>
                  <a:spcPts val="73"/>
                </a:spcBef>
              </a:pPr>
              <a:t>13</a:t>
            </a:fld>
            <a:endParaRPr sz="800"/>
          </a:p>
        </p:txBody>
      </p:sp>
      <p:sp>
        <p:nvSpPr>
          <p:cNvPr id="11" name="object 3"/>
          <p:cNvSpPr txBox="1">
            <a:spLocks/>
          </p:cNvSpPr>
          <p:nvPr/>
        </p:nvSpPr>
        <p:spPr>
          <a:xfrm>
            <a:off x="760730" y="359472"/>
            <a:ext cx="10942436" cy="824034"/>
          </a:xfrm>
          <a:prstGeom prst="rect">
            <a:avLst/>
          </a:prstGeom>
        </p:spPr>
        <p:txBody>
          <a:bodyPr vert="horz" wrap="square" lIns="0" tIns="84545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marL="76204">
              <a:spcBef>
                <a:spcPts val="95"/>
              </a:spcBef>
            </a:pPr>
            <a:r>
              <a:rPr lang="en-IN" sz="4800"/>
              <a:t>Growing</a:t>
            </a:r>
            <a:r>
              <a:rPr lang="en-IN" sz="4800" spc="-120"/>
              <a:t> </a:t>
            </a:r>
            <a:r>
              <a:rPr lang="en-IN" sz="4800"/>
              <a:t>Strength</a:t>
            </a:r>
            <a:r>
              <a:rPr lang="en-IN" sz="4800" spc="-135"/>
              <a:t> </a:t>
            </a:r>
            <a:r>
              <a:rPr lang="en-IN" sz="4800"/>
              <a:t>to</a:t>
            </a:r>
            <a:r>
              <a:rPr lang="en-IN" sz="4800" spc="-130"/>
              <a:t> </a:t>
            </a:r>
            <a:r>
              <a:rPr lang="en-IN" sz="4800" spc="-10"/>
              <a:t>Strength</a:t>
            </a:r>
            <a:endParaRPr lang="en-IN" sz="4800" spc="-10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646211"/>
              </p:ext>
            </p:extLst>
          </p:nvPr>
        </p:nvGraphicFramePr>
        <p:xfrm>
          <a:off x="1057086" y="1234331"/>
          <a:ext cx="4754880" cy="2855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5711253"/>
              </p:ext>
            </p:extLst>
          </p:nvPr>
        </p:nvGraphicFramePr>
        <p:xfrm>
          <a:off x="6402769" y="1234330"/>
          <a:ext cx="4874831" cy="2702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766957"/>
              </p:ext>
            </p:extLst>
          </p:nvPr>
        </p:nvGraphicFramePr>
        <p:xfrm>
          <a:off x="1406605" y="4089400"/>
          <a:ext cx="4405361" cy="2389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1842784"/>
              </p:ext>
            </p:extLst>
          </p:nvPr>
        </p:nvGraphicFramePr>
        <p:xfrm>
          <a:off x="6553200" y="4196927"/>
          <a:ext cx="4724400" cy="2282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08991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0062" y="4240425"/>
            <a:ext cx="246221" cy="194500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1">
              <a:spcBef>
                <a:spcPts val="105"/>
              </a:spcBef>
            </a:pPr>
            <a:r>
              <a:rPr sz="1600" b="1" dirty="0">
                <a:latin typeface="Century Gothic"/>
                <a:cs typeface="Century Gothic"/>
              </a:rPr>
              <a:t>APL</a:t>
            </a:r>
            <a:r>
              <a:rPr sz="1600" b="1" spc="320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APOLLO</a:t>
            </a:r>
            <a:r>
              <a:rPr sz="1600" b="1" spc="340" dirty="0">
                <a:latin typeface="Century Gothic"/>
                <a:cs typeface="Century Gothic"/>
              </a:rPr>
              <a:t> </a:t>
            </a:r>
            <a:r>
              <a:rPr sz="1600" b="1" spc="-10" dirty="0">
                <a:latin typeface="Century Gothic"/>
                <a:cs typeface="Century Gothic"/>
              </a:rPr>
              <a:t>TUBES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"/>
            <a:ext cx="760730" cy="1207135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1754005" y="6479108"/>
            <a:ext cx="326923" cy="243217"/>
          </a:xfrm>
          <a:prstGeom prst="rect">
            <a:avLst/>
          </a:prstGeom>
        </p:spPr>
        <p:txBody>
          <a:bodyPr vert="horz" wrap="square" lIns="0" tIns="118945" rIns="0" bIns="0" rtlCol="0">
            <a:spAutoFit/>
          </a:bodyPr>
          <a:lstStyle/>
          <a:p>
            <a:pPr marL="196860">
              <a:spcBef>
                <a:spcPts val="73"/>
              </a:spcBef>
            </a:pPr>
            <a:fld id="{81D60167-4931-47E6-BA6A-407CBD079E47}" type="slidenum">
              <a:rPr sz="800" dirty="0">
                <a:solidFill>
                  <a:srgbClr val="7E7E7E"/>
                </a:solidFill>
              </a:rPr>
              <a:pPr marL="196860">
                <a:spcBef>
                  <a:spcPts val="73"/>
                </a:spcBef>
              </a:pPr>
              <a:t>14</a:t>
            </a:fld>
            <a:endParaRPr sz="800"/>
          </a:p>
        </p:txBody>
      </p:sp>
      <p:sp>
        <p:nvSpPr>
          <p:cNvPr id="12" name="object 3"/>
          <p:cNvSpPr txBox="1">
            <a:spLocks noGrp="1"/>
          </p:cNvSpPr>
          <p:nvPr>
            <p:ph type="title"/>
          </p:nvPr>
        </p:nvSpPr>
        <p:spPr>
          <a:xfrm>
            <a:off x="760730" y="359472"/>
            <a:ext cx="10942436" cy="824034"/>
          </a:xfrm>
          <a:prstGeom prst="rect">
            <a:avLst/>
          </a:prstGeom>
        </p:spPr>
        <p:txBody>
          <a:bodyPr vert="horz" wrap="square" lIns="0" tIns="84545" rIns="0" bIns="0" rtlCol="0">
            <a:spAutoFit/>
          </a:bodyPr>
          <a:lstStyle/>
          <a:p>
            <a:pPr marL="76204">
              <a:spcBef>
                <a:spcPts val="95"/>
              </a:spcBef>
            </a:pPr>
            <a:r>
              <a:rPr sz="4800" dirty="0"/>
              <a:t>Growing</a:t>
            </a:r>
            <a:r>
              <a:rPr sz="4800" spc="-120" dirty="0"/>
              <a:t> </a:t>
            </a:r>
            <a:r>
              <a:rPr sz="4800" dirty="0"/>
              <a:t>Strength</a:t>
            </a:r>
            <a:r>
              <a:rPr sz="4800" spc="-135" dirty="0"/>
              <a:t> </a:t>
            </a:r>
            <a:r>
              <a:rPr sz="4800" dirty="0"/>
              <a:t>to</a:t>
            </a:r>
            <a:r>
              <a:rPr sz="4800" spc="-130" dirty="0"/>
              <a:t> </a:t>
            </a:r>
            <a:r>
              <a:rPr sz="4800" spc="-10" dirty="0"/>
              <a:t>Strength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8268495"/>
              </p:ext>
            </p:extLst>
          </p:nvPr>
        </p:nvGraphicFramePr>
        <p:xfrm>
          <a:off x="1198245" y="1450975"/>
          <a:ext cx="5065576" cy="2536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2563454"/>
              </p:ext>
            </p:extLst>
          </p:nvPr>
        </p:nvGraphicFramePr>
        <p:xfrm>
          <a:off x="6660553" y="1450975"/>
          <a:ext cx="4754880" cy="2536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366018"/>
              </p:ext>
            </p:extLst>
          </p:nvPr>
        </p:nvGraphicFramePr>
        <p:xfrm>
          <a:off x="1198245" y="4171167"/>
          <a:ext cx="5065576" cy="2407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3403148"/>
              </p:ext>
            </p:extLst>
          </p:nvPr>
        </p:nvGraphicFramePr>
        <p:xfrm>
          <a:off x="6660553" y="4320567"/>
          <a:ext cx="4754880" cy="2138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5800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66800" y="6324601"/>
            <a:ext cx="3506470" cy="3026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900" dirty="0">
                <a:latin typeface="Century Gothic"/>
                <a:cs typeface="Century Gothic"/>
              </a:rPr>
              <a:t>Note</a:t>
            </a:r>
            <a:r>
              <a:rPr sz="900" spc="-10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1:</a:t>
            </a:r>
            <a:r>
              <a:rPr sz="900" spc="220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Sales</a:t>
            </a:r>
            <a:r>
              <a:rPr sz="900" spc="-10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Volume</a:t>
            </a:r>
            <a:r>
              <a:rPr sz="900" spc="25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and</a:t>
            </a:r>
            <a:r>
              <a:rPr sz="900" spc="-15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Financials</a:t>
            </a:r>
            <a:r>
              <a:rPr sz="900" spc="-45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are</a:t>
            </a:r>
            <a:r>
              <a:rPr sz="900" spc="-5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on</a:t>
            </a:r>
            <a:r>
              <a:rPr sz="900" spc="-25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consolidated</a:t>
            </a:r>
            <a:r>
              <a:rPr sz="900" spc="-35" dirty="0">
                <a:latin typeface="Century Gothic"/>
                <a:cs typeface="Century Gothic"/>
              </a:rPr>
              <a:t> </a:t>
            </a:r>
            <a:r>
              <a:rPr sz="900" spc="-10" dirty="0">
                <a:latin typeface="Century Gothic"/>
                <a:cs typeface="Century Gothic"/>
              </a:rPr>
              <a:t>basis</a:t>
            </a:r>
            <a:endParaRPr lang="en-US" sz="900" spc="-10" dirty="0">
              <a:latin typeface="Century Gothic"/>
              <a:cs typeface="Century Gothic"/>
            </a:endParaRPr>
          </a:p>
          <a:p>
            <a:pPr marL="12701">
              <a:spcBef>
                <a:spcPts val="100"/>
              </a:spcBef>
            </a:pPr>
            <a:r>
              <a:rPr lang="en-US" sz="900" spc="-10" dirty="0">
                <a:latin typeface="Century Gothic"/>
                <a:cs typeface="Century Gothic"/>
              </a:rPr>
              <a:t>Note 2: Trading revenue for </a:t>
            </a:r>
            <a:r>
              <a:rPr lang="en-US" sz="900" spc="-10" dirty="0">
                <a:latin typeface="Century Gothic"/>
                <a:cs typeface="Century Gothic"/>
              </a:rPr>
              <a:t>Q2FY24 </a:t>
            </a:r>
            <a:r>
              <a:rPr lang="en-US" sz="900" spc="-10" dirty="0">
                <a:latin typeface="Century Gothic"/>
                <a:cs typeface="Century Gothic"/>
              </a:rPr>
              <a:t>was </a:t>
            </a:r>
            <a:r>
              <a:rPr lang="en-US" sz="900" spc="-10" dirty="0" smtClean="0">
                <a:latin typeface="Century Gothic"/>
                <a:cs typeface="Century Gothic"/>
              </a:rPr>
              <a:t>Rs.843 </a:t>
            </a:r>
            <a:r>
              <a:rPr lang="en-US" sz="900" spc="-10" dirty="0" err="1">
                <a:latin typeface="Century Gothic"/>
                <a:cs typeface="Century Gothic"/>
              </a:rPr>
              <a:t>Mn</a:t>
            </a:r>
            <a:endParaRPr lang="en-US" sz="900" spc="-1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0062" y="4240425"/>
            <a:ext cx="246221" cy="194500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1">
              <a:spcBef>
                <a:spcPts val="105"/>
              </a:spcBef>
            </a:pPr>
            <a:r>
              <a:rPr sz="1600" b="1" dirty="0">
                <a:latin typeface="Century Gothic"/>
                <a:cs typeface="Century Gothic"/>
              </a:rPr>
              <a:t>APL</a:t>
            </a:r>
            <a:r>
              <a:rPr sz="1600" b="1" spc="320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APOLLO</a:t>
            </a:r>
            <a:r>
              <a:rPr sz="1600" b="1" spc="340" dirty="0">
                <a:latin typeface="Century Gothic"/>
                <a:cs typeface="Century Gothic"/>
              </a:rPr>
              <a:t> </a:t>
            </a:r>
            <a:r>
              <a:rPr sz="1600" b="1" spc="-10" dirty="0">
                <a:latin typeface="Century Gothic"/>
                <a:cs typeface="Century Gothic"/>
              </a:rPr>
              <a:t>TUBES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74585" y="365867"/>
            <a:ext cx="10942436" cy="700924"/>
          </a:xfrm>
          <a:prstGeom prst="rect">
            <a:avLst/>
          </a:prstGeom>
        </p:spPr>
        <p:txBody>
          <a:bodyPr vert="horz" wrap="square" lIns="0" tIns="84545" rIns="0" bIns="0" rtlCol="0">
            <a:spAutoFit/>
          </a:bodyPr>
          <a:lstStyle/>
          <a:p>
            <a:pPr marL="76204">
              <a:spcBef>
                <a:spcPts val="95"/>
              </a:spcBef>
            </a:pPr>
            <a:r>
              <a:rPr dirty="0"/>
              <a:t>Profit</a:t>
            </a:r>
            <a:r>
              <a:rPr spc="-114" dirty="0"/>
              <a:t> </a:t>
            </a:r>
            <a:r>
              <a:rPr dirty="0"/>
              <a:t>&amp;</a:t>
            </a:r>
            <a:r>
              <a:rPr spc="-114" dirty="0"/>
              <a:t> </a:t>
            </a:r>
            <a:r>
              <a:rPr dirty="0"/>
              <a:t>Loss</a:t>
            </a:r>
            <a:r>
              <a:rPr spc="-95" dirty="0"/>
              <a:t> </a:t>
            </a:r>
            <a:r>
              <a:rPr dirty="0"/>
              <a:t>Statement</a:t>
            </a:r>
            <a:r>
              <a:rPr spc="-90" dirty="0"/>
              <a:t> </a:t>
            </a:r>
            <a:r>
              <a:rPr spc="-10" dirty="0"/>
              <a:t>(Consol)</a:t>
            </a:r>
          </a:p>
        </p:txBody>
      </p:sp>
      <p:sp>
        <p:nvSpPr>
          <p:cNvPr id="5" name="object 5"/>
          <p:cNvSpPr/>
          <p:nvPr/>
        </p:nvSpPr>
        <p:spPr>
          <a:xfrm>
            <a:off x="0" y="1"/>
            <a:ext cx="760730" cy="1207135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599593"/>
              </p:ext>
            </p:extLst>
          </p:nvPr>
        </p:nvGraphicFramePr>
        <p:xfrm>
          <a:off x="760730" y="1600200"/>
          <a:ext cx="10956290" cy="4495803"/>
        </p:xfrm>
        <a:graphic>
          <a:graphicData uri="http://schemas.openxmlformats.org/drawingml/2006/table">
            <a:tbl>
              <a:tblPr/>
              <a:tblGrid>
                <a:gridCol w="2085141"/>
                <a:gridCol w="1191507"/>
                <a:gridCol w="1191507"/>
                <a:gridCol w="1382336"/>
                <a:gridCol w="1382336"/>
                <a:gridCol w="1191507"/>
                <a:gridCol w="1265978"/>
                <a:gridCol w="1265978"/>
              </a:tblGrid>
              <a:tr h="549847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Particulars (</a:t>
                      </a:r>
                      <a:r>
                        <a:rPr lang="en-IN" sz="11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Rs</a:t>
                      </a:r>
                      <a:r>
                        <a:rPr lang="en-IN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IN" sz="11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Mn</a:t>
                      </a:r>
                      <a:r>
                        <a:rPr lang="en-IN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59282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Q2FY23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Q3FY23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Q4FY23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Q1FY24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Q2FY24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FY23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H1FY24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</a:tr>
              <a:tr h="388127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Sales Volume (K Ton)</a:t>
                      </a:r>
                    </a:p>
                  </a:txBody>
                  <a:tcPr marL="59282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602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605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650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662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 675 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2,280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1,336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439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Net Revenue</a:t>
                      </a:r>
                    </a:p>
                  </a:txBody>
                  <a:tcPr marL="59282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39,692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43,271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44,311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45,449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46,304 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1,61,660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91,753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323439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Raw Material Costs</a:t>
                      </a:r>
                    </a:p>
                  </a:txBody>
                  <a:tcPr marL="59282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34,747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37,693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37,823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39,207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39,784 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1,40,178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78,991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439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Employee Costs</a:t>
                      </a:r>
                    </a:p>
                  </a:txBody>
                  <a:tcPr marL="59282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468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554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595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604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 627 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2,062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1,232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323439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Other expenses</a:t>
                      </a:r>
                    </a:p>
                  </a:txBody>
                  <a:tcPr marL="59282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2,158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2,296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2,665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2,565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2,642 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9,204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5,208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439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EBITDA</a:t>
                      </a:r>
                    </a:p>
                  </a:txBody>
                  <a:tcPr marL="59282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2,319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2,729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3,229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3,072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3,250 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10,215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6,322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323439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EBITDA/ton (Rs)</a:t>
                      </a:r>
                    </a:p>
                  </a:txBody>
                  <a:tcPr marL="59282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3,850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4,510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4,970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4,645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4,817 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4,481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4,731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439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Other Income</a:t>
                      </a:r>
                    </a:p>
                  </a:txBody>
                  <a:tcPr marL="59282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116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93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180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217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 196 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472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413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323439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Interest Cost</a:t>
                      </a:r>
                    </a:p>
                  </a:txBody>
                  <a:tcPr marL="59282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136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186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249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271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 266 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671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538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439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Depreciation </a:t>
                      </a:r>
                    </a:p>
                  </a:txBody>
                  <a:tcPr marL="59282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276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345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468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409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 413 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1383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823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323439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Tax</a:t>
                      </a:r>
                    </a:p>
                  </a:txBody>
                  <a:tcPr marL="59282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521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598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673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672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 738 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2,214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1,410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439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Net Profit</a:t>
                      </a:r>
                    </a:p>
                  </a:txBody>
                  <a:tcPr marL="59282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1,502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1,692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2,018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1,936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2,029 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6,419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3,965</a:t>
                      </a:r>
                    </a:p>
                  </a:txBody>
                  <a:tcPr marL="0" marR="592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465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0062" y="4240425"/>
            <a:ext cx="246221" cy="194500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1">
              <a:spcBef>
                <a:spcPts val="105"/>
              </a:spcBef>
            </a:pPr>
            <a:r>
              <a:rPr sz="1600" b="1" dirty="0">
                <a:latin typeface="Century Gothic"/>
                <a:cs typeface="Century Gothic"/>
              </a:rPr>
              <a:t>APL</a:t>
            </a:r>
            <a:r>
              <a:rPr sz="1600" b="1" spc="320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APOLLO</a:t>
            </a:r>
            <a:r>
              <a:rPr sz="1600" b="1" spc="340" dirty="0">
                <a:latin typeface="Century Gothic"/>
                <a:cs typeface="Century Gothic"/>
              </a:rPr>
              <a:t> </a:t>
            </a:r>
            <a:r>
              <a:rPr sz="1600" b="1" spc="-10" dirty="0">
                <a:latin typeface="Century Gothic"/>
                <a:cs typeface="Century Gothic"/>
              </a:rPr>
              <a:t>TUBES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90748" y="187556"/>
            <a:ext cx="10942436" cy="824034"/>
          </a:xfrm>
          <a:prstGeom prst="rect">
            <a:avLst/>
          </a:prstGeom>
        </p:spPr>
        <p:txBody>
          <a:bodyPr vert="horz" wrap="square" lIns="0" tIns="84545" rIns="0" bIns="0" rtlCol="0">
            <a:spAutoFit/>
          </a:bodyPr>
          <a:lstStyle/>
          <a:p>
            <a:pPr marL="76204">
              <a:spcBef>
                <a:spcPts val="95"/>
              </a:spcBef>
            </a:pPr>
            <a:r>
              <a:rPr sz="4800" dirty="0"/>
              <a:t>Balance</a:t>
            </a:r>
            <a:r>
              <a:rPr sz="4800" spc="-70" dirty="0"/>
              <a:t> </a:t>
            </a:r>
            <a:r>
              <a:rPr sz="4800" dirty="0"/>
              <a:t>Sheet</a:t>
            </a:r>
            <a:r>
              <a:rPr sz="4800" spc="-105" dirty="0"/>
              <a:t> </a:t>
            </a:r>
            <a:r>
              <a:rPr sz="4800" dirty="0"/>
              <a:t>&amp;</a:t>
            </a:r>
            <a:r>
              <a:rPr sz="4800" spc="-105" dirty="0"/>
              <a:t> </a:t>
            </a:r>
            <a:r>
              <a:rPr sz="4800" dirty="0"/>
              <a:t>Cash</a:t>
            </a:r>
            <a:r>
              <a:rPr sz="4800" spc="-100" dirty="0"/>
              <a:t> </a:t>
            </a:r>
            <a:r>
              <a:rPr sz="4800" spc="-10" dirty="0"/>
              <a:t>flow(Consol)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1"/>
            <a:ext cx="760730" cy="1207135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04165" y="6479108"/>
            <a:ext cx="53204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900" i="1" dirty="0">
                <a:latin typeface="Century Gothic"/>
                <a:cs typeface="Century Gothic"/>
              </a:rPr>
              <a:t>*</a:t>
            </a:r>
            <a:r>
              <a:rPr sz="900" i="1" spc="-10" dirty="0">
                <a:latin typeface="Century Gothic"/>
                <a:cs typeface="Century Gothic"/>
              </a:rPr>
              <a:t> </a:t>
            </a:r>
            <a:r>
              <a:rPr sz="900" i="1" dirty="0" err="1">
                <a:latin typeface="Century Gothic"/>
                <a:cs typeface="Century Gothic"/>
              </a:rPr>
              <a:t>Rs</a:t>
            </a:r>
            <a:r>
              <a:rPr sz="900" i="1" spc="5" dirty="0">
                <a:latin typeface="Century Gothic"/>
                <a:cs typeface="Century Gothic"/>
              </a:rPr>
              <a:t> </a:t>
            </a:r>
            <a:r>
              <a:rPr sz="900" i="1" dirty="0">
                <a:latin typeface="Century Gothic"/>
                <a:cs typeface="Century Gothic"/>
              </a:rPr>
              <a:t>2.</a:t>
            </a:r>
            <a:r>
              <a:rPr lang="en-IN" sz="900" i="1" dirty="0">
                <a:latin typeface="Century Gothic"/>
                <a:cs typeface="Century Gothic"/>
              </a:rPr>
              <a:t>2</a:t>
            </a:r>
            <a:r>
              <a:rPr sz="900" i="1" dirty="0">
                <a:latin typeface="Century Gothic"/>
                <a:cs typeface="Century Gothic"/>
              </a:rPr>
              <a:t>7bn</a:t>
            </a:r>
            <a:r>
              <a:rPr sz="900" i="1" spc="-15" dirty="0">
                <a:latin typeface="Century Gothic"/>
                <a:cs typeface="Century Gothic"/>
              </a:rPr>
              <a:t> </a:t>
            </a:r>
            <a:r>
              <a:rPr sz="900" i="1" dirty="0">
                <a:latin typeface="Century Gothic"/>
                <a:cs typeface="Century Gothic"/>
              </a:rPr>
              <a:t>FD</a:t>
            </a:r>
            <a:r>
              <a:rPr sz="900" i="1" spc="20" dirty="0">
                <a:latin typeface="Century Gothic"/>
                <a:cs typeface="Century Gothic"/>
              </a:rPr>
              <a:t> </a:t>
            </a:r>
            <a:r>
              <a:rPr sz="900" i="1" dirty="0">
                <a:latin typeface="Century Gothic"/>
                <a:cs typeface="Century Gothic"/>
              </a:rPr>
              <a:t>is</a:t>
            </a:r>
            <a:r>
              <a:rPr sz="900" i="1" spc="5" dirty="0">
                <a:latin typeface="Century Gothic"/>
                <a:cs typeface="Century Gothic"/>
              </a:rPr>
              <a:t> </a:t>
            </a:r>
            <a:r>
              <a:rPr sz="900" i="1" dirty="0">
                <a:latin typeface="Century Gothic"/>
                <a:cs typeface="Century Gothic"/>
              </a:rPr>
              <a:t>classified</a:t>
            </a:r>
            <a:r>
              <a:rPr sz="900" i="1" spc="-50" dirty="0">
                <a:latin typeface="Century Gothic"/>
                <a:cs typeface="Century Gothic"/>
              </a:rPr>
              <a:t> </a:t>
            </a:r>
            <a:r>
              <a:rPr sz="900" i="1" dirty="0">
                <a:latin typeface="Century Gothic"/>
                <a:cs typeface="Century Gothic"/>
              </a:rPr>
              <a:t>under</a:t>
            </a:r>
            <a:r>
              <a:rPr sz="900" i="1" spc="10" dirty="0">
                <a:latin typeface="Century Gothic"/>
                <a:cs typeface="Century Gothic"/>
              </a:rPr>
              <a:t> </a:t>
            </a:r>
            <a:r>
              <a:rPr sz="900" i="1" dirty="0">
                <a:latin typeface="Century Gothic"/>
                <a:cs typeface="Century Gothic"/>
              </a:rPr>
              <a:t>Other</a:t>
            </a:r>
            <a:r>
              <a:rPr sz="900" i="1" spc="-15" dirty="0">
                <a:latin typeface="Century Gothic"/>
                <a:cs typeface="Century Gothic"/>
              </a:rPr>
              <a:t> </a:t>
            </a:r>
            <a:r>
              <a:rPr lang="en-IN" sz="900" i="1" spc="-15" dirty="0" smtClean="0">
                <a:latin typeface="Century Gothic"/>
                <a:cs typeface="Century Gothic"/>
              </a:rPr>
              <a:t>financial </a:t>
            </a:r>
            <a:r>
              <a:rPr sz="900" i="1" dirty="0" smtClean="0">
                <a:latin typeface="Century Gothic"/>
                <a:cs typeface="Century Gothic"/>
              </a:rPr>
              <a:t>Assets</a:t>
            </a:r>
            <a:r>
              <a:rPr sz="900" i="1" spc="-10" dirty="0" smtClean="0">
                <a:latin typeface="Century Gothic"/>
                <a:cs typeface="Century Gothic"/>
              </a:rPr>
              <a:t> </a:t>
            </a:r>
            <a:r>
              <a:rPr sz="900" i="1" dirty="0">
                <a:latin typeface="Century Gothic"/>
                <a:cs typeface="Century Gothic"/>
              </a:rPr>
              <a:t>due</a:t>
            </a:r>
            <a:r>
              <a:rPr sz="900" i="1" spc="10" dirty="0">
                <a:latin typeface="Century Gothic"/>
                <a:cs typeface="Century Gothic"/>
              </a:rPr>
              <a:t> </a:t>
            </a:r>
            <a:r>
              <a:rPr sz="900" i="1" dirty="0">
                <a:latin typeface="Century Gothic"/>
                <a:cs typeface="Century Gothic"/>
              </a:rPr>
              <a:t>to</a:t>
            </a:r>
            <a:r>
              <a:rPr sz="900" i="1" spc="-35" dirty="0">
                <a:latin typeface="Century Gothic"/>
                <a:cs typeface="Century Gothic"/>
              </a:rPr>
              <a:t> </a:t>
            </a:r>
            <a:r>
              <a:rPr sz="900" i="1" dirty="0">
                <a:latin typeface="Century Gothic"/>
                <a:cs typeface="Century Gothic"/>
              </a:rPr>
              <a:t>maturity</a:t>
            </a:r>
            <a:r>
              <a:rPr sz="900" i="1" spc="-35" dirty="0">
                <a:latin typeface="Century Gothic"/>
                <a:cs typeface="Century Gothic"/>
              </a:rPr>
              <a:t> </a:t>
            </a:r>
            <a:r>
              <a:rPr sz="900" i="1" dirty="0">
                <a:latin typeface="Century Gothic"/>
                <a:cs typeface="Century Gothic"/>
              </a:rPr>
              <a:t>of</a:t>
            </a:r>
            <a:r>
              <a:rPr sz="900" i="1" spc="10" dirty="0">
                <a:latin typeface="Century Gothic"/>
                <a:cs typeface="Century Gothic"/>
              </a:rPr>
              <a:t> </a:t>
            </a:r>
            <a:r>
              <a:rPr sz="900" i="1" dirty="0">
                <a:latin typeface="Century Gothic"/>
                <a:cs typeface="Century Gothic"/>
              </a:rPr>
              <a:t>less</a:t>
            </a:r>
            <a:r>
              <a:rPr sz="900" i="1" spc="-20" dirty="0">
                <a:latin typeface="Century Gothic"/>
                <a:cs typeface="Century Gothic"/>
              </a:rPr>
              <a:t> </a:t>
            </a:r>
            <a:r>
              <a:rPr sz="900" i="1" dirty="0">
                <a:latin typeface="Century Gothic"/>
                <a:cs typeface="Century Gothic"/>
              </a:rPr>
              <a:t>than</a:t>
            </a:r>
            <a:r>
              <a:rPr sz="900" i="1" spc="-15" dirty="0">
                <a:latin typeface="Century Gothic"/>
                <a:cs typeface="Century Gothic"/>
              </a:rPr>
              <a:t> </a:t>
            </a:r>
            <a:r>
              <a:rPr sz="900" i="1" spc="-10" dirty="0">
                <a:latin typeface="Century Gothic"/>
                <a:cs typeface="Century Gothic"/>
              </a:rPr>
              <a:t>365days</a:t>
            </a:r>
            <a:endParaRPr sz="900" dirty="0">
              <a:latin typeface="Century Gothic"/>
              <a:cs typeface="Century Gothic"/>
            </a:endParaRPr>
          </a:p>
        </p:txBody>
      </p:sp>
      <p:sp>
        <p:nvSpPr>
          <p:cNvPr id="7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1754005" y="6479108"/>
            <a:ext cx="326923" cy="243217"/>
          </a:xfrm>
          <a:prstGeom prst="rect">
            <a:avLst/>
          </a:prstGeom>
        </p:spPr>
        <p:txBody>
          <a:bodyPr vert="horz" wrap="square" lIns="0" tIns="118945" rIns="0" bIns="0" rtlCol="0">
            <a:spAutoFit/>
          </a:bodyPr>
          <a:lstStyle/>
          <a:p>
            <a:pPr marL="196860">
              <a:spcBef>
                <a:spcPts val="73"/>
              </a:spcBef>
            </a:pPr>
            <a:fld id="{81D60167-4931-47E6-BA6A-407CBD079E47}" type="slidenum">
              <a:rPr sz="800" dirty="0">
                <a:solidFill>
                  <a:srgbClr val="7E7E7E"/>
                </a:solidFill>
              </a:rPr>
              <a:pPr marL="196860">
                <a:spcBef>
                  <a:spcPts val="73"/>
                </a:spcBef>
              </a:pPr>
              <a:t>16</a:t>
            </a:fld>
            <a:endParaRPr sz="80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595622"/>
              </p:ext>
            </p:extLst>
          </p:nvPr>
        </p:nvGraphicFramePr>
        <p:xfrm>
          <a:off x="1004165" y="1447800"/>
          <a:ext cx="10749839" cy="4581482"/>
        </p:xfrm>
        <a:graphic>
          <a:graphicData uri="http://schemas.openxmlformats.org/drawingml/2006/table">
            <a:tbl>
              <a:tblPr/>
              <a:tblGrid>
                <a:gridCol w="3056987"/>
                <a:gridCol w="1125373"/>
                <a:gridCol w="1125373"/>
                <a:gridCol w="873424"/>
                <a:gridCol w="2519494"/>
                <a:gridCol w="1024594"/>
                <a:gridCol w="1024594"/>
              </a:tblGrid>
              <a:tr h="405367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Balance Sheet - Assets (</a:t>
                      </a:r>
                      <a:r>
                        <a:rPr lang="en-IN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Rs</a:t>
                      </a:r>
                      <a:r>
                        <a:rPr lang="en-IN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IN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mn</a:t>
                      </a:r>
                      <a:r>
                        <a:rPr lang="en-IN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H1FY24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FY23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200" b="0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Cashflow Statement (Rs mn)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H1FY24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FY23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</a:tr>
              <a:tr h="243357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Cash &amp; Bank Balance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9,340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6,295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rowSpan="18">
                  <a:txBody>
                    <a:bodyPr/>
                    <a:lstStyle/>
                    <a:p>
                      <a:pPr algn="l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EBITDA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6,322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10,215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43357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Receivables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1,445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1,374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Change in receivables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-65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1,990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3357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Inventories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13,633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14,799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Change in inventory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1158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-6340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43357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Other current assets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3,231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3,110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Change in other WC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-2,109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5,494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3357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Fixed assets (net)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29,781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27,232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Tax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-916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-2,161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43357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Right to use Assets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1064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Others/ Income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472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3357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Investments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481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960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Operating cash flow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4,803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9,670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43357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Other assets/goodwill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4,022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3,821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Capex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-3,564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-8,424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3357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Total Assets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62,997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58,516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Investments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-222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23820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Balance Sheet - Liabilities (Rs mn)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H1FY24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FY23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Interest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-453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-602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l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Trade payables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13,201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15,970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43357">
                <a:tc vMerge="1">
                  <a:txBody>
                    <a:bodyPr/>
                    <a:lstStyle/>
                    <a:p>
                      <a:pPr algn="l" rtl="0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rtl="0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rtl="0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Free cash flow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1386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43357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Other current liabilities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2,596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1,185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Dividend payments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-1387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-875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3357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Debt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11,552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8,729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Capital increase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43357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Others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2,844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2,576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Others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8664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Minority Interest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Net change in cash flow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-393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43357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Shareholders' funds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32,803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30,056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Net debt beginning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-2,434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-2,042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1233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Total Equity &amp; Liabilities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62,997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58,516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Net debt end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-2,213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-2,434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25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30641" y="5837937"/>
            <a:ext cx="413503" cy="4825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470341" y="5762401"/>
            <a:ext cx="2093807" cy="209032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spcBef>
                <a:spcPts val="70"/>
              </a:spcBef>
            </a:pPr>
            <a:r>
              <a:rPr sz="1300" dirty="0">
                <a:solidFill>
                  <a:srgbClr val="434343"/>
                </a:solidFill>
                <a:latin typeface="Century Gothic"/>
                <a:cs typeface="Century Gothic"/>
              </a:rPr>
              <a:t>Net</a:t>
            </a:r>
            <a:r>
              <a:rPr sz="1300" spc="-23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300" dirty="0">
                <a:solidFill>
                  <a:srgbClr val="434343"/>
                </a:solidFill>
                <a:latin typeface="Century Gothic"/>
                <a:cs typeface="Century Gothic"/>
              </a:rPr>
              <a:t>debt</a:t>
            </a:r>
            <a:r>
              <a:rPr sz="1300" spc="-23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300" dirty="0">
                <a:solidFill>
                  <a:srgbClr val="434343"/>
                </a:solidFill>
                <a:latin typeface="Century Gothic"/>
                <a:cs typeface="Century Gothic"/>
              </a:rPr>
              <a:t>to</a:t>
            </a:r>
            <a:r>
              <a:rPr sz="1300" spc="-2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300" dirty="0">
                <a:solidFill>
                  <a:srgbClr val="434343"/>
                </a:solidFill>
                <a:latin typeface="Century Gothic"/>
                <a:cs typeface="Century Gothic"/>
              </a:rPr>
              <a:t>EBITDA</a:t>
            </a:r>
            <a:r>
              <a:rPr sz="1300" spc="-1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300" dirty="0">
                <a:solidFill>
                  <a:srgbClr val="434343"/>
                </a:solidFill>
                <a:latin typeface="Century Gothic"/>
                <a:cs typeface="Century Gothic"/>
              </a:rPr>
              <a:t>at </a:t>
            </a:r>
            <a:r>
              <a:rPr sz="1300" spc="-13" dirty="0">
                <a:solidFill>
                  <a:srgbClr val="434343"/>
                </a:solidFill>
                <a:latin typeface="Century Gothic"/>
                <a:cs typeface="Century Gothic"/>
              </a:rPr>
              <a:t>0.</a:t>
            </a:r>
            <a:r>
              <a:rPr lang="en-IN" sz="1300" spc="-13" dirty="0">
                <a:solidFill>
                  <a:srgbClr val="434343"/>
                </a:solidFill>
                <a:latin typeface="Century Gothic"/>
                <a:cs typeface="Century Gothic"/>
              </a:rPr>
              <a:t>2</a:t>
            </a:r>
            <a:r>
              <a:rPr sz="1300" spc="-13" dirty="0">
                <a:solidFill>
                  <a:srgbClr val="434343"/>
                </a:solidFill>
                <a:latin typeface="Century Gothic"/>
                <a:cs typeface="Century Gothic"/>
              </a:rPr>
              <a:t>x</a:t>
            </a:r>
            <a:endParaRPr sz="1300" dirty="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95696" y="5726133"/>
            <a:ext cx="2114973" cy="409086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 marR="3387">
              <a:spcBef>
                <a:spcPts val="70"/>
              </a:spcBef>
            </a:pPr>
            <a:r>
              <a:rPr sz="1300" dirty="0">
                <a:solidFill>
                  <a:srgbClr val="434343"/>
                </a:solidFill>
                <a:latin typeface="Century Gothic"/>
                <a:cs typeface="Century Gothic"/>
              </a:rPr>
              <a:t>Capex</a:t>
            </a:r>
            <a:r>
              <a:rPr sz="1300" spc="-23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300" dirty="0">
                <a:solidFill>
                  <a:srgbClr val="434343"/>
                </a:solidFill>
                <a:latin typeface="Century Gothic"/>
                <a:cs typeface="Century Gothic"/>
              </a:rPr>
              <a:t>being</a:t>
            </a:r>
            <a:r>
              <a:rPr sz="1300" spc="-33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300" dirty="0">
                <a:solidFill>
                  <a:srgbClr val="434343"/>
                </a:solidFill>
                <a:latin typeface="Century Gothic"/>
                <a:cs typeface="Century Gothic"/>
              </a:rPr>
              <a:t>funded</a:t>
            </a:r>
            <a:r>
              <a:rPr sz="1300" spc="-17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300" spc="-13" dirty="0">
                <a:solidFill>
                  <a:srgbClr val="434343"/>
                </a:solidFill>
                <a:latin typeface="Century Gothic"/>
                <a:cs typeface="Century Gothic"/>
              </a:rPr>
              <a:t>from </a:t>
            </a:r>
            <a:r>
              <a:rPr sz="1300" dirty="0">
                <a:solidFill>
                  <a:srgbClr val="434343"/>
                </a:solidFill>
                <a:latin typeface="Century Gothic"/>
                <a:cs typeface="Century Gothic"/>
              </a:rPr>
              <a:t>internal</a:t>
            </a:r>
            <a:r>
              <a:rPr sz="1300" spc="-37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300" dirty="0">
                <a:solidFill>
                  <a:srgbClr val="434343"/>
                </a:solidFill>
                <a:latin typeface="Century Gothic"/>
                <a:cs typeface="Century Gothic"/>
              </a:rPr>
              <a:t>cash</a:t>
            </a:r>
            <a:r>
              <a:rPr sz="1300" spc="-7" dirty="0">
                <a:solidFill>
                  <a:srgbClr val="434343"/>
                </a:solidFill>
                <a:latin typeface="Century Gothic"/>
                <a:cs typeface="Century Gothic"/>
              </a:rPr>
              <a:t> flows</a:t>
            </a:r>
            <a:endParaRPr sz="1300">
              <a:latin typeface="Century Gothic"/>
              <a:cs typeface="Century Gothic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68088" y="5801361"/>
            <a:ext cx="414519" cy="4825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593935" y="5726183"/>
            <a:ext cx="1823720" cy="609141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 marR="3387">
              <a:spcBef>
                <a:spcPts val="70"/>
              </a:spcBef>
            </a:pPr>
            <a:r>
              <a:rPr sz="1300" dirty="0">
                <a:solidFill>
                  <a:srgbClr val="434343"/>
                </a:solidFill>
                <a:latin typeface="Century Gothic"/>
                <a:cs typeface="Century Gothic"/>
              </a:rPr>
              <a:t>Business</a:t>
            </a:r>
            <a:r>
              <a:rPr sz="1300" spc="-23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300" dirty="0">
                <a:solidFill>
                  <a:srgbClr val="434343"/>
                </a:solidFill>
                <a:latin typeface="Century Gothic"/>
                <a:cs typeface="Century Gothic"/>
              </a:rPr>
              <a:t>continues</a:t>
            </a:r>
            <a:r>
              <a:rPr sz="1300" spc="-33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300" spc="-17" dirty="0">
                <a:solidFill>
                  <a:srgbClr val="434343"/>
                </a:solidFill>
                <a:latin typeface="Century Gothic"/>
                <a:cs typeface="Century Gothic"/>
              </a:rPr>
              <a:t>to </a:t>
            </a:r>
            <a:r>
              <a:rPr sz="1300" dirty="0">
                <a:solidFill>
                  <a:srgbClr val="434343"/>
                </a:solidFill>
                <a:latin typeface="Century Gothic"/>
                <a:cs typeface="Century Gothic"/>
              </a:rPr>
              <a:t>generate</a:t>
            </a:r>
            <a:r>
              <a:rPr sz="1300" spc="-4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300" spc="-7" dirty="0">
                <a:solidFill>
                  <a:srgbClr val="434343"/>
                </a:solidFill>
                <a:latin typeface="Century Gothic"/>
                <a:cs typeface="Century Gothic"/>
              </a:rPr>
              <a:t>strong </a:t>
            </a:r>
            <a:r>
              <a:rPr sz="1300" dirty="0">
                <a:solidFill>
                  <a:srgbClr val="434343"/>
                </a:solidFill>
                <a:latin typeface="Century Gothic"/>
                <a:cs typeface="Century Gothic"/>
              </a:rPr>
              <a:t>operational</a:t>
            </a:r>
            <a:r>
              <a:rPr sz="1300" spc="-4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300" dirty="0">
                <a:solidFill>
                  <a:srgbClr val="434343"/>
                </a:solidFill>
                <a:latin typeface="Century Gothic"/>
                <a:cs typeface="Century Gothic"/>
              </a:rPr>
              <a:t>cash</a:t>
            </a:r>
            <a:r>
              <a:rPr sz="1300" spc="-13" dirty="0">
                <a:solidFill>
                  <a:srgbClr val="434343"/>
                </a:solidFill>
                <a:latin typeface="Century Gothic"/>
                <a:cs typeface="Century Gothic"/>
              </a:rPr>
              <a:t> flows</a:t>
            </a:r>
            <a:endParaRPr sz="1300">
              <a:latin typeface="Century Gothic"/>
              <a:cs typeface="Century Gothic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801" y="5801361"/>
            <a:ext cx="413503" cy="48259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21857" y="4217409"/>
            <a:ext cx="246221" cy="1946487"/>
          </a:xfrm>
          <a:prstGeom prst="rect">
            <a:avLst/>
          </a:prstGeom>
        </p:spPr>
        <p:txBody>
          <a:bodyPr vert="vert270" wrap="square" lIns="0" tIns="9737" rIns="0" bIns="0" rtlCol="0">
            <a:spAutoFit/>
          </a:bodyPr>
          <a:lstStyle/>
          <a:p>
            <a:pPr marL="8467">
              <a:spcBef>
                <a:spcPts val="77"/>
              </a:spcBef>
            </a:pPr>
            <a:r>
              <a:rPr sz="1600" b="1" spc="40" dirty="0">
                <a:latin typeface="Century Gothic"/>
                <a:cs typeface="Century Gothic"/>
              </a:rPr>
              <a:t>APL</a:t>
            </a:r>
            <a:r>
              <a:rPr sz="1600" b="1" spc="147" dirty="0">
                <a:latin typeface="Century Gothic"/>
                <a:cs typeface="Century Gothic"/>
              </a:rPr>
              <a:t> </a:t>
            </a:r>
            <a:r>
              <a:rPr sz="1600" b="1" spc="50" dirty="0">
                <a:latin typeface="Century Gothic"/>
                <a:cs typeface="Century Gothic"/>
              </a:rPr>
              <a:t>APOLLO</a:t>
            </a:r>
            <a:r>
              <a:rPr sz="1600" b="1" spc="150" dirty="0">
                <a:latin typeface="Century Gothic"/>
                <a:cs typeface="Century Gothic"/>
              </a:rPr>
              <a:t> </a:t>
            </a:r>
            <a:r>
              <a:rPr sz="1600" b="1" spc="57" dirty="0">
                <a:latin typeface="Century Gothic"/>
                <a:cs typeface="Century Gothic"/>
              </a:rPr>
              <a:t>TUBES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34763" y="219234"/>
            <a:ext cx="11322473" cy="878531"/>
          </a:xfrm>
          <a:prstGeom prst="rect">
            <a:avLst/>
          </a:prstGeom>
        </p:spPr>
        <p:txBody>
          <a:bodyPr vert="horz" wrap="square" lIns="0" tIns="138515" rIns="0" bIns="0" rtlCol="0">
            <a:spAutoFit/>
          </a:bodyPr>
          <a:lstStyle/>
          <a:p>
            <a:pPr marL="631644">
              <a:spcBef>
                <a:spcPts val="67"/>
              </a:spcBef>
            </a:pPr>
            <a:r>
              <a:rPr sz="4800" dirty="0"/>
              <a:t>Consol.</a:t>
            </a:r>
            <a:r>
              <a:rPr sz="4800" spc="-20" dirty="0"/>
              <a:t> </a:t>
            </a:r>
            <a:r>
              <a:rPr sz="4800" dirty="0"/>
              <a:t>Cash</a:t>
            </a:r>
            <a:r>
              <a:rPr sz="4800" spc="-10" dirty="0"/>
              <a:t> </a:t>
            </a:r>
            <a:r>
              <a:rPr sz="4800" dirty="0"/>
              <a:t>Flow</a:t>
            </a:r>
            <a:r>
              <a:rPr sz="4800" spc="-7" dirty="0"/>
              <a:t> </a:t>
            </a:r>
            <a:r>
              <a:rPr sz="4800" dirty="0"/>
              <a:t>Bridge</a:t>
            </a:r>
            <a:r>
              <a:rPr sz="4800" spc="-10" dirty="0"/>
              <a:t> </a:t>
            </a:r>
            <a:r>
              <a:rPr sz="4800" dirty="0"/>
              <a:t>(Rs</a:t>
            </a:r>
            <a:r>
              <a:rPr sz="4800" spc="-17" dirty="0"/>
              <a:t> </a:t>
            </a:r>
            <a:r>
              <a:rPr sz="4800" spc="-13" dirty="0"/>
              <a:t>Mn.)</a:t>
            </a:r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760307" cy="1207347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52976" y="5607304"/>
            <a:ext cx="0" cy="900430"/>
          </a:xfrm>
          <a:custGeom>
            <a:avLst/>
            <a:gdLst/>
            <a:ahLst/>
            <a:cxnLst/>
            <a:rect l="l" t="t" r="r" b="b"/>
            <a:pathLst>
              <a:path h="1350645">
                <a:moveTo>
                  <a:pt x="0" y="0"/>
                </a:moveTo>
                <a:lnTo>
                  <a:pt x="0" y="1350416"/>
                </a:lnTo>
              </a:path>
            </a:pathLst>
          </a:custGeom>
          <a:ln w="9144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415528" y="5607304"/>
            <a:ext cx="0" cy="900430"/>
          </a:xfrm>
          <a:custGeom>
            <a:avLst/>
            <a:gdLst/>
            <a:ahLst/>
            <a:cxnLst/>
            <a:rect l="l" t="t" r="r" b="b"/>
            <a:pathLst>
              <a:path h="1350645">
                <a:moveTo>
                  <a:pt x="0" y="0"/>
                </a:moveTo>
                <a:lnTo>
                  <a:pt x="0" y="1350416"/>
                </a:lnTo>
              </a:path>
            </a:pathLst>
          </a:custGeom>
          <a:ln w="9144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1754005" y="6479108"/>
            <a:ext cx="326923" cy="243217"/>
          </a:xfrm>
          <a:prstGeom prst="rect">
            <a:avLst/>
          </a:prstGeom>
        </p:spPr>
        <p:txBody>
          <a:bodyPr vert="horz" wrap="square" lIns="0" tIns="118945" rIns="0" bIns="0" rtlCol="0">
            <a:spAutoFit/>
          </a:bodyPr>
          <a:lstStyle/>
          <a:p>
            <a:pPr marL="196860">
              <a:spcBef>
                <a:spcPts val="73"/>
              </a:spcBef>
            </a:pPr>
            <a:fld id="{81D60167-4931-47E6-BA6A-407CBD079E47}" type="slidenum">
              <a:rPr sz="800" dirty="0">
                <a:solidFill>
                  <a:srgbClr val="7E7E7E"/>
                </a:solidFill>
              </a:rPr>
              <a:pPr marL="196860">
                <a:spcBef>
                  <a:spcPts val="73"/>
                </a:spcBef>
              </a:pPr>
              <a:t>17</a:t>
            </a:fld>
            <a:endParaRPr sz="800"/>
          </a:p>
        </p:txBody>
      </p:sp>
      <p:graphicFrame>
        <p:nvGraphicFramePr>
          <p:cNvPr id="43" name="Chart 4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1351654"/>
              </p:ext>
            </p:extLst>
          </p:nvPr>
        </p:nvGraphicFramePr>
        <p:xfrm>
          <a:off x="905297" y="1187027"/>
          <a:ext cx="10658851" cy="3969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3002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54100" y="2240788"/>
            <a:ext cx="3164840" cy="159575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6000"/>
              </a:lnSpc>
              <a:spcBef>
                <a:spcPts val="560"/>
              </a:spcBef>
            </a:pPr>
            <a:r>
              <a:rPr sz="5300" b="1" spc="-10" dirty="0">
                <a:solidFill>
                  <a:srgbClr val="0066CC"/>
                </a:solidFill>
                <a:latin typeface="Century Gothic"/>
                <a:cs typeface="Century Gothic"/>
              </a:rPr>
              <a:t>BUSINESS STRATEGY</a:t>
            </a:r>
            <a:endParaRPr sz="53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760730" cy="1207135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26708" y="743712"/>
            <a:ext cx="2501265" cy="2536190"/>
          </a:xfrm>
          <a:custGeom>
            <a:avLst/>
            <a:gdLst/>
            <a:ahLst/>
            <a:cxnLst/>
            <a:rect l="l" t="t" r="r" b="b"/>
            <a:pathLst>
              <a:path w="2501265" h="2536190">
                <a:moveTo>
                  <a:pt x="2500883" y="0"/>
                </a:moveTo>
                <a:lnTo>
                  <a:pt x="2452211" y="3746"/>
                </a:lnTo>
                <a:lnTo>
                  <a:pt x="2403784" y="8353"/>
                </a:lnTo>
                <a:lnTo>
                  <a:pt x="2355611" y="13813"/>
                </a:lnTo>
                <a:lnTo>
                  <a:pt x="2307699" y="20118"/>
                </a:lnTo>
                <a:lnTo>
                  <a:pt x="2260056" y="27260"/>
                </a:lnTo>
                <a:lnTo>
                  <a:pt x="2212689" y="35233"/>
                </a:lnTo>
                <a:lnTo>
                  <a:pt x="2165606" y="44027"/>
                </a:lnTo>
                <a:lnTo>
                  <a:pt x="2118814" y="53636"/>
                </a:lnTo>
                <a:lnTo>
                  <a:pt x="2072322" y="64052"/>
                </a:lnTo>
                <a:lnTo>
                  <a:pt x="2026137" y="75267"/>
                </a:lnTo>
                <a:lnTo>
                  <a:pt x="1980267" y="87274"/>
                </a:lnTo>
                <a:lnTo>
                  <a:pt x="1934719" y="100065"/>
                </a:lnTo>
                <a:lnTo>
                  <a:pt x="1889500" y="113632"/>
                </a:lnTo>
                <a:lnTo>
                  <a:pt x="1844619" y="127967"/>
                </a:lnTo>
                <a:lnTo>
                  <a:pt x="1800084" y="143064"/>
                </a:lnTo>
                <a:lnTo>
                  <a:pt x="1755901" y="158914"/>
                </a:lnTo>
                <a:lnTo>
                  <a:pt x="1712079" y="175509"/>
                </a:lnTo>
                <a:lnTo>
                  <a:pt x="1668625" y="192843"/>
                </a:lnTo>
                <a:lnTo>
                  <a:pt x="1625546" y="210906"/>
                </a:lnTo>
                <a:lnTo>
                  <a:pt x="1582851" y="229693"/>
                </a:lnTo>
                <a:lnTo>
                  <a:pt x="1540547" y="249195"/>
                </a:lnTo>
                <a:lnTo>
                  <a:pt x="1498642" y="269404"/>
                </a:lnTo>
                <a:lnTo>
                  <a:pt x="1457143" y="290312"/>
                </a:lnTo>
                <a:lnTo>
                  <a:pt x="1416058" y="311913"/>
                </a:lnTo>
                <a:lnTo>
                  <a:pt x="1375395" y="334199"/>
                </a:lnTo>
                <a:lnTo>
                  <a:pt x="1335161" y="357161"/>
                </a:lnTo>
                <a:lnTo>
                  <a:pt x="1295364" y="380792"/>
                </a:lnTo>
                <a:lnTo>
                  <a:pt x="1256012" y="405085"/>
                </a:lnTo>
                <a:lnTo>
                  <a:pt x="1217112" y="430031"/>
                </a:lnTo>
                <a:lnTo>
                  <a:pt x="1178671" y="455624"/>
                </a:lnTo>
                <a:lnTo>
                  <a:pt x="1140699" y="481855"/>
                </a:lnTo>
                <a:lnTo>
                  <a:pt x="1103201" y="508717"/>
                </a:lnTo>
                <a:lnTo>
                  <a:pt x="1066186" y="536202"/>
                </a:lnTo>
                <a:lnTo>
                  <a:pt x="1029662" y="564303"/>
                </a:lnTo>
                <a:lnTo>
                  <a:pt x="993636" y="593012"/>
                </a:lnTo>
                <a:lnTo>
                  <a:pt x="958115" y="622321"/>
                </a:lnTo>
                <a:lnTo>
                  <a:pt x="923108" y="652223"/>
                </a:lnTo>
                <a:lnTo>
                  <a:pt x="888622" y="682709"/>
                </a:lnTo>
                <a:lnTo>
                  <a:pt x="854664" y="713773"/>
                </a:lnTo>
                <a:lnTo>
                  <a:pt x="821243" y="745407"/>
                </a:lnTo>
                <a:lnTo>
                  <a:pt x="788366" y="777602"/>
                </a:lnTo>
                <a:lnTo>
                  <a:pt x="756041" y="810352"/>
                </a:lnTo>
                <a:lnTo>
                  <a:pt x="724275" y="843649"/>
                </a:lnTo>
                <a:lnTo>
                  <a:pt x="693075" y="877484"/>
                </a:lnTo>
                <a:lnTo>
                  <a:pt x="662451" y="911851"/>
                </a:lnTo>
                <a:lnTo>
                  <a:pt x="632408" y="946742"/>
                </a:lnTo>
                <a:lnTo>
                  <a:pt x="602955" y="982148"/>
                </a:lnTo>
                <a:lnTo>
                  <a:pt x="574100" y="1018064"/>
                </a:lnTo>
                <a:lnTo>
                  <a:pt x="545850" y="1054480"/>
                </a:lnTo>
                <a:lnTo>
                  <a:pt x="518213" y="1091389"/>
                </a:lnTo>
                <a:lnTo>
                  <a:pt x="491196" y="1128783"/>
                </a:lnTo>
                <a:lnTo>
                  <a:pt x="464807" y="1166655"/>
                </a:lnTo>
                <a:lnTo>
                  <a:pt x="439054" y="1204998"/>
                </a:lnTo>
                <a:lnTo>
                  <a:pt x="413945" y="1243803"/>
                </a:lnTo>
                <a:lnTo>
                  <a:pt x="389486" y="1283063"/>
                </a:lnTo>
                <a:lnTo>
                  <a:pt x="365686" y="1322770"/>
                </a:lnTo>
                <a:lnTo>
                  <a:pt x="342553" y="1362916"/>
                </a:lnTo>
                <a:lnTo>
                  <a:pt x="320093" y="1403495"/>
                </a:lnTo>
                <a:lnTo>
                  <a:pt x="298315" y="1444497"/>
                </a:lnTo>
                <a:lnTo>
                  <a:pt x="277226" y="1485917"/>
                </a:lnTo>
                <a:lnTo>
                  <a:pt x="256834" y="1527745"/>
                </a:lnTo>
                <a:lnTo>
                  <a:pt x="237147" y="1569974"/>
                </a:lnTo>
                <a:lnTo>
                  <a:pt x="218171" y="1612597"/>
                </a:lnTo>
                <a:lnTo>
                  <a:pt x="199916" y="1655606"/>
                </a:lnTo>
                <a:lnTo>
                  <a:pt x="182388" y="1698994"/>
                </a:lnTo>
                <a:lnTo>
                  <a:pt x="165595" y="1742752"/>
                </a:lnTo>
                <a:lnTo>
                  <a:pt x="149545" y="1786873"/>
                </a:lnTo>
                <a:lnTo>
                  <a:pt x="134245" y="1831349"/>
                </a:lnTo>
                <a:lnTo>
                  <a:pt x="119704" y="1876174"/>
                </a:lnTo>
                <a:lnTo>
                  <a:pt x="105928" y="1921338"/>
                </a:lnTo>
                <a:lnTo>
                  <a:pt x="92926" y="1966834"/>
                </a:lnTo>
                <a:lnTo>
                  <a:pt x="80704" y="2012656"/>
                </a:lnTo>
                <a:lnTo>
                  <a:pt x="69271" y="2058794"/>
                </a:lnTo>
                <a:lnTo>
                  <a:pt x="58634" y="2105242"/>
                </a:lnTo>
                <a:lnTo>
                  <a:pt x="48802" y="2151992"/>
                </a:lnTo>
                <a:lnTo>
                  <a:pt x="39781" y="2199036"/>
                </a:lnTo>
                <a:lnTo>
                  <a:pt x="31579" y="2246366"/>
                </a:lnTo>
                <a:lnTo>
                  <a:pt x="24204" y="2293975"/>
                </a:lnTo>
                <a:lnTo>
                  <a:pt x="17663" y="2341855"/>
                </a:lnTo>
                <a:lnTo>
                  <a:pt x="11965" y="2389999"/>
                </a:lnTo>
                <a:lnTo>
                  <a:pt x="7117" y="2438399"/>
                </a:lnTo>
                <a:lnTo>
                  <a:pt x="3125" y="2487047"/>
                </a:lnTo>
                <a:lnTo>
                  <a:pt x="0" y="2535936"/>
                </a:lnTo>
                <a:lnTo>
                  <a:pt x="2500883" y="2535936"/>
                </a:lnTo>
                <a:lnTo>
                  <a:pt x="2500883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157628" y="1655484"/>
            <a:ext cx="1485265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384" marR="5080" indent="-20320">
              <a:lnSpc>
                <a:spcPct val="121900"/>
              </a:lnSpc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Century Gothic"/>
                <a:cs typeface="Century Gothic"/>
              </a:rPr>
              <a:t>Capex</a:t>
            </a:r>
            <a:r>
              <a:rPr sz="16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entury Gothic"/>
                <a:cs typeface="Century Gothic"/>
              </a:rPr>
              <a:t>Plan</a:t>
            </a:r>
            <a:r>
              <a:rPr sz="16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for </a:t>
            </a:r>
            <a:r>
              <a:rPr sz="1600" b="1" dirty="0">
                <a:solidFill>
                  <a:srgbClr val="FFFFFF"/>
                </a:solidFill>
                <a:latin typeface="Century Gothic"/>
                <a:cs typeface="Century Gothic"/>
              </a:rPr>
              <a:t>value</a:t>
            </a:r>
            <a:r>
              <a:rPr sz="16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addition</a:t>
            </a:r>
            <a:endParaRPr sz="1600" dirty="0">
              <a:latin typeface="Century Gothic"/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275064" y="3648455"/>
            <a:ext cx="2498090" cy="2466340"/>
          </a:xfrm>
          <a:custGeom>
            <a:avLst/>
            <a:gdLst/>
            <a:ahLst/>
            <a:cxnLst/>
            <a:rect l="l" t="t" r="r" b="b"/>
            <a:pathLst>
              <a:path w="2498090" h="2466340">
                <a:moveTo>
                  <a:pt x="2497836" y="0"/>
                </a:moveTo>
                <a:lnTo>
                  <a:pt x="0" y="0"/>
                </a:lnTo>
                <a:lnTo>
                  <a:pt x="0" y="2465832"/>
                </a:lnTo>
                <a:lnTo>
                  <a:pt x="48451" y="2462107"/>
                </a:lnTo>
                <a:lnTo>
                  <a:pt x="96660" y="2457531"/>
                </a:lnTo>
                <a:lnTo>
                  <a:pt x="144617" y="2452111"/>
                </a:lnTo>
                <a:lnTo>
                  <a:pt x="192315" y="2445855"/>
                </a:lnTo>
                <a:lnTo>
                  <a:pt x="239748" y="2438770"/>
                </a:lnTo>
                <a:lnTo>
                  <a:pt x="286907" y="2430864"/>
                </a:lnTo>
                <a:lnTo>
                  <a:pt x="333785" y="2422144"/>
                </a:lnTo>
                <a:lnTo>
                  <a:pt x="380374" y="2412618"/>
                </a:lnTo>
                <a:lnTo>
                  <a:pt x="426667" y="2402293"/>
                </a:lnTo>
                <a:lnTo>
                  <a:pt x="472657" y="2391178"/>
                </a:lnTo>
                <a:lnTo>
                  <a:pt x="518335" y="2379279"/>
                </a:lnTo>
                <a:lnTo>
                  <a:pt x="563694" y="2366603"/>
                </a:lnTo>
                <a:lnTo>
                  <a:pt x="608727" y="2353160"/>
                </a:lnTo>
                <a:lnTo>
                  <a:pt x="653427" y="2338955"/>
                </a:lnTo>
                <a:lnTo>
                  <a:pt x="697784" y="2323997"/>
                </a:lnTo>
                <a:lnTo>
                  <a:pt x="741793" y="2308293"/>
                </a:lnTo>
                <a:lnTo>
                  <a:pt x="785446" y="2291850"/>
                </a:lnTo>
                <a:lnTo>
                  <a:pt x="828735" y="2274677"/>
                </a:lnTo>
                <a:lnTo>
                  <a:pt x="871652" y="2256781"/>
                </a:lnTo>
                <a:lnTo>
                  <a:pt x="914191" y="2238168"/>
                </a:lnTo>
                <a:lnTo>
                  <a:pt x="956342" y="2218848"/>
                </a:lnTo>
                <a:lnTo>
                  <a:pt x="998100" y="2198826"/>
                </a:lnTo>
                <a:lnTo>
                  <a:pt x="1039456" y="2178112"/>
                </a:lnTo>
                <a:lnTo>
                  <a:pt x="1080404" y="2156711"/>
                </a:lnTo>
                <a:lnTo>
                  <a:pt x="1120934" y="2134633"/>
                </a:lnTo>
                <a:lnTo>
                  <a:pt x="1161040" y="2111884"/>
                </a:lnTo>
                <a:lnTo>
                  <a:pt x="1200715" y="2088472"/>
                </a:lnTo>
                <a:lnTo>
                  <a:pt x="1239951" y="2064404"/>
                </a:lnTo>
                <a:lnTo>
                  <a:pt x="1278740" y="2039689"/>
                </a:lnTo>
                <a:lnTo>
                  <a:pt x="1317074" y="2014333"/>
                </a:lnTo>
                <a:lnTo>
                  <a:pt x="1354947" y="1988344"/>
                </a:lnTo>
                <a:lnTo>
                  <a:pt x="1392351" y="1961729"/>
                </a:lnTo>
                <a:lnTo>
                  <a:pt x="1429277" y="1934497"/>
                </a:lnTo>
                <a:lnTo>
                  <a:pt x="1465720" y="1906654"/>
                </a:lnTo>
                <a:lnTo>
                  <a:pt x="1501670" y="1878208"/>
                </a:lnTo>
                <a:lnTo>
                  <a:pt x="1537121" y="1849168"/>
                </a:lnTo>
                <a:lnTo>
                  <a:pt x="1572065" y="1819539"/>
                </a:lnTo>
                <a:lnTo>
                  <a:pt x="1606495" y="1789330"/>
                </a:lnTo>
                <a:lnTo>
                  <a:pt x="1640403" y="1758548"/>
                </a:lnTo>
                <a:lnTo>
                  <a:pt x="1673781" y="1727202"/>
                </a:lnTo>
                <a:lnTo>
                  <a:pt x="1706622" y="1695297"/>
                </a:lnTo>
                <a:lnTo>
                  <a:pt x="1738919" y="1662842"/>
                </a:lnTo>
                <a:lnTo>
                  <a:pt x="1770663" y="1629845"/>
                </a:lnTo>
                <a:lnTo>
                  <a:pt x="1801848" y="1596313"/>
                </a:lnTo>
                <a:lnTo>
                  <a:pt x="1832466" y="1562253"/>
                </a:lnTo>
                <a:lnTo>
                  <a:pt x="1862509" y="1527673"/>
                </a:lnTo>
                <a:lnTo>
                  <a:pt x="1891970" y="1492581"/>
                </a:lnTo>
                <a:lnTo>
                  <a:pt x="1920841" y="1456984"/>
                </a:lnTo>
                <a:lnTo>
                  <a:pt x="1949115" y="1420889"/>
                </a:lnTo>
                <a:lnTo>
                  <a:pt x="1976784" y="1384305"/>
                </a:lnTo>
                <a:lnTo>
                  <a:pt x="2003841" y="1347238"/>
                </a:lnTo>
                <a:lnTo>
                  <a:pt x="2030278" y="1309696"/>
                </a:lnTo>
                <a:lnTo>
                  <a:pt x="2056088" y="1271687"/>
                </a:lnTo>
                <a:lnTo>
                  <a:pt x="2081263" y="1233218"/>
                </a:lnTo>
                <a:lnTo>
                  <a:pt x="2105795" y="1194297"/>
                </a:lnTo>
                <a:lnTo>
                  <a:pt x="2129678" y="1154932"/>
                </a:lnTo>
                <a:lnTo>
                  <a:pt x="2152903" y="1115129"/>
                </a:lnTo>
                <a:lnTo>
                  <a:pt x="2175463" y="1074896"/>
                </a:lnTo>
                <a:lnTo>
                  <a:pt x="2197350" y="1034241"/>
                </a:lnTo>
                <a:lnTo>
                  <a:pt x="2218557" y="993172"/>
                </a:lnTo>
                <a:lnTo>
                  <a:pt x="2239077" y="951696"/>
                </a:lnTo>
                <a:lnTo>
                  <a:pt x="2258902" y="909820"/>
                </a:lnTo>
                <a:lnTo>
                  <a:pt x="2278024" y="867552"/>
                </a:lnTo>
                <a:lnTo>
                  <a:pt x="2296436" y="824900"/>
                </a:lnTo>
                <a:lnTo>
                  <a:pt x="2314130" y="781871"/>
                </a:lnTo>
                <a:lnTo>
                  <a:pt x="2331100" y="738472"/>
                </a:lnTo>
                <a:lnTo>
                  <a:pt x="2347336" y="694712"/>
                </a:lnTo>
                <a:lnTo>
                  <a:pt x="2362832" y="650597"/>
                </a:lnTo>
                <a:lnTo>
                  <a:pt x="2377580" y="606135"/>
                </a:lnTo>
                <a:lnTo>
                  <a:pt x="2391573" y="561334"/>
                </a:lnTo>
                <a:lnTo>
                  <a:pt x="2404804" y="516201"/>
                </a:lnTo>
                <a:lnTo>
                  <a:pt x="2417263" y="470745"/>
                </a:lnTo>
                <a:lnTo>
                  <a:pt x="2428945" y="424971"/>
                </a:lnTo>
                <a:lnTo>
                  <a:pt x="2439842" y="378888"/>
                </a:lnTo>
                <a:lnTo>
                  <a:pt x="2449945" y="332504"/>
                </a:lnTo>
                <a:lnTo>
                  <a:pt x="2459248" y="285825"/>
                </a:lnTo>
                <a:lnTo>
                  <a:pt x="2467743" y="238860"/>
                </a:lnTo>
                <a:lnTo>
                  <a:pt x="2475423" y="191616"/>
                </a:lnTo>
                <a:lnTo>
                  <a:pt x="2482280" y="144100"/>
                </a:lnTo>
                <a:lnTo>
                  <a:pt x="2488305" y="96321"/>
                </a:lnTo>
                <a:lnTo>
                  <a:pt x="2493493" y="48285"/>
                </a:lnTo>
                <a:lnTo>
                  <a:pt x="249783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894079" y="4735953"/>
            <a:ext cx="10629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Innovation</a:t>
            </a:r>
            <a:endParaRPr sz="1600" dirty="0">
              <a:latin typeface="Century Gothic"/>
              <a:cs typeface="Century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297923" y="743712"/>
            <a:ext cx="2502535" cy="2536190"/>
          </a:xfrm>
          <a:custGeom>
            <a:avLst/>
            <a:gdLst/>
            <a:ahLst/>
            <a:cxnLst/>
            <a:rect l="l" t="t" r="r" b="b"/>
            <a:pathLst>
              <a:path w="2502534" h="2536190">
                <a:moveTo>
                  <a:pt x="0" y="0"/>
                </a:moveTo>
                <a:lnTo>
                  <a:pt x="0" y="2535936"/>
                </a:lnTo>
                <a:lnTo>
                  <a:pt x="2502408" y="2535936"/>
                </a:lnTo>
                <a:lnTo>
                  <a:pt x="2499329" y="2487628"/>
                </a:lnTo>
                <a:lnTo>
                  <a:pt x="2495405" y="2439555"/>
                </a:lnTo>
                <a:lnTo>
                  <a:pt x="2490642" y="2391724"/>
                </a:lnTo>
                <a:lnTo>
                  <a:pt x="2485049" y="2344143"/>
                </a:lnTo>
                <a:lnTo>
                  <a:pt x="2478633" y="2296820"/>
                </a:lnTo>
                <a:lnTo>
                  <a:pt x="2471400" y="2249760"/>
                </a:lnTo>
                <a:lnTo>
                  <a:pt x="2463359" y="2202973"/>
                </a:lnTo>
                <a:lnTo>
                  <a:pt x="2454516" y="2156464"/>
                </a:lnTo>
                <a:lnTo>
                  <a:pt x="2444880" y="2110243"/>
                </a:lnTo>
                <a:lnTo>
                  <a:pt x="2434457" y="2064315"/>
                </a:lnTo>
                <a:lnTo>
                  <a:pt x="2423255" y="2018688"/>
                </a:lnTo>
                <a:lnTo>
                  <a:pt x="2411282" y="1973371"/>
                </a:lnTo>
                <a:lnTo>
                  <a:pt x="2398544" y="1928369"/>
                </a:lnTo>
                <a:lnTo>
                  <a:pt x="2385049" y="1883691"/>
                </a:lnTo>
                <a:lnTo>
                  <a:pt x="2370805" y="1839343"/>
                </a:lnTo>
                <a:lnTo>
                  <a:pt x="2355818" y="1795334"/>
                </a:lnTo>
                <a:lnTo>
                  <a:pt x="2340097" y="1751671"/>
                </a:lnTo>
                <a:lnTo>
                  <a:pt x="2323648" y="1708360"/>
                </a:lnTo>
                <a:lnTo>
                  <a:pt x="2306479" y="1665410"/>
                </a:lnTo>
                <a:lnTo>
                  <a:pt x="2288598" y="1622828"/>
                </a:lnTo>
                <a:lnTo>
                  <a:pt x="2270012" y="1580620"/>
                </a:lnTo>
                <a:lnTo>
                  <a:pt x="2250727" y="1538795"/>
                </a:lnTo>
                <a:lnTo>
                  <a:pt x="2230753" y="1497360"/>
                </a:lnTo>
                <a:lnTo>
                  <a:pt x="2210095" y="1456323"/>
                </a:lnTo>
                <a:lnTo>
                  <a:pt x="2188762" y="1415689"/>
                </a:lnTo>
                <a:lnTo>
                  <a:pt x="2166760" y="1375468"/>
                </a:lnTo>
                <a:lnTo>
                  <a:pt x="2144097" y="1335666"/>
                </a:lnTo>
                <a:lnTo>
                  <a:pt x="2120781" y="1296291"/>
                </a:lnTo>
                <a:lnTo>
                  <a:pt x="2096819" y="1257350"/>
                </a:lnTo>
                <a:lnTo>
                  <a:pt x="2072218" y="1218851"/>
                </a:lnTo>
                <a:lnTo>
                  <a:pt x="2046985" y="1180800"/>
                </a:lnTo>
                <a:lnTo>
                  <a:pt x="2021129" y="1143206"/>
                </a:lnTo>
                <a:lnTo>
                  <a:pt x="1994656" y="1106075"/>
                </a:lnTo>
                <a:lnTo>
                  <a:pt x="1967574" y="1069416"/>
                </a:lnTo>
                <a:lnTo>
                  <a:pt x="1939890" y="1033234"/>
                </a:lnTo>
                <a:lnTo>
                  <a:pt x="1911612" y="997539"/>
                </a:lnTo>
                <a:lnTo>
                  <a:pt x="1882746" y="962336"/>
                </a:lnTo>
                <a:lnTo>
                  <a:pt x="1853301" y="927635"/>
                </a:lnTo>
                <a:lnTo>
                  <a:pt x="1823284" y="893441"/>
                </a:lnTo>
                <a:lnTo>
                  <a:pt x="1792702" y="859762"/>
                </a:lnTo>
                <a:lnTo>
                  <a:pt x="1761563" y="826606"/>
                </a:lnTo>
                <a:lnTo>
                  <a:pt x="1729873" y="793980"/>
                </a:lnTo>
                <a:lnTo>
                  <a:pt x="1697640" y="761891"/>
                </a:lnTo>
                <a:lnTo>
                  <a:pt x="1664873" y="730347"/>
                </a:lnTo>
                <a:lnTo>
                  <a:pt x="1631577" y="699355"/>
                </a:lnTo>
                <a:lnTo>
                  <a:pt x="1597761" y="668923"/>
                </a:lnTo>
                <a:lnTo>
                  <a:pt x="1563432" y="639058"/>
                </a:lnTo>
                <a:lnTo>
                  <a:pt x="1528596" y="609767"/>
                </a:lnTo>
                <a:lnTo>
                  <a:pt x="1493263" y="581058"/>
                </a:lnTo>
                <a:lnTo>
                  <a:pt x="1457438" y="552937"/>
                </a:lnTo>
                <a:lnTo>
                  <a:pt x="1421130" y="525414"/>
                </a:lnTo>
                <a:lnTo>
                  <a:pt x="1384346" y="498493"/>
                </a:lnTo>
                <a:lnTo>
                  <a:pt x="1347093" y="472185"/>
                </a:lnTo>
                <a:lnTo>
                  <a:pt x="1309378" y="446494"/>
                </a:lnTo>
                <a:lnTo>
                  <a:pt x="1271209" y="421430"/>
                </a:lnTo>
                <a:lnTo>
                  <a:pt x="1232594" y="396999"/>
                </a:lnTo>
                <a:lnTo>
                  <a:pt x="1193539" y="373208"/>
                </a:lnTo>
                <a:lnTo>
                  <a:pt x="1154052" y="350066"/>
                </a:lnTo>
                <a:lnTo>
                  <a:pt x="1114141" y="327579"/>
                </a:lnTo>
                <a:lnTo>
                  <a:pt x="1073813" y="305755"/>
                </a:lnTo>
                <a:lnTo>
                  <a:pt x="1033075" y="284601"/>
                </a:lnTo>
                <a:lnTo>
                  <a:pt x="991935" y="264124"/>
                </a:lnTo>
                <a:lnTo>
                  <a:pt x="950399" y="244333"/>
                </a:lnTo>
                <a:lnTo>
                  <a:pt x="908476" y="225234"/>
                </a:lnTo>
                <a:lnTo>
                  <a:pt x="866173" y="206834"/>
                </a:lnTo>
                <a:lnTo>
                  <a:pt x="823497" y="189142"/>
                </a:lnTo>
                <a:lnTo>
                  <a:pt x="780456" y="172164"/>
                </a:lnTo>
                <a:lnTo>
                  <a:pt x="737056" y="155908"/>
                </a:lnTo>
                <a:lnTo>
                  <a:pt x="693306" y="140381"/>
                </a:lnTo>
                <a:lnTo>
                  <a:pt x="649213" y="125591"/>
                </a:lnTo>
                <a:lnTo>
                  <a:pt x="604784" y="111545"/>
                </a:lnTo>
                <a:lnTo>
                  <a:pt x="560026" y="98250"/>
                </a:lnTo>
                <a:lnTo>
                  <a:pt x="514947" y="85713"/>
                </a:lnTo>
                <a:lnTo>
                  <a:pt x="469555" y="73943"/>
                </a:lnTo>
                <a:lnTo>
                  <a:pt x="423856" y="62947"/>
                </a:lnTo>
                <a:lnTo>
                  <a:pt x="377858" y="52731"/>
                </a:lnTo>
                <a:lnTo>
                  <a:pt x="331568" y="43303"/>
                </a:lnTo>
                <a:lnTo>
                  <a:pt x="284995" y="34671"/>
                </a:lnTo>
                <a:lnTo>
                  <a:pt x="238145" y="26842"/>
                </a:lnTo>
                <a:lnTo>
                  <a:pt x="191025" y="19823"/>
                </a:lnTo>
                <a:lnTo>
                  <a:pt x="143643" y="13622"/>
                </a:lnTo>
                <a:lnTo>
                  <a:pt x="96007" y="8246"/>
                </a:lnTo>
                <a:lnTo>
                  <a:pt x="48123" y="3703"/>
                </a:lnTo>
                <a:lnTo>
                  <a:pt x="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729297" y="1683212"/>
            <a:ext cx="1392555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46050">
              <a:lnSpc>
                <a:spcPct val="1219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Distribution Enhancement</a:t>
            </a:r>
            <a:endParaRPr sz="1600" dirty="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431279" y="3648455"/>
            <a:ext cx="2496820" cy="2466340"/>
          </a:xfrm>
          <a:custGeom>
            <a:avLst/>
            <a:gdLst/>
            <a:ahLst/>
            <a:cxnLst/>
            <a:rect l="l" t="t" r="r" b="b"/>
            <a:pathLst>
              <a:path w="2496820" h="2466340">
                <a:moveTo>
                  <a:pt x="2496312" y="0"/>
                </a:moveTo>
                <a:lnTo>
                  <a:pt x="0" y="0"/>
                </a:lnTo>
                <a:lnTo>
                  <a:pt x="4332" y="48285"/>
                </a:lnTo>
                <a:lnTo>
                  <a:pt x="9510" y="96321"/>
                </a:lnTo>
                <a:lnTo>
                  <a:pt x="15525" y="144100"/>
                </a:lnTo>
                <a:lnTo>
                  <a:pt x="22372" y="191616"/>
                </a:lnTo>
                <a:lnTo>
                  <a:pt x="30041" y="238860"/>
                </a:lnTo>
                <a:lnTo>
                  <a:pt x="38525" y="285825"/>
                </a:lnTo>
                <a:lnTo>
                  <a:pt x="47817" y="332504"/>
                </a:lnTo>
                <a:lnTo>
                  <a:pt x="57910" y="378888"/>
                </a:lnTo>
                <a:lnTo>
                  <a:pt x="68795" y="424971"/>
                </a:lnTo>
                <a:lnTo>
                  <a:pt x="80466" y="470745"/>
                </a:lnTo>
                <a:lnTo>
                  <a:pt x="92914" y="516201"/>
                </a:lnTo>
                <a:lnTo>
                  <a:pt x="106133" y="561334"/>
                </a:lnTo>
                <a:lnTo>
                  <a:pt x="120114" y="606135"/>
                </a:lnTo>
                <a:lnTo>
                  <a:pt x="134850" y="650597"/>
                </a:lnTo>
                <a:lnTo>
                  <a:pt x="150334" y="694712"/>
                </a:lnTo>
                <a:lnTo>
                  <a:pt x="166558" y="738472"/>
                </a:lnTo>
                <a:lnTo>
                  <a:pt x="183514" y="781871"/>
                </a:lnTo>
                <a:lnTo>
                  <a:pt x="201195" y="824900"/>
                </a:lnTo>
                <a:lnTo>
                  <a:pt x="219594" y="867552"/>
                </a:lnTo>
                <a:lnTo>
                  <a:pt x="238703" y="909820"/>
                </a:lnTo>
                <a:lnTo>
                  <a:pt x="258515" y="951696"/>
                </a:lnTo>
                <a:lnTo>
                  <a:pt x="279021" y="993172"/>
                </a:lnTo>
                <a:lnTo>
                  <a:pt x="300214" y="1034241"/>
                </a:lnTo>
                <a:lnTo>
                  <a:pt x="322088" y="1074896"/>
                </a:lnTo>
                <a:lnTo>
                  <a:pt x="344634" y="1115129"/>
                </a:lnTo>
                <a:lnTo>
                  <a:pt x="367844" y="1154932"/>
                </a:lnTo>
                <a:lnTo>
                  <a:pt x="391712" y="1194297"/>
                </a:lnTo>
                <a:lnTo>
                  <a:pt x="416229" y="1233218"/>
                </a:lnTo>
                <a:lnTo>
                  <a:pt x="441389" y="1271687"/>
                </a:lnTo>
                <a:lnTo>
                  <a:pt x="467183" y="1309696"/>
                </a:lnTo>
                <a:lnTo>
                  <a:pt x="493605" y="1347238"/>
                </a:lnTo>
                <a:lnTo>
                  <a:pt x="520646" y="1384305"/>
                </a:lnTo>
                <a:lnTo>
                  <a:pt x="548299" y="1420889"/>
                </a:lnTo>
                <a:lnTo>
                  <a:pt x="576557" y="1456984"/>
                </a:lnTo>
                <a:lnTo>
                  <a:pt x="605411" y="1492581"/>
                </a:lnTo>
                <a:lnTo>
                  <a:pt x="634856" y="1527673"/>
                </a:lnTo>
                <a:lnTo>
                  <a:pt x="664882" y="1562253"/>
                </a:lnTo>
                <a:lnTo>
                  <a:pt x="695482" y="1596313"/>
                </a:lnTo>
                <a:lnTo>
                  <a:pt x="726650" y="1629845"/>
                </a:lnTo>
                <a:lnTo>
                  <a:pt x="758377" y="1662842"/>
                </a:lnTo>
                <a:lnTo>
                  <a:pt x="790655" y="1695297"/>
                </a:lnTo>
                <a:lnTo>
                  <a:pt x="823479" y="1727202"/>
                </a:lnTo>
                <a:lnTo>
                  <a:pt x="856838" y="1758548"/>
                </a:lnTo>
                <a:lnTo>
                  <a:pt x="890727" y="1789330"/>
                </a:lnTo>
                <a:lnTo>
                  <a:pt x="925138" y="1819539"/>
                </a:lnTo>
                <a:lnTo>
                  <a:pt x="960063" y="1849168"/>
                </a:lnTo>
                <a:lnTo>
                  <a:pt x="995495" y="1878208"/>
                </a:lnTo>
                <a:lnTo>
                  <a:pt x="1031426" y="1906654"/>
                </a:lnTo>
                <a:lnTo>
                  <a:pt x="1067848" y="1934497"/>
                </a:lnTo>
                <a:lnTo>
                  <a:pt x="1104755" y="1961729"/>
                </a:lnTo>
                <a:lnTo>
                  <a:pt x="1142138" y="1988344"/>
                </a:lnTo>
                <a:lnTo>
                  <a:pt x="1179990" y="2014333"/>
                </a:lnTo>
                <a:lnTo>
                  <a:pt x="1218304" y="2039689"/>
                </a:lnTo>
                <a:lnTo>
                  <a:pt x="1257072" y="2064404"/>
                </a:lnTo>
                <a:lnTo>
                  <a:pt x="1296286" y="2088472"/>
                </a:lnTo>
                <a:lnTo>
                  <a:pt x="1335939" y="2111884"/>
                </a:lnTo>
                <a:lnTo>
                  <a:pt x="1376023" y="2134633"/>
                </a:lnTo>
                <a:lnTo>
                  <a:pt x="1416531" y="2156711"/>
                </a:lnTo>
                <a:lnTo>
                  <a:pt x="1457456" y="2178112"/>
                </a:lnTo>
                <a:lnTo>
                  <a:pt x="1498789" y="2198826"/>
                </a:lnTo>
                <a:lnTo>
                  <a:pt x="1540524" y="2218848"/>
                </a:lnTo>
                <a:lnTo>
                  <a:pt x="1582652" y="2238168"/>
                </a:lnTo>
                <a:lnTo>
                  <a:pt x="1625167" y="2256781"/>
                </a:lnTo>
                <a:lnTo>
                  <a:pt x="1668060" y="2274677"/>
                </a:lnTo>
                <a:lnTo>
                  <a:pt x="1711325" y="2291850"/>
                </a:lnTo>
                <a:lnTo>
                  <a:pt x="1754953" y="2308293"/>
                </a:lnTo>
                <a:lnTo>
                  <a:pt x="1798937" y="2323997"/>
                </a:lnTo>
                <a:lnTo>
                  <a:pt x="1843270" y="2338955"/>
                </a:lnTo>
                <a:lnTo>
                  <a:pt x="1887943" y="2353160"/>
                </a:lnTo>
                <a:lnTo>
                  <a:pt x="1932951" y="2366603"/>
                </a:lnTo>
                <a:lnTo>
                  <a:pt x="1978284" y="2379279"/>
                </a:lnTo>
                <a:lnTo>
                  <a:pt x="2023936" y="2391178"/>
                </a:lnTo>
                <a:lnTo>
                  <a:pt x="2069898" y="2402293"/>
                </a:lnTo>
                <a:lnTo>
                  <a:pt x="2116164" y="2412618"/>
                </a:lnTo>
                <a:lnTo>
                  <a:pt x="2162726" y="2422144"/>
                </a:lnTo>
                <a:lnTo>
                  <a:pt x="2209576" y="2430864"/>
                </a:lnTo>
                <a:lnTo>
                  <a:pt x="2256708" y="2438770"/>
                </a:lnTo>
                <a:lnTo>
                  <a:pt x="2304112" y="2445855"/>
                </a:lnTo>
                <a:lnTo>
                  <a:pt x="2351782" y="2452111"/>
                </a:lnTo>
                <a:lnTo>
                  <a:pt x="2399710" y="2457531"/>
                </a:lnTo>
                <a:lnTo>
                  <a:pt x="2447889" y="2462107"/>
                </a:lnTo>
                <a:lnTo>
                  <a:pt x="2496312" y="2465832"/>
                </a:lnTo>
                <a:lnTo>
                  <a:pt x="249631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089047" y="4735953"/>
            <a:ext cx="16224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Century Gothic"/>
                <a:cs typeface="Century Gothic"/>
              </a:rPr>
              <a:t>Market</a:t>
            </a:r>
            <a:r>
              <a:rPr sz="16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Creation</a:t>
            </a:r>
            <a:endParaRPr sz="1600" dirty="0">
              <a:latin typeface="Century Gothic"/>
              <a:cs typeface="Century Gothic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633729" y="2210761"/>
            <a:ext cx="3038855" cy="3038855"/>
            <a:chOff x="7607807" y="2112264"/>
            <a:chExt cx="3038855" cy="3038855"/>
          </a:xfrm>
        </p:grpSpPr>
        <p:sp>
          <p:nvSpPr>
            <p:cNvPr id="14" name="object 14"/>
            <p:cNvSpPr/>
            <p:nvPr/>
          </p:nvSpPr>
          <p:spPr>
            <a:xfrm>
              <a:off x="7837933" y="2177796"/>
              <a:ext cx="2578735" cy="2578735"/>
            </a:xfrm>
            <a:custGeom>
              <a:avLst/>
              <a:gdLst/>
              <a:ahLst/>
              <a:cxnLst/>
              <a:rect l="l" t="t" r="r" b="b"/>
              <a:pathLst>
                <a:path w="2578734" h="2578735">
                  <a:moveTo>
                    <a:pt x="1289303" y="0"/>
                  </a:moveTo>
                  <a:lnTo>
                    <a:pt x="1240968" y="889"/>
                  </a:lnTo>
                  <a:lnTo>
                    <a:pt x="1193081" y="3536"/>
                  </a:lnTo>
                  <a:lnTo>
                    <a:pt x="1145675" y="7910"/>
                  </a:lnTo>
                  <a:lnTo>
                    <a:pt x="1098779" y="13979"/>
                  </a:lnTo>
                  <a:lnTo>
                    <a:pt x="1052427" y="21712"/>
                  </a:lnTo>
                  <a:lnTo>
                    <a:pt x="1006648" y="31079"/>
                  </a:lnTo>
                  <a:lnTo>
                    <a:pt x="961473" y="42048"/>
                  </a:lnTo>
                  <a:lnTo>
                    <a:pt x="916935" y="54587"/>
                  </a:lnTo>
                  <a:lnTo>
                    <a:pt x="873064" y="68667"/>
                  </a:lnTo>
                  <a:lnTo>
                    <a:pt x="829891" y="84254"/>
                  </a:lnTo>
                  <a:lnTo>
                    <a:pt x="787448" y="101319"/>
                  </a:lnTo>
                  <a:lnTo>
                    <a:pt x="745765" y="119831"/>
                  </a:lnTo>
                  <a:lnTo>
                    <a:pt x="704874" y="139757"/>
                  </a:lnTo>
                  <a:lnTo>
                    <a:pt x="664806" y="161067"/>
                  </a:lnTo>
                  <a:lnTo>
                    <a:pt x="625592" y="183730"/>
                  </a:lnTo>
                  <a:lnTo>
                    <a:pt x="587264" y="207714"/>
                  </a:lnTo>
                  <a:lnTo>
                    <a:pt x="549851" y="232989"/>
                  </a:lnTo>
                  <a:lnTo>
                    <a:pt x="513387" y="259523"/>
                  </a:lnTo>
                  <a:lnTo>
                    <a:pt x="477901" y="287285"/>
                  </a:lnTo>
                  <a:lnTo>
                    <a:pt x="443425" y="316244"/>
                  </a:lnTo>
                  <a:lnTo>
                    <a:pt x="409990" y="346368"/>
                  </a:lnTo>
                  <a:lnTo>
                    <a:pt x="377628" y="377628"/>
                  </a:lnTo>
                  <a:lnTo>
                    <a:pt x="346368" y="409990"/>
                  </a:lnTo>
                  <a:lnTo>
                    <a:pt x="316244" y="443425"/>
                  </a:lnTo>
                  <a:lnTo>
                    <a:pt x="287285" y="477901"/>
                  </a:lnTo>
                  <a:lnTo>
                    <a:pt x="259523" y="513387"/>
                  </a:lnTo>
                  <a:lnTo>
                    <a:pt x="232989" y="549851"/>
                  </a:lnTo>
                  <a:lnTo>
                    <a:pt x="207714" y="587264"/>
                  </a:lnTo>
                  <a:lnTo>
                    <a:pt x="183730" y="625592"/>
                  </a:lnTo>
                  <a:lnTo>
                    <a:pt x="161067" y="664806"/>
                  </a:lnTo>
                  <a:lnTo>
                    <a:pt x="139757" y="704874"/>
                  </a:lnTo>
                  <a:lnTo>
                    <a:pt x="119831" y="745765"/>
                  </a:lnTo>
                  <a:lnTo>
                    <a:pt x="101319" y="787448"/>
                  </a:lnTo>
                  <a:lnTo>
                    <a:pt x="84254" y="829891"/>
                  </a:lnTo>
                  <a:lnTo>
                    <a:pt x="68667" y="873064"/>
                  </a:lnTo>
                  <a:lnTo>
                    <a:pt x="54587" y="916935"/>
                  </a:lnTo>
                  <a:lnTo>
                    <a:pt x="42048" y="961473"/>
                  </a:lnTo>
                  <a:lnTo>
                    <a:pt x="31079" y="1006648"/>
                  </a:lnTo>
                  <a:lnTo>
                    <a:pt x="21712" y="1052427"/>
                  </a:lnTo>
                  <a:lnTo>
                    <a:pt x="13979" y="1098779"/>
                  </a:lnTo>
                  <a:lnTo>
                    <a:pt x="7910" y="1145675"/>
                  </a:lnTo>
                  <a:lnTo>
                    <a:pt x="3536" y="1193081"/>
                  </a:lnTo>
                  <a:lnTo>
                    <a:pt x="889" y="1240968"/>
                  </a:lnTo>
                  <a:lnTo>
                    <a:pt x="0" y="1289303"/>
                  </a:lnTo>
                  <a:lnTo>
                    <a:pt x="889" y="1337639"/>
                  </a:lnTo>
                  <a:lnTo>
                    <a:pt x="3536" y="1385526"/>
                  </a:lnTo>
                  <a:lnTo>
                    <a:pt x="7910" y="1432932"/>
                  </a:lnTo>
                  <a:lnTo>
                    <a:pt x="13979" y="1479828"/>
                  </a:lnTo>
                  <a:lnTo>
                    <a:pt x="21712" y="1526180"/>
                  </a:lnTo>
                  <a:lnTo>
                    <a:pt x="31079" y="1571959"/>
                  </a:lnTo>
                  <a:lnTo>
                    <a:pt x="42048" y="1617134"/>
                  </a:lnTo>
                  <a:lnTo>
                    <a:pt x="54587" y="1661672"/>
                  </a:lnTo>
                  <a:lnTo>
                    <a:pt x="68667" y="1705543"/>
                  </a:lnTo>
                  <a:lnTo>
                    <a:pt x="84254" y="1748716"/>
                  </a:lnTo>
                  <a:lnTo>
                    <a:pt x="101319" y="1791159"/>
                  </a:lnTo>
                  <a:lnTo>
                    <a:pt x="119831" y="1832842"/>
                  </a:lnTo>
                  <a:lnTo>
                    <a:pt x="139757" y="1873733"/>
                  </a:lnTo>
                  <a:lnTo>
                    <a:pt x="161067" y="1913801"/>
                  </a:lnTo>
                  <a:lnTo>
                    <a:pt x="183730" y="1953015"/>
                  </a:lnTo>
                  <a:lnTo>
                    <a:pt x="207714" y="1991343"/>
                  </a:lnTo>
                  <a:lnTo>
                    <a:pt x="232989" y="2028756"/>
                  </a:lnTo>
                  <a:lnTo>
                    <a:pt x="259523" y="2065220"/>
                  </a:lnTo>
                  <a:lnTo>
                    <a:pt x="287285" y="2100706"/>
                  </a:lnTo>
                  <a:lnTo>
                    <a:pt x="316244" y="2135182"/>
                  </a:lnTo>
                  <a:lnTo>
                    <a:pt x="346368" y="2168617"/>
                  </a:lnTo>
                  <a:lnTo>
                    <a:pt x="377628" y="2200979"/>
                  </a:lnTo>
                  <a:lnTo>
                    <a:pt x="409990" y="2232239"/>
                  </a:lnTo>
                  <a:lnTo>
                    <a:pt x="443425" y="2262363"/>
                  </a:lnTo>
                  <a:lnTo>
                    <a:pt x="477901" y="2291322"/>
                  </a:lnTo>
                  <a:lnTo>
                    <a:pt x="513387" y="2319084"/>
                  </a:lnTo>
                  <a:lnTo>
                    <a:pt x="549851" y="2345618"/>
                  </a:lnTo>
                  <a:lnTo>
                    <a:pt x="587264" y="2370893"/>
                  </a:lnTo>
                  <a:lnTo>
                    <a:pt x="625592" y="2394877"/>
                  </a:lnTo>
                  <a:lnTo>
                    <a:pt x="664806" y="2417540"/>
                  </a:lnTo>
                  <a:lnTo>
                    <a:pt x="704874" y="2438850"/>
                  </a:lnTo>
                  <a:lnTo>
                    <a:pt x="745765" y="2458776"/>
                  </a:lnTo>
                  <a:lnTo>
                    <a:pt x="787448" y="2477288"/>
                  </a:lnTo>
                  <a:lnTo>
                    <a:pt x="829891" y="2494353"/>
                  </a:lnTo>
                  <a:lnTo>
                    <a:pt x="873064" y="2509940"/>
                  </a:lnTo>
                  <a:lnTo>
                    <a:pt x="916935" y="2524020"/>
                  </a:lnTo>
                  <a:lnTo>
                    <a:pt x="961473" y="2536559"/>
                  </a:lnTo>
                  <a:lnTo>
                    <a:pt x="1006648" y="2547528"/>
                  </a:lnTo>
                  <a:lnTo>
                    <a:pt x="1052427" y="2556895"/>
                  </a:lnTo>
                  <a:lnTo>
                    <a:pt x="1098779" y="2564628"/>
                  </a:lnTo>
                  <a:lnTo>
                    <a:pt x="1145675" y="2570697"/>
                  </a:lnTo>
                  <a:lnTo>
                    <a:pt x="1193081" y="2575071"/>
                  </a:lnTo>
                  <a:lnTo>
                    <a:pt x="1240968" y="2577718"/>
                  </a:lnTo>
                  <a:lnTo>
                    <a:pt x="1289303" y="2578607"/>
                  </a:lnTo>
                  <a:lnTo>
                    <a:pt x="1337639" y="2577718"/>
                  </a:lnTo>
                  <a:lnTo>
                    <a:pt x="1385526" y="2575071"/>
                  </a:lnTo>
                  <a:lnTo>
                    <a:pt x="1432932" y="2570697"/>
                  </a:lnTo>
                  <a:lnTo>
                    <a:pt x="1479828" y="2564628"/>
                  </a:lnTo>
                  <a:lnTo>
                    <a:pt x="1526180" y="2556895"/>
                  </a:lnTo>
                  <a:lnTo>
                    <a:pt x="1571959" y="2547528"/>
                  </a:lnTo>
                  <a:lnTo>
                    <a:pt x="1617134" y="2536559"/>
                  </a:lnTo>
                  <a:lnTo>
                    <a:pt x="1661672" y="2524020"/>
                  </a:lnTo>
                  <a:lnTo>
                    <a:pt x="1705543" y="2509940"/>
                  </a:lnTo>
                  <a:lnTo>
                    <a:pt x="1748716" y="2494353"/>
                  </a:lnTo>
                  <a:lnTo>
                    <a:pt x="1791159" y="2477288"/>
                  </a:lnTo>
                  <a:lnTo>
                    <a:pt x="1832842" y="2458776"/>
                  </a:lnTo>
                  <a:lnTo>
                    <a:pt x="1873733" y="2438850"/>
                  </a:lnTo>
                  <a:lnTo>
                    <a:pt x="1913801" y="2417540"/>
                  </a:lnTo>
                  <a:lnTo>
                    <a:pt x="1953015" y="2394877"/>
                  </a:lnTo>
                  <a:lnTo>
                    <a:pt x="1991343" y="2370893"/>
                  </a:lnTo>
                  <a:lnTo>
                    <a:pt x="2028756" y="2345618"/>
                  </a:lnTo>
                  <a:lnTo>
                    <a:pt x="2065220" y="2319084"/>
                  </a:lnTo>
                  <a:lnTo>
                    <a:pt x="2100706" y="2291322"/>
                  </a:lnTo>
                  <a:lnTo>
                    <a:pt x="2135182" y="2262363"/>
                  </a:lnTo>
                  <a:lnTo>
                    <a:pt x="2168617" y="2232239"/>
                  </a:lnTo>
                  <a:lnTo>
                    <a:pt x="2200979" y="2200979"/>
                  </a:lnTo>
                  <a:lnTo>
                    <a:pt x="2232239" y="2168617"/>
                  </a:lnTo>
                  <a:lnTo>
                    <a:pt x="2262363" y="2135182"/>
                  </a:lnTo>
                  <a:lnTo>
                    <a:pt x="2291322" y="2100706"/>
                  </a:lnTo>
                  <a:lnTo>
                    <a:pt x="2319084" y="2065220"/>
                  </a:lnTo>
                  <a:lnTo>
                    <a:pt x="2345618" y="2028756"/>
                  </a:lnTo>
                  <a:lnTo>
                    <a:pt x="2370893" y="1991343"/>
                  </a:lnTo>
                  <a:lnTo>
                    <a:pt x="2394877" y="1953015"/>
                  </a:lnTo>
                  <a:lnTo>
                    <a:pt x="2417540" y="1913801"/>
                  </a:lnTo>
                  <a:lnTo>
                    <a:pt x="2438850" y="1873733"/>
                  </a:lnTo>
                  <a:lnTo>
                    <a:pt x="2458776" y="1832842"/>
                  </a:lnTo>
                  <a:lnTo>
                    <a:pt x="2477288" y="1791159"/>
                  </a:lnTo>
                  <a:lnTo>
                    <a:pt x="2494353" y="1748716"/>
                  </a:lnTo>
                  <a:lnTo>
                    <a:pt x="2509940" y="1705543"/>
                  </a:lnTo>
                  <a:lnTo>
                    <a:pt x="2524020" y="1661672"/>
                  </a:lnTo>
                  <a:lnTo>
                    <a:pt x="2536559" y="1617134"/>
                  </a:lnTo>
                  <a:lnTo>
                    <a:pt x="2547528" y="1571959"/>
                  </a:lnTo>
                  <a:lnTo>
                    <a:pt x="2556895" y="1526180"/>
                  </a:lnTo>
                  <a:lnTo>
                    <a:pt x="2564628" y="1479828"/>
                  </a:lnTo>
                  <a:lnTo>
                    <a:pt x="2570697" y="1432932"/>
                  </a:lnTo>
                  <a:lnTo>
                    <a:pt x="2575071" y="1385526"/>
                  </a:lnTo>
                  <a:lnTo>
                    <a:pt x="2577718" y="1337639"/>
                  </a:lnTo>
                  <a:lnTo>
                    <a:pt x="2578607" y="1289303"/>
                  </a:lnTo>
                  <a:lnTo>
                    <a:pt x="2577718" y="1240968"/>
                  </a:lnTo>
                  <a:lnTo>
                    <a:pt x="2575071" y="1193081"/>
                  </a:lnTo>
                  <a:lnTo>
                    <a:pt x="2570697" y="1145675"/>
                  </a:lnTo>
                  <a:lnTo>
                    <a:pt x="2564628" y="1098779"/>
                  </a:lnTo>
                  <a:lnTo>
                    <a:pt x="2556895" y="1052427"/>
                  </a:lnTo>
                  <a:lnTo>
                    <a:pt x="2547528" y="1006648"/>
                  </a:lnTo>
                  <a:lnTo>
                    <a:pt x="2536559" y="961473"/>
                  </a:lnTo>
                  <a:lnTo>
                    <a:pt x="2524020" y="916935"/>
                  </a:lnTo>
                  <a:lnTo>
                    <a:pt x="2509940" y="873064"/>
                  </a:lnTo>
                  <a:lnTo>
                    <a:pt x="2494353" y="829891"/>
                  </a:lnTo>
                  <a:lnTo>
                    <a:pt x="2477288" y="787448"/>
                  </a:lnTo>
                  <a:lnTo>
                    <a:pt x="2458776" y="745765"/>
                  </a:lnTo>
                  <a:lnTo>
                    <a:pt x="2438850" y="704874"/>
                  </a:lnTo>
                  <a:lnTo>
                    <a:pt x="2417540" y="664806"/>
                  </a:lnTo>
                  <a:lnTo>
                    <a:pt x="2394877" y="625592"/>
                  </a:lnTo>
                  <a:lnTo>
                    <a:pt x="2370893" y="587264"/>
                  </a:lnTo>
                  <a:lnTo>
                    <a:pt x="2345618" y="549851"/>
                  </a:lnTo>
                  <a:lnTo>
                    <a:pt x="2319084" y="513387"/>
                  </a:lnTo>
                  <a:lnTo>
                    <a:pt x="2291322" y="477901"/>
                  </a:lnTo>
                  <a:lnTo>
                    <a:pt x="2262363" y="443425"/>
                  </a:lnTo>
                  <a:lnTo>
                    <a:pt x="2232239" y="409990"/>
                  </a:lnTo>
                  <a:lnTo>
                    <a:pt x="2200979" y="377628"/>
                  </a:lnTo>
                  <a:lnTo>
                    <a:pt x="2168617" y="346368"/>
                  </a:lnTo>
                  <a:lnTo>
                    <a:pt x="2135182" y="316244"/>
                  </a:lnTo>
                  <a:lnTo>
                    <a:pt x="2100706" y="287285"/>
                  </a:lnTo>
                  <a:lnTo>
                    <a:pt x="2065220" y="259523"/>
                  </a:lnTo>
                  <a:lnTo>
                    <a:pt x="2028756" y="232989"/>
                  </a:lnTo>
                  <a:lnTo>
                    <a:pt x="1991343" y="207714"/>
                  </a:lnTo>
                  <a:lnTo>
                    <a:pt x="1953015" y="183730"/>
                  </a:lnTo>
                  <a:lnTo>
                    <a:pt x="1913801" y="161067"/>
                  </a:lnTo>
                  <a:lnTo>
                    <a:pt x="1873733" y="139757"/>
                  </a:lnTo>
                  <a:lnTo>
                    <a:pt x="1832842" y="119831"/>
                  </a:lnTo>
                  <a:lnTo>
                    <a:pt x="1791159" y="101319"/>
                  </a:lnTo>
                  <a:lnTo>
                    <a:pt x="1748716" y="84254"/>
                  </a:lnTo>
                  <a:lnTo>
                    <a:pt x="1705543" y="68667"/>
                  </a:lnTo>
                  <a:lnTo>
                    <a:pt x="1661672" y="54587"/>
                  </a:lnTo>
                  <a:lnTo>
                    <a:pt x="1617134" y="42048"/>
                  </a:lnTo>
                  <a:lnTo>
                    <a:pt x="1571959" y="31079"/>
                  </a:lnTo>
                  <a:lnTo>
                    <a:pt x="1526180" y="21712"/>
                  </a:lnTo>
                  <a:lnTo>
                    <a:pt x="1479828" y="13979"/>
                  </a:lnTo>
                  <a:lnTo>
                    <a:pt x="1432932" y="7910"/>
                  </a:lnTo>
                  <a:lnTo>
                    <a:pt x="1385526" y="3536"/>
                  </a:lnTo>
                  <a:lnTo>
                    <a:pt x="1337639" y="889"/>
                  </a:lnTo>
                  <a:lnTo>
                    <a:pt x="12893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07807" y="2112264"/>
              <a:ext cx="3038855" cy="303885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837933" y="2177796"/>
              <a:ext cx="2578735" cy="2578735"/>
            </a:xfrm>
            <a:custGeom>
              <a:avLst/>
              <a:gdLst/>
              <a:ahLst/>
              <a:cxnLst/>
              <a:rect l="l" t="t" r="r" b="b"/>
              <a:pathLst>
                <a:path w="2578734" h="2578735">
                  <a:moveTo>
                    <a:pt x="1289303" y="0"/>
                  </a:moveTo>
                  <a:lnTo>
                    <a:pt x="1240968" y="889"/>
                  </a:lnTo>
                  <a:lnTo>
                    <a:pt x="1193081" y="3536"/>
                  </a:lnTo>
                  <a:lnTo>
                    <a:pt x="1145675" y="7910"/>
                  </a:lnTo>
                  <a:lnTo>
                    <a:pt x="1098779" y="13979"/>
                  </a:lnTo>
                  <a:lnTo>
                    <a:pt x="1052427" y="21712"/>
                  </a:lnTo>
                  <a:lnTo>
                    <a:pt x="1006648" y="31079"/>
                  </a:lnTo>
                  <a:lnTo>
                    <a:pt x="961473" y="42048"/>
                  </a:lnTo>
                  <a:lnTo>
                    <a:pt x="916935" y="54587"/>
                  </a:lnTo>
                  <a:lnTo>
                    <a:pt x="873064" y="68667"/>
                  </a:lnTo>
                  <a:lnTo>
                    <a:pt x="829891" y="84254"/>
                  </a:lnTo>
                  <a:lnTo>
                    <a:pt x="787448" y="101319"/>
                  </a:lnTo>
                  <a:lnTo>
                    <a:pt x="745765" y="119831"/>
                  </a:lnTo>
                  <a:lnTo>
                    <a:pt x="704874" y="139757"/>
                  </a:lnTo>
                  <a:lnTo>
                    <a:pt x="664806" y="161067"/>
                  </a:lnTo>
                  <a:lnTo>
                    <a:pt x="625592" y="183730"/>
                  </a:lnTo>
                  <a:lnTo>
                    <a:pt x="587264" y="207714"/>
                  </a:lnTo>
                  <a:lnTo>
                    <a:pt x="549851" y="232989"/>
                  </a:lnTo>
                  <a:lnTo>
                    <a:pt x="513387" y="259523"/>
                  </a:lnTo>
                  <a:lnTo>
                    <a:pt x="477901" y="287285"/>
                  </a:lnTo>
                  <a:lnTo>
                    <a:pt x="443425" y="316244"/>
                  </a:lnTo>
                  <a:lnTo>
                    <a:pt x="409990" y="346368"/>
                  </a:lnTo>
                  <a:lnTo>
                    <a:pt x="377628" y="377628"/>
                  </a:lnTo>
                  <a:lnTo>
                    <a:pt x="346368" y="409990"/>
                  </a:lnTo>
                  <a:lnTo>
                    <a:pt x="316244" y="443425"/>
                  </a:lnTo>
                  <a:lnTo>
                    <a:pt x="287285" y="477901"/>
                  </a:lnTo>
                  <a:lnTo>
                    <a:pt x="259523" y="513387"/>
                  </a:lnTo>
                  <a:lnTo>
                    <a:pt x="232989" y="549851"/>
                  </a:lnTo>
                  <a:lnTo>
                    <a:pt x="207714" y="587264"/>
                  </a:lnTo>
                  <a:lnTo>
                    <a:pt x="183730" y="625592"/>
                  </a:lnTo>
                  <a:lnTo>
                    <a:pt x="161067" y="664806"/>
                  </a:lnTo>
                  <a:lnTo>
                    <a:pt x="139757" y="704874"/>
                  </a:lnTo>
                  <a:lnTo>
                    <a:pt x="119831" y="745765"/>
                  </a:lnTo>
                  <a:lnTo>
                    <a:pt x="101319" y="787448"/>
                  </a:lnTo>
                  <a:lnTo>
                    <a:pt x="84254" y="829891"/>
                  </a:lnTo>
                  <a:lnTo>
                    <a:pt x="68667" y="873064"/>
                  </a:lnTo>
                  <a:lnTo>
                    <a:pt x="54587" y="916935"/>
                  </a:lnTo>
                  <a:lnTo>
                    <a:pt x="42048" y="961473"/>
                  </a:lnTo>
                  <a:lnTo>
                    <a:pt x="31079" y="1006648"/>
                  </a:lnTo>
                  <a:lnTo>
                    <a:pt x="21712" y="1052427"/>
                  </a:lnTo>
                  <a:lnTo>
                    <a:pt x="13979" y="1098779"/>
                  </a:lnTo>
                  <a:lnTo>
                    <a:pt x="7910" y="1145675"/>
                  </a:lnTo>
                  <a:lnTo>
                    <a:pt x="3536" y="1193081"/>
                  </a:lnTo>
                  <a:lnTo>
                    <a:pt x="889" y="1240968"/>
                  </a:lnTo>
                  <a:lnTo>
                    <a:pt x="0" y="1289303"/>
                  </a:lnTo>
                  <a:lnTo>
                    <a:pt x="889" y="1337639"/>
                  </a:lnTo>
                  <a:lnTo>
                    <a:pt x="3536" y="1385526"/>
                  </a:lnTo>
                  <a:lnTo>
                    <a:pt x="7910" y="1432932"/>
                  </a:lnTo>
                  <a:lnTo>
                    <a:pt x="13979" y="1479828"/>
                  </a:lnTo>
                  <a:lnTo>
                    <a:pt x="21712" y="1526180"/>
                  </a:lnTo>
                  <a:lnTo>
                    <a:pt x="31079" y="1571959"/>
                  </a:lnTo>
                  <a:lnTo>
                    <a:pt x="42048" y="1617134"/>
                  </a:lnTo>
                  <a:lnTo>
                    <a:pt x="54587" y="1661672"/>
                  </a:lnTo>
                  <a:lnTo>
                    <a:pt x="68667" y="1705543"/>
                  </a:lnTo>
                  <a:lnTo>
                    <a:pt x="84254" y="1748716"/>
                  </a:lnTo>
                  <a:lnTo>
                    <a:pt x="101319" y="1791159"/>
                  </a:lnTo>
                  <a:lnTo>
                    <a:pt x="119831" y="1832842"/>
                  </a:lnTo>
                  <a:lnTo>
                    <a:pt x="139757" y="1873733"/>
                  </a:lnTo>
                  <a:lnTo>
                    <a:pt x="161067" y="1913801"/>
                  </a:lnTo>
                  <a:lnTo>
                    <a:pt x="183730" y="1953015"/>
                  </a:lnTo>
                  <a:lnTo>
                    <a:pt x="207714" y="1991343"/>
                  </a:lnTo>
                  <a:lnTo>
                    <a:pt x="232989" y="2028756"/>
                  </a:lnTo>
                  <a:lnTo>
                    <a:pt x="259523" y="2065220"/>
                  </a:lnTo>
                  <a:lnTo>
                    <a:pt x="287285" y="2100706"/>
                  </a:lnTo>
                  <a:lnTo>
                    <a:pt x="316244" y="2135182"/>
                  </a:lnTo>
                  <a:lnTo>
                    <a:pt x="346368" y="2168617"/>
                  </a:lnTo>
                  <a:lnTo>
                    <a:pt x="377628" y="2200979"/>
                  </a:lnTo>
                  <a:lnTo>
                    <a:pt x="409990" y="2232239"/>
                  </a:lnTo>
                  <a:lnTo>
                    <a:pt x="443425" y="2262363"/>
                  </a:lnTo>
                  <a:lnTo>
                    <a:pt x="477901" y="2291322"/>
                  </a:lnTo>
                  <a:lnTo>
                    <a:pt x="513387" y="2319084"/>
                  </a:lnTo>
                  <a:lnTo>
                    <a:pt x="549851" y="2345618"/>
                  </a:lnTo>
                  <a:lnTo>
                    <a:pt x="587264" y="2370893"/>
                  </a:lnTo>
                  <a:lnTo>
                    <a:pt x="625592" y="2394877"/>
                  </a:lnTo>
                  <a:lnTo>
                    <a:pt x="664806" y="2417540"/>
                  </a:lnTo>
                  <a:lnTo>
                    <a:pt x="704874" y="2438850"/>
                  </a:lnTo>
                  <a:lnTo>
                    <a:pt x="745765" y="2458776"/>
                  </a:lnTo>
                  <a:lnTo>
                    <a:pt x="787448" y="2477288"/>
                  </a:lnTo>
                  <a:lnTo>
                    <a:pt x="829891" y="2494353"/>
                  </a:lnTo>
                  <a:lnTo>
                    <a:pt x="873064" y="2509940"/>
                  </a:lnTo>
                  <a:lnTo>
                    <a:pt x="916935" y="2524020"/>
                  </a:lnTo>
                  <a:lnTo>
                    <a:pt x="961473" y="2536559"/>
                  </a:lnTo>
                  <a:lnTo>
                    <a:pt x="1006648" y="2547528"/>
                  </a:lnTo>
                  <a:lnTo>
                    <a:pt x="1052427" y="2556895"/>
                  </a:lnTo>
                  <a:lnTo>
                    <a:pt x="1098779" y="2564628"/>
                  </a:lnTo>
                  <a:lnTo>
                    <a:pt x="1145675" y="2570697"/>
                  </a:lnTo>
                  <a:lnTo>
                    <a:pt x="1193081" y="2575071"/>
                  </a:lnTo>
                  <a:lnTo>
                    <a:pt x="1240968" y="2577718"/>
                  </a:lnTo>
                  <a:lnTo>
                    <a:pt x="1289303" y="2578607"/>
                  </a:lnTo>
                  <a:lnTo>
                    <a:pt x="1337639" y="2577718"/>
                  </a:lnTo>
                  <a:lnTo>
                    <a:pt x="1385526" y="2575071"/>
                  </a:lnTo>
                  <a:lnTo>
                    <a:pt x="1432932" y="2570697"/>
                  </a:lnTo>
                  <a:lnTo>
                    <a:pt x="1479828" y="2564628"/>
                  </a:lnTo>
                  <a:lnTo>
                    <a:pt x="1526180" y="2556895"/>
                  </a:lnTo>
                  <a:lnTo>
                    <a:pt x="1571959" y="2547528"/>
                  </a:lnTo>
                  <a:lnTo>
                    <a:pt x="1617134" y="2536559"/>
                  </a:lnTo>
                  <a:lnTo>
                    <a:pt x="1661672" y="2524020"/>
                  </a:lnTo>
                  <a:lnTo>
                    <a:pt x="1705543" y="2509940"/>
                  </a:lnTo>
                  <a:lnTo>
                    <a:pt x="1748716" y="2494353"/>
                  </a:lnTo>
                  <a:lnTo>
                    <a:pt x="1791159" y="2477288"/>
                  </a:lnTo>
                  <a:lnTo>
                    <a:pt x="1832842" y="2458776"/>
                  </a:lnTo>
                  <a:lnTo>
                    <a:pt x="1873733" y="2438850"/>
                  </a:lnTo>
                  <a:lnTo>
                    <a:pt x="1913801" y="2417540"/>
                  </a:lnTo>
                  <a:lnTo>
                    <a:pt x="1953015" y="2394877"/>
                  </a:lnTo>
                  <a:lnTo>
                    <a:pt x="1991343" y="2370893"/>
                  </a:lnTo>
                  <a:lnTo>
                    <a:pt x="2028756" y="2345618"/>
                  </a:lnTo>
                  <a:lnTo>
                    <a:pt x="2065220" y="2319084"/>
                  </a:lnTo>
                  <a:lnTo>
                    <a:pt x="2100706" y="2291322"/>
                  </a:lnTo>
                  <a:lnTo>
                    <a:pt x="2135182" y="2262363"/>
                  </a:lnTo>
                  <a:lnTo>
                    <a:pt x="2168617" y="2232239"/>
                  </a:lnTo>
                  <a:lnTo>
                    <a:pt x="2200979" y="2200979"/>
                  </a:lnTo>
                  <a:lnTo>
                    <a:pt x="2232239" y="2168617"/>
                  </a:lnTo>
                  <a:lnTo>
                    <a:pt x="2262363" y="2135182"/>
                  </a:lnTo>
                  <a:lnTo>
                    <a:pt x="2291322" y="2100706"/>
                  </a:lnTo>
                  <a:lnTo>
                    <a:pt x="2319084" y="2065220"/>
                  </a:lnTo>
                  <a:lnTo>
                    <a:pt x="2345618" y="2028756"/>
                  </a:lnTo>
                  <a:lnTo>
                    <a:pt x="2370893" y="1991343"/>
                  </a:lnTo>
                  <a:lnTo>
                    <a:pt x="2394877" y="1953015"/>
                  </a:lnTo>
                  <a:lnTo>
                    <a:pt x="2417540" y="1913801"/>
                  </a:lnTo>
                  <a:lnTo>
                    <a:pt x="2438850" y="1873733"/>
                  </a:lnTo>
                  <a:lnTo>
                    <a:pt x="2458776" y="1832842"/>
                  </a:lnTo>
                  <a:lnTo>
                    <a:pt x="2477288" y="1791159"/>
                  </a:lnTo>
                  <a:lnTo>
                    <a:pt x="2494353" y="1748716"/>
                  </a:lnTo>
                  <a:lnTo>
                    <a:pt x="2509940" y="1705543"/>
                  </a:lnTo>
                  <a:lnTo>
                    <a:pt x="2524020" y="1661672"/>
                  </a:lnTo>
                  <a:lnTo>
                    <a:pt x="2536559" y="1617134"/>
                  </a:lnTo>
                  <a:lnTo>
                    <a:pt x="2547528" y="1571959"/>
                  </a:lnTo>
                  <a:lnTo>
                    <a:pt x="2556895" y="1526180"/>
                  </a:lnTo>
                  <a:lnTo>
                    <a:pt x="2564628" y="1479828"/>
                  </a:lnTo>
                  <a:lnTo>
                    <a:pt x="2570697" y="1432932"/>
                  </a:lnTo>
                  <a:lnTo>
                    <a:pt x="2575071" y="1385526"/>
                  </a:lnTo>
                  <a:lnTo>
                    <a:pt x="2577718" y="1337639"/>
                  </a:lnTo>
                  <a:lnTo>
                    <a:pt x="2578607" y="1289303"/>
                  </a:lnTo>
                  <a:lnTo>
                    <a:pt x="2577718" y="1240968"/>
                  </a:lnTo>
                  <a:lnTo>
                    <a:pt x="2575071" y="1193081"/>
                  </a:lnTo>
                  <a:lnTo>
                    <a:pt x="2570697" y="1145675"/>
                  </a:lnTo>
                  <a:lnTo>
                    <a:pt x="2564628" y="1098779"/>
                  </a:lnTo>
                  <a:lnTo>
                    <a:pt x="2556895" y="1052427"/>
                  </a:lnTo>
                  <a:lnTo>
                    <a:pt x="2547528" y="1006648"/>
                  </a:lnTo>
                  <a:lnTo>
                    <a:pt x="2536559" y="961473"/>
                  </a:lnTo>
                  <a:lnTo>
                    <a:pt x="2524020" y="916935"/>
                  </a:lnTo>
                  <a:lnTo>
                    <a:pt x="2509940" y="873064"/>
                  </a:lnTo>
                  <a:lnTo>
                    <a:pt x="2494353" y="829891"/>
                  </a:lnTo>
                  <a:lnTo>
                    <a:pt x="2477288" y="787448"/>
                  </a:lnTo>
                  <a:lnTo>
                    <a:pt x="2458776" y="745765"/>
                  </a:lnTo>
                  <a:lnTo>
                    <a:pt x="2438850" y="704874"/>
                  </a:lnTo>
                  <a:lnTo>
                    <a:pt x="2417540" y="664806"/>
                  </a:lnTo>
                  <a:lnTo>
                    <a:pt x="2394877" y="625592"/>
                  </a:lnTo>
                  <a:lnTo>
                    <a:pt x="2370893" y="587264"/>
                  </a:lnTo>
                  <a:lnTo>
                    <a:pt x="2345618" y="549851"/>
                  </a:lnTo>
                  <a:lnTo>
                    <a:pt x="2319084" y="513387"/>
                  </a:lnTo>
                  <a:lnTo>
                    <a:pt x="2291322" y="477901"/>
                  </a:lnTo>
                  <a:lnTo>
                    <a:pt x="2262363" y="443425"/>
                  </a:lnTo>
                  <a:lnTo>
                    <a:pt x="2232239" y="409990"/>
                  </a:lnTo>
                  <a:lnTo>
                    <a:pt x="2200979" y="377628"/>
                  </a:lnTo>
                  <a:lnTo>
                    <a:pt x="2168617" y="346368"/>
                  </a:lnTo>
                  <a:lnTo>
                    <a:pt x="2135182" y="316244"/>
                  </a:lnTo>
                  <a:lnTo>
                    <a:pt x="2100706" y="287285"/>
                  </a:lnTo>
                  <a:lnTo>
                    <a:pt x="2065220" y="259523"/>
                  </a:lnTo>
                  <a:lnTo>
                    <a:pt x="2028756" y="232989"/>
                  </a:lnTo>
                  <a:lnTo>
                    <a:pt x="1991343" y="207714"/>
                  </a:lnTo>
                  <a:lnTo>
                    <a:pt x="1953015" y="183730"/>
                  </a:lnTo>
                  <a:lnTo>
                    <a:pt x="1913801" y="161067"/>
                  </a:lnTo>
                  <a:lnTo>
                    <a:pt x="1873733" y="139757"/>
                  </a:lnTo>
                  <a:lnTo>
                    <a:pt x="1832842" y="119831"/>
                  </a:lnTo>
                  <a:lnTo>
                    <a:pt x="1791159" y="101319"/>
                  </a:lnTo>
                  <a:lnTo>
                    <a:pt x="1748716" y="84254"/>
                  </a:lnTo>
                  <a:lnTo>
                    <a:pt x="1705543" y="68667"/>
                  </a:lnTo>
                  <a:lnTo>
                    <a:pt x="1661672" y="54587"/>
                  </a:lnTo>
                  <a:lnTo>
                    <a:pt x="1617134" y="42048"/>
                  </a:lnTo>
                  <a:lnTo>
                    <a:pt x="1571959" y="31079"/>
                  </a:lnTo>
                  <a:lnTo>
                    <a:pt x="1526180" y="21712"/>
                  </a:lnTo>
                  <a:lnTo>
                    <a:pt x="1479828" y="13979"/>
                  </a:lnTo>
                  <a:lnTo>
                    <a:pt x="1432932" y="7910"/>
                  </a:lnTo>
                  <a:lnTo>
                    <a:pt x="1385526" y="3536"/>
                  </a:lnTo>
                  <a:lnTo>
                    <a:pt x="1337639" y="889"/>
                  </a:lnTo>
                  <a:lnTo>
                    <a:pt x="12893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3061551"/>
            <a:ext cx="2288223" cy="915823"/>
          </a:xfrm>
          <a:prstGeom prst="rect">
            <a:avLst/>
          </a:prstGeom>
        </p:spPr>
      </p:pic>
      <p:sp>
        <p:nvSpPr>
          <p:cNvPr id="20" name="object 2"/>
          <p:cNvSpPr txBox="1"/>
          <p:nvPr/>
        </p:nvSpPr>
        <p:spPr>
          <a:xfrm>
            <a:off x="220061" y="4240424"/>
            <a:ext cx="274320" cy="194500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Century Gothic"/>
                <a:cs typeface="Century Gothic"/>
              </a:rPr>
              <a:t>APL</a:t>
            </a:r>
            <a:r>
              <a:rPr sz="1600" b="1" spc="320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APOLLO</a:t>
            </a:r>
            <a:r>
              <a:rPr sz="1600" b="1" spc="340" dirty="0">
                <a:latin typeface="Century Gothic"/>
                <a:cs typeface="Century Gothic"/>
              </a:rPr>
              <a:t> </a:t>
            </a:r>
            <a:r>
              <a:rPr sz="1600" b="1" spc="-10" dirty="0">
                <a:latin typeface="Century Gothic"/>
                <a:cs typeface="Century Gothic"/>
              </a:rPr>
              <a:t>TUBES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lang="en-IN" spc="-25" smtClean="0">
                <a:solidFill>
                  <a:srgbClr val="44536A"/>
                </a:solidFill>
              </a:rPr>
              <a:t>18</a:t>
            </a:fld>
            <a:endParaRPr lang="en-IN" spc="-25" dirty="0">
              <a:solidFill>
                <a:srgbClr val="44536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37759" y="1792223"/>
            <a:ext cx="2170430" cy="3683635"/>
            <a:chOff x="4937759" y="1792223"/>
            <a:chExt cx="2170430" cy="3683635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7759" y="1792223"/>
              <a:ext cx="2170175" cy="368350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969763" y="1822709"/>
              <a:ext cx="2091055" cy="3604260"/>
            </a:xfrm>
            <a:custGeom>
              <a:avLst/>
              <a:gdLst/>
              <a:ahLst/>
              <a:cxnLst/>
              <a:rect l="l" t="t" r="r" b="b"/>
              <a:pathLst>
                <a:path w="2091054" h="3604260">
                  <a:moveTo>
                    <a:pt x="1953412" y="0"/>
                  </a:moveTo>
                  <a:lnTo>
                    <a:pt x="137515" y="0"/>
                  </a:lnTo>
                  <a:lnTo>
                    <a:pt x="94050" y="7010"/>
                  </a:lnTo>
                  <a:lnTo>
                    <a:pt x="56301" y="26533"/>
                  </a:lnTo>
                  <a:lnTo>
                    <a:pt x="26533" y="56301"/>
                  </a:lnTo>
                  <a:lnTo>
                    <a:pt x="7010" y="94050"/>
                  </a:lnTo>
                  <a:lnTo>
                    <a:pt x="0" y="137515"/>
                  </a:lnTo>
                  <a:lnTo>
                    <a:pt x="0" y="3466731"/>
                  </a:lnTo>
                  <a:lnTo>
                    <a:pt x="7010" y="3510202"/>
                  </a:lnTo>
                  <a:lnTo>
                    <a:pt x="26533" y="3547955"/>
                  </a:lnTo>
                  <a:lnTo>
                    <a:pt x="56301" y="3577726"/>
                  </a:lnTo>
                  <a:lnTo>
                    <a:pt x="94050" y="3597249"/>
                  </a:lnTo>
                  <a:lnTo>
                    <a:pt x="137515" y="3604259"/>
                  </a:lnTo>
                  <a:lnTo>
                    <a:pt x="1953412" y="3604259"/>
                  </a:lnTo>
                  <a:lnTo>
                    <a:pt x="1996877" y="3597249"/>
                  </a:lnTo>
                  <a:lnTo>
                    <a:pt x="2034626" y="3577726"/>
                  </a:lnTo>
                  <a:lnTo>
                    <a:pt x="2064394" y="3547955"/>
                  </a:lnTo>
                  <a:lnTo>
                    <a:pt x="2083917" y="3510202"/>
                  </a:lnTo>
                  <a:lnTo>
                    <a:pt x="2090927" y="3466731"/>
                  </a:lnTo>
                  <a:lnTo>
                    <a:pt x="2090927" y="137515"/>
                  </a:lnTo>
                  <a:lnTo>
                    <a:pt x="2083917" y="94050"/>
                  </a:lnTo>
                  <a:lnTo>
                    <a:pt x="2064394" y="56301"/>
                  </a:lnTo>
                  <a:lnTo>
                    <a:pt x="2034626" y="26533"/>
                  </a:lnTo>
                  <a:lnTo>
                    <a:pt x="1996877" y="7010"/>
                  </a:lnTo>
                  <a:lnTo>
                    <a:pt x="1953412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9208765" y="2222754"/>
            <a:ext cx="1015365" cy="3766185"/>
          </a:xfrm>
          <a:custGeom>
            <a:avLst/>
            <a:gdLst/>
            <a:ahLst/>
            <a:cxnLst/>
            <a:rect l="l" t="t" r="r" b="b"/>
            <a:pathLst>
              <a:path w="1015365" h="3766185">
                <a:moveTo>
                  <a:pt x="778764" y="0"/>
                </a:moveTo>
                <a:lnTo>
                  <a:pt x="29095" y="0"/>
                </a:lnTo>
                <a:lnTo>
                  <a:pt x="19053" y="2663"/>
                </a:lnTo>
                <a:lnTo>
                  <a:pt x="10855" y="9926"/>
                </a:lnTo>
                <a:lnTo>
                  <a:pt x="5328" y="20697"/>
                </a:lnTo>
                <a:lnTo>
                  <a:pt x="3302" y="33883"/>
                </a:lnTo>
                <a:lnTo>
                  <a:pt x="5328" y="47077"/>
                </a:lnTo>
                <a:lnTo>
                  <a:pt x="10855" y="57851"/>
                </a:lnTo>
                <a:lnTo>
                  <a:pt x="19053" y="65116"/>
                </a:lnTo>
                <a:lnTo>
                  <a:pt x="29095" y="67779"/>
                </a:lnTo>
                <a:lnTo>
                  <a:pt x="778764" y="67779"/>
                </a:lnTo>
                <a:lnTo>
                  <a:pt x="821134" y="74189"/>
                </a:lnTo>
                <a:lnTo>
                  <a:pt x="860029" y="92448"/>
                </a:lnTo>
                <a:lnTo>
                  <a:pt x="894338" y="121098"/>
                </a:lnTo>
                <a:lnTo>
                  <a:pt x="922954" y="158683"/>
                </a:lnTo>
                <a:lnTo>
                  <a:pt x="944767" y="203745"/>
                </a:lnTo>
                <a:lnTo>
                  <a:pt x="958668" y="254829"/>
                </a:lnTo>
                <a:lnTo>
                  <a:pt x="963549" y="310476"/>
                </a:lnTo>
                <a:lnTo>
                  <a:pt x="963549" y="3455339"/>
                </a:lnTo>
                <a:lnTo>
                  <a:pt x="958668" y="3510986"/>
                </a:lnTo>
                <a:lnTo>
                  <a:pt x="944767" y="3562068"/>
                </a:lnTo>
                <a:lnTo>
                  <a:pt x="922954" y="3607128"/>
                </a:lnTo>
                <a:lnTo>
                  <a:pt x="894338" y="3644710"/>
                </a:lnTo>
                <a:lnTo>
                  <a:pt x="860029" y="3673358"/>
                </a:lnTo>
                <a:lnTo>
                  <a:pt x="821134" y="3691614"/>
                </a:lnTo>
                <a:lnTo>
                  <a:pt x="778764" y="3698024"/>
                </a:lnTo>
                <a:lnTo>
                  <a:pt x="25806" y="3698024"/>
                </a:lnTo>
                <a:lnTo>
                  <a:pt x="15762" y="3700687"/>
                </a:lnTo>
                <a:lnTo>
                  <a:pt x="7559" y="3707952"/>
                </a:lnTo>
                <a:lnTo>
                  <a:pt x="2028" y="3718726"/>
                </a:lnTo>
                <a:lnTo>
                  <a:pt x="0" y="3731920"/>
                </a:lnTo>
                <a:lnTo>
                  <a:pt x="2028" y="3745106"/>
                </a:lnTo>
                <a:lnTo>
                  <a:pt x="7559" y="3755877"/>
                </a:lnTo>
                <a:lnTo>
                  <a:pt x="15762" y="3763140"/>
                </a:lnTo>
                <a:lnTo>
                  <a:pt x="25806" y="3765804"/>
                </a:lnTo>
                <a:lnTo>
                  <a:pt x="778764" y="3765804"/>
                </a:lnTo>
                <a:lnTo>
                  <a:pt x="821224" y="3760748"/>
                </a:lnTo>
                <a:lnTo>
                  <a:pt x="861185" y="3746290"/>
                </a:lnTo>
                <a:lnTo>
                  <a:pt x="897980" y="3723306"/>
                </a:lnTo>
                <a:lnTo>
                  <a:pt x="930943" y="3692670"/>
                </a:lnTo>
                <a:lnTo>
                  <a:pt x="959409" y="3655257"/>
                </a:lnTo>
                <a:lnTo>
                  <a:pt x="982711" y="3611943"/>
                </a:lnTo>
                <a:lnTo>
                  <a:pt x="1000185" y="3563601"/>
                </a:lnTo>
                <a:lnTo>
                  <a:pt x="1011165" y="3511109"/>
                </a:lnTo>
                <a:lnTo>
                  <a:pt x="1014984" y="3455339"/>
                </a:lnTo>
                <a:lnTo>
                  <a:pt x="1014984" y="310299"/>
                </a:lnTo>
                <a:lnTo>
                  <a:pt x="1011143" y="254552"/>
                </a:lnTo>
                <a:lnTo>
                  <a:pt x="1000149" y="202083"/>
                </a:lnTo>
                <a:lnTo>
                  <a:pt x="982666" y="153766"/>
                </a:lnTo>
                <a:lnTo>
                  <a:pt x="959361" y="110476"/>
                </a:lnTo>
                <a:lnTo>
                  <a:pt x="930897" y="73086"/>
                </a:lnTo>
                <a:lnTo>
                  <a:pt x="897940" y="42469"/>
                </a:lnTo>
                <a:lnTo>
                  <a:pt x="861156" y="19500"/>
                </a:lnTo>
                <a:lnTo>
                  <a:pt x="821208" y="5052"/>
                </a:lnTo>
                <a:lnTo>
                  <a:pt x="778764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543794" y="3581400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89">
                <a:moveTo>
                  <a:pt x="29743" y="0"/>
                </a:moveTo>
                <a:lnTo>
                  <a:pt x="18168" y="2320"/>
                </a:lnTo>
                <a:lnTo>
                  <a:pt x="8713" y="8650"/>
                </a:lnTo>
                <a:lnTo>
                  <a:pt x="2338" y="18039"/>
                </a:lnTo>
                <a:lnTo>
                  <a:pt x="0" y="29540"/>
                </a:lnTo>
                <a:lnTo>
                  <a:pt x="0" y="30962"/>
                </a:lnTo>
                <a:lnTo>
                  <a:pt x="2756" y="42371"/>
                </a:lnTo>
                <a:lnTo>
                  <a:pt x="9469" y="51527"/>
                </a:lnTo>
                <a:lnTo>
                  <a:pt x="19147" y="57515"/>
                </a:lnTo>
                <a:lnTo>
                  <a:pt x="30797" y="59423"/>
                </a:lnTo>
                <a:lnTo>
                  <a:pt x="41767" y="56917"/>
                </a:lnTo>
                <a:lnTo>
                  <a:pt x="50750" y="50788"/>
                </a:lnTo>
                <a:lnTo>
                  <a:pt x="56916" y="41862"/>
                </a:lnTo>
                <a:lnTo>
                  <a:pt x="59435" y="30962"/>
                </a:lnTo>
                <a:lnTo>
                  <a:pt x="59435" y="29578"/>
                </a:lnTo>
                <a:lnTo>
                  <a:pt x="57137" y="18087"/>
                </a:lnTo>
                <a:lnTo>
                  <a:pt x="50799" y="8693"/>
                </a:lnTo>
                <a:lnTo>
                  <a:pt x="41376" y="2346"/>
                </a:lnTo>
                <a:lnTo>
                  <a:pt x="2981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43794" y="3090672"/>
            <a:ext cx="59690" cy="60960"/>
          </a:xfrm>
          <a:custGeom>
            <a:avLst/>
            <a:gdLst/>
            <a:ahLst/>
            <a:cxnLst/>
            <a:rect l="l" t="t" r="r" b="b"/>
            <a:pathLst>
              <a:path w="59690" h="60960">
                <a:moveTo>
                  <a:pt x="29743" y="0"/>
                </a:moveTo>
                <a:lnTo>
                  <a:pt x="18168" y="2331"/>
                </a:lnTo>
                <a:lnTo>
                  <a:pt x="8713" y="8689"/>
                </a:lnTo>
                <a:lnTo>
                  <a:pt x="2338" y="18120"/>
                </a:lnTo>
                <a:lnTo>
                  <a:pt x="0" y="29667"/>
                </a:lnTo>
                <a:lnTo>
                  <a:pt x="0" y="32359"/>
                </a:lnTo>
                <a:lnTo>
                  <a:pt x="2756" y="43820"/>
                </a:lnTo>
                <a:lnTo>
                  <a:pt x="9469" y="53016"/>
                </a:lnTo>
                <a:lnTo>
                  <a:pt x="19147" y="59030"/>
                </a:lnTo>
                <a:lnTo>
                  <a:pt x="30797" y="60947"/>
                </a:lnTo>
                <a:lnTo>
                  <a:pt x="41767" y="58425"/>
                </a:lnTo>
                <a:lnTo>
                  <a:pt x="50750" y="52268"/>
                </a:lnTo>
                <a:lnTo>
                  <a:pt x="56916" y="43304"/>
                </a:lnTo>
                <a:lnTo>
                  <a:pt x="59435" y="32359"/>
                </a:lnTo>
                <a:lnTo>
                  <a:pt x="59435" y="29667"/>
                </a:lnTo>
                <a:lnTo>
                  <a:pt x="57118" y="18129"/>
                </a:lnTo>
                <a:lnTo>
                  <a:pt x="50766" y="8704"/>
                </a:lnTo>
                <a:lnTo>
                  <a:pt x="41335" y="2344"/>
                </a:lnTo>
                <a:lnTo>
                  <a:pt x="29781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543794" y="2845307"/>
            <a:ext cx="59690" cy="60960"/>
          </a:xfrm>
          <a:custGeom>
            <a:avLst/>
            <a:gdLst/>
            <a:ahLst/>
            <a:cxnLst/>
            <a:rect l="l" t="t" r="r" b="b"/>
            <a:pathLst>
              <a:path w="59690" h="60960">
                <a:moveTo>
                  <a:pt x="29743" y="0"/>
                </a:moveTo>
                <a:lnTo>
                  <a:pt x="18177" y="2312"/>
                </a:lnTo>
                <a:lnTo>
                  <a:pt x="8728" y="8653"/>
                </a:lnTo>
                <a:lnTo>
                  <a:pt x="2350" y="18068"/>
                </a:lnTo>
                <a:lnTo>
                  <a:pt x="0" y="29603"/>
                </a:lnTo>
                <a:lnTo>
                  <a:pt x="0" y="32346"/>
                </a:lnTo>
                <a:lnTo>
                  <a:pt x="2756" y="43809"/>
                </a:lnTo>
                <a:lnTo>
                  <a:pt x="9469" y="53009"/>
                </a:lnTo>
                <a:lnTo>
                  <a:pt x="19147" y="59028"/>
                </a:lnTo>
                <a:lnTo>
                  <a:pt x="30797" y="60947"/>
                </a:lnTo>
                <a:lnTo>
                  <a:pt x="41767" y="58425"/>
                </a:lnTo>
                <a:lnTo>
                  <a:pt x="50750" y="52266"/>
                </a:lnTo>
                <a:lnTo>
                  <a:pt x="56916" y="43298"/>
                </a:lnTo>
                <a:lnTo>
                  <a:pt x="59435" y="32346"/>
                </a:lnTo>
                <a:lnTo>
                  <a:pt x="59435" y="29641"/>
                </a:lnTo>
                <a:lnTo>
                  <a:pt x="57102" y="18104"/>
                </a:lnTo>
                <a:lnTo>
                  <a:pt x="50738" y="8682"/>
                </a:lnTo>
                <a:lnTo>
                  <a:pt x="41299" y="2329"/>
                </a:lnTo>
                <a:lnTo>
                  <a:pt x="29743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43794" y="2601467"/>
            <a:ext cx="59690" cy="60960"/>
          </a:xfrm>
          <a:custGeom>
            <a:avLst/>
            <a:gdLst/>
            <a:ahLst/>
            <a:cxnLst/>
            <a:rect l="l" t="t" r="r" b="b"/>
            <a:pathLst>
              <a:path w="59690" h="60960">
                <a:moveTo>
                  <a:pt x="29743" y="0"/>
                </a:moveTo>
                <a:lnTo>
                  <a:pt x="18168" y="2331"/>
                </a:lnTo>
                <a:lnTo>
                  <a:pt x="8713" y="8689"/>
                </a:lnTo>
                <a:lnTo>
                  <a:pt x="2338" y="18120"/>
                </a:lnTo>
                <a:lnTo>
                  <a:pt x="0" y="29667"/>
                </a:lnTo>
                <a:lnTo>
                  <a:pt x="0" y="32359"/>
                </a:lnTo>
                <a:lnTo>
                  <a:pt x="2756" y="43820"/>
                </a:lnTo>
                <a:lnTo>
                  <a:pt x="9469" y="53016"/>
                </a:lnTo>
                <a:lnTo>
                  <a:pt x="19147" y="59030"/>
                </a:lnTo>
                <a:lnTo>
                  <a:pt x="30797" y="60947"/>
                </a:lnTo>
                <a:lnTo>
                  <a:pt x="41767" y="58425"/>
                </a:lnTo>
                <a:lnTo>
                  <a:pt x="50750" y="52268"/>
                </a:lnTo>
                <a:lnTo>
                  <a:pt x="56916" y="43304"/>
                </a:lnTo>
                <a:lnTo>
                  <a:pt x="59435" y="32359"/>
                </a:lnTo>
                <a:lnTo>
                  <a:pt x="59435" y="29667"/>
                </a:lnTo>
                <a:lnTo>
                  <a:pt x="57118" y="18129"/>
                </a:lnTo>
                <a:lnTo>
                  <a:pt x="50766" y="8704"/>
                </a:lnTo>
                <a:lnTo>
                  <a:pt x="41335" y="2344"/>
                </a:lnTo>
                <a:lnTo>
                  <a:pt x="29781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543794" y="3336035"/>
            <a:ext cx="59690" cy="60960"/>
          </a:xfrm>
          <a:custGeom>
            <a:avLst/>
            <a:gdLst/>
            <a:ahLst/>
            <a:cxnLst/>
            <a:rect l="l" t="t" r="r" b="b"/>
            <a:pathLst>
              <a:path w="59690" h="60960">
                <a:moveTo>
                  <a:pt x="29743" y="0"/>
                </a:moveTo>
                <a:lnTo>
                  <a:pt x="18177" y="2312"/>
                </a:lnTo>
                <a:lnTo>
                  <a:pt x="8728" y="8653"/>
                </a:lnTo>
                <a:lnTo>
                  <a:pt x="2350" y="18068"/>
                </a:lnTo>
                <a:lnTo>
                  <a:pt x="0" y="29603"/>
                </a:lnTo>
                <a:lnTo>
                  <a:pt x="0" y="32346"/>
                </a:lnTo>
                <a:lnTo>
                  <a:pt x="2756" y="43809"/>
                </a:lnTo>
                <a:lnTo>
                  <a:pt x="9469" y="53009"/>
                </a:lnTo>
                <a:lnTo>
                  <a:pt x="19147" y="59028"/>
                </a:lnTo>
                <a:lnTo>
                  <a:pt x="30797" y="60947"/>
                </a:lnTo>
                <a:lnTo>
                  <a:pt x="41767" y="58425"/>
                </a:lnTo>
                <a:lnTo>
                  <a:pt x="50750" y="52266"/>
                </a:lnTo>
                <a:lnTo>
                  <a:pt x="56916" y="43298"/>
                </a:lnTo>
                <a:lnTo>
                  <a:pt x="59435" y="32346"/>
                </a:lnTo>
                <a:lnTo>
                  <a:pt x="59435" y="29641"/>
                </a:lnTo>
                <a:lnTo>
                  <a:pt x="57102" y="18104"/>
                </a:lnTo>
                <a:lnTo>
                  <a:pt x="50738" y="8682"/>
                </a:lnTo>
                <a:lnTo>
                  <a:pt x="41299" y="2329"/>
                </a:lnTo>
                <a:lnTo>
                  <a:pt x="29743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62537" y="2138172"/>
            <a:ext cx="60960" cy="58419"/>
          </a:xfrm>
          <a:custGeom>
            <a:avLst/>
            <a:gdLst/>
            <a:ahLst/>
            <a:cxnLst/>
            <a:rect l="l" t="t" r="r" b="b"/>
            <a:pathLst>
              <a:path w="60959" h="58419">
                <a:moveTo>
                  <a:pt x="31813" y="0"/>
                </a:moveTo>
                <a:lnTo>
                  <a:pt x="29159" y="0"/>
                </a:lnTo>
                <a:lnTo>
                  <a:pt x="17809" y="2275"/>
                </a:lnTo>
                <a:lnTo>
                  <a:pt x="8540" y="8482"/>
                </a:lnTo>
                <a:lnTo>
                  <a:pt x="2291" y="17686"/>
                </a:lnTo>
                <a:lnTo>
                  <a:pt x="0" y="28956"/>
                </a:lnTo>
                <a:lnTo>
                  <a:pt x="2291" y="40225"/>
                </a:lnTo>
                <a:lnTo>
                  <a:pt x="8540" y="49429"/>
                </a:lnTo>
                <a:lnTo>
                  <a:pt x="17809" y="55636"/>
                </a:lnTo>
                <a:lnTo>
                  <a:pt x="29159" y="57912"/>
                </a:lnTo>
                <a:lnTo>
                  <a:pt x="31813" y="57912"/>
                </a:lnTo>
                <a:lnTo>
                  <a:pt x="43161" y="55636"/>
                </a:lnTo>
                <a:lnTo>
                  <a:pt x="52425" y="49429"/>
                </a:lnTo>
                <a:lnTo>
                  <a:pt x="58670" y="40225"/>
                </a:lnTo>
                <a:lnTo>
                  <a:pt x="60959" y="28956"/>
                </a:lnTo>
                <a:lnTo>
                  <a:pt x="58670" y="17686"/>
                </a:lnTo>
                <a:lnTo>
                  <a:pt x="52425" y="8482"/>
                </a:lnTo>
                <a:lnTo>
                  <a:pt x="43161" y="2275"/>
                </a:lnTo>
                <a:lnTo>
                  <a:pt x="31813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17182" y="2138172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5" h="58419">
                <a:moveTo>
                  <a:pt x="32600" y="0"/>
                </a:moveTo>
                <a:lnTo>
                  <a:pt x="29883" y="0"/>
                </a:lnTo>
                <a:lnTo>
                  <a:pt x="18248" y="2275"/>
                </a:lnTo>
                <a:lnTo>
                  <a:pt x="8750" y="8482"/>
                </a:lnTo>
                <a:lnTo>
                  <a:pt x="2347" y="17686"/>
                </a:lnTo>
                <a:lnTo>
                  <a:pt x="0" y="28956"/>
                </a:lnTo>
                <a:lnTo>
                  <a:pt x="2347" y="40225"/>
                </a:lnTo>
                <a:lnTo>
                  <a:pt x="8750" y="49429"/>
                </a:lnTo>
                <a:lnTo>
                  <a:pt x="18248" y="55636"/>
                </a:lnTo>
                <a:lnTo>
                  <a:pt x="29883" y="57912"/>
                </a:lnTo>
                <a:lnTo>
                  <a:pt x="32600" y="57912"/>
                </a:lnTo>
                <a:lnTo>
                  <a:pt x="44229" y="55636"/>
                </a:lnTo>
                <a:lnTo>
                  <a:pt x="53728" y="49429"/>
                </a:lnTo>
                <a:lnTo>
                  <a:pt x="60134" y="40225"/>
                </a:lnTo>
                <a:lnTo>
                  <a:pt x="62484" y="28956"/>
                </a:lnTo>
                <a:lnTo>
                  <a:pt x="60134" y="17686"/>
                </a:lnTo>
                <a:lnTo>
                  <a:pt x="53728" y="8482"/>
                </a:lnTo>
                <a:lnTo>
                  <a:pt x="44229" y="2275"/>
                </a:lnTo>
                <a:lnTo>
                  <a:pt x="3260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45421" y="2356239"/>
            <a:ext cx="59690" cy="60960"/>
          </a:xfrm>
          <a:custGeom>
            <a:avLst/>
            <a:gdLst/>
            <a:ahLst/>
            <a:cxnLst/>
            <a:rect l="l" t="t" r="r" b="b"/>
            <a:pathLst>
              <a:path w="59690" h="60960">
                <a:moveTo>
                  <a:pt x="32600" y="0"/>
                </a:moveTo>
                <a:lnTo>
                  <a:pt x="279" y="26288"/>
                </a:lnTo>
                <a:lnTo>
                  <a:pt x="266" y="28295"/>
                </a:lnTo>
                <a:lnTo>
                  <a:pt x="0" y="29286"/>
                </a:lnTo>
                <a:lnTo>
                  <a:pt x="1368" y="40791"/>
                </a:lnTo>
                <a:lnTo>
                  <a:pt x="6899" y="50553"/>
                </a:lnTo>
                <a:lnTo>
                  <a:pt x="15730" y="57566"/>
                </a:lnTo>
                <a:lnTo>
                  <a:pt x="27000" y="60820"/>
                </a:lnTo>
                <a:lnTo>
                  <a:pt x="29502" y="60820"/>
                </a:lnTo>
                <a:lnTo>
                  <a:pt x="58966" y="34201"/>
                </a:lnTo>
                <a:lnTo>
                  <a:pt x="59194" y="31915"/>
                </a:lnTo>
                <a:lnTo>
                  <a:pt x="57998" y="20370"/>
                </a:lnTo>
                <a:lnTo>
                  <a:pt x="52598" y="10518"/>
                </a:lnTo>
                <a:lnTo>
                  <a:pt x="43848" y="3386"/>
                </a:lnTo>
                <a:lnTo>
                  <a:pt x="3260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76466" y="2162611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29871" y="0"/>
                </a:moveTo>
                <a:lnTo>
                  <a:pt x="18649" y="3053"/>
                </a:lnTo>
                <a:lnTo>
                  <a:pt x="15868" y="4412"/>
                </a:lnTo>
                <a:lnTo>
                  <a:pt x="6773" y="11800"/>
                </a:lnTo>
                <a:lnTo>
                  <a:pt x="1347" y="21825"/>
                </a:lnTo>
                <a:lnTo>
                  <a:pt x="0" y="33196"/>
                </a:lnTo>
                <a:lnTo>
                  <a:pt x="3142" y="44620"/>
                </a:lnTo>
                <a:lnTo>
                  <a:pt x="10372" y="53907"/>
                </a:lnTo>
                <a:lnTo>
                  <a:pt x="20189" y="59448"/>
                </a:lnTo>
                <a:lnTo>
                  <a:pt x="31324" y="60826"/>
                </a:lnTo>
                <a:lnTo>
                  <a:pt x="42512" y="57625"/>
                </a:lnTo>
                <a:lnTo>
                  <a:pt x="44608" y="56571"/>
                </a:lnTo>
                <a:lnTo>
                  <a:pt x="53791" y="49311"/>
                </a:lnTo>
                <a:lnTo>
                  <a:pt x="59340" y="39363"/>
                </a:lnTo>
                <a:lnTo>
                  <a:pt x="60831" y="28014"/>
                </a:lnTo>
                <a:lnTo>
                  <a:pt x="57841" y="16553"/>
                </a:lnTo>
                <a:lnTo>
                  <a:pt x="50726" y="7184"/>
                </a:lnTo>
                <a:lnTo>
                  <a:pt x="40983" y="1521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407903" y="2138172"/>
            <a:ext cx="59690" cy="58419"/>
          </a:xfrm>
          <a:custGeom>
            <a:avLst/>
            <a:gdLst/>
            <a:ahLst/>
            <a:cxnLst/>
            <a:rect l="l" t="t" r="r" b="b"/>
            <a:pathLst>
              <a:path w="59690" h="58419">
                <a:moveTo>
                  <a:pt x="30403" y="0"/>
                </a:moveTo>
                <a:lnTo>
                  <a:pt x="29044" y="0"/>
                </a:lnTo>
                <a:lnTo>
                  <a:pt x="17739" y="2275"/>
                </a:lnTo>
                <a:lnTo>
                  <a:pt x="8507" y="8482"/>
                </a:lnTo>
                <a:lnTo>
                  <a:pt x="2282" y="17686"/>
                </a:lnTo>
                <a:lnTo>
                  <a:pt x="0" y="28956"/>
                </a:lnTo>
                <a:lnTo>
                  <a:pt x="2282" y="40225"/>
                </a:lnTo>
                <a:lnTo>
                  <a:pt x="8507" y="49429"/>
                </a:lnTo>
                <a:lnTo>
                  <a:pt x="17739" y="55636"/>
                </a:lnTo>
                <a:lnTo>
                  <a:pt x="29044" y="57912"/>
                </a:lnTo>
                <a:lnTo>
                  <a:pt x="30403" y="57912"/>
                </a:lnTo>
                <a:lnTo>
                  <a:pt x="41706" y="55636"/>
                </a:lnTo>
                <a:lnTo>
                  <a:pt x="50934" y="49429"/>
                </a:lnTo>
                <a:lnTo>
                  <a:pt x="57155" y="40225"/>
                </a:lnTo>
                <a:lnTo>
                  <a:pt x="59436" y="28956"/>
                </a:lnTo>
                <a:lnTo>
                  <a:pt x="57155" y="17686"/>
                </a:lnTo>
                <a:lnTo>
                  <a:pt x="50934" y="8482"/>
                </a:lnTo>
                <a:lnTo>
                  <a:pt x="41706" y="2275"/>
                </a:lnTo>
                <a:lnTo>
                  <a:pt x="30403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92979" y="4105655"/>
            <a:ext cx="58419" cy="60960"/>
          </a:xfrm>
          <a:custGeom>
            <a:avLst/>
            <a:gdLst/>
            <a:ahLst/>
            <a:cxnLst/>
            <a:rect l="l" t="t" r="r" b="b"/>
            <a:pathLst>
              <a:path w="58420" h="60960">
                <a:moveTo>
                  <a:pt x="28955" y="0"/>
                </a:moveTo>
                <a:lnTo>
                  <a:pt x="17686" y="2338"/>
                </a:lnTo>
                <a:lnTo>
                  <a:pt x="8482" y="8716"/>
                </a:lnTo>
                <a:lnTo>
                  <a:pt x="2275" y="18179"/>
                </a:lnTo>
                <a:lnTo>
                  <a:pt x="0" y="29768"/>
                </a:lnTo>
                <a:lnTo>
                  <a:pt x="0" y="31153"/>
                </a:lnTo>
                <a:lnTo>
                  <a:pt x="2259" y="42745"/>
                </a:lnTo>
                <a:lnTo>
                  <a:pt x="8453" y="52214"/>
                </a:lnTo>
                <a:lnTo>
                  <a:pt x="17650" y="58604"/>
                </a:lnTo>
                <a:lnTo>
                  <a:pt x="28955" y="60960"/>
                </a:lnTo>
                <a:lnTo>
                  <a:pt x="40225" y="58621"/>
                </a:lnTo>
                <a:lnTo>
                  <a:pt x="49429" y="52243"/>
                </a:lnTo>
                <a:lnTo>
                  <a:pt x="55636" y="42780"/>
                </a:lnTo>
                <a:lnTo>
                  <a:pt x="57911" y="31191"/>
                </a:lnTo>
                <a:lnTo>
                  <a:pt x="57911" y="29768"/>
                </a:lnTo>
                <a:lnTo>
                  <a:pt x="55636" y="18179"/>
                </a:lnTo>
                <a:lnTo>
                  <a:pt x="49429" y="8716"/>
                </a:lnTo>
                <a:lnTo>
                  <a:pt x="40225" y="2338"/>
                </a:lnTo>
                <a:lnTo>
                  <a:pt x="28955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793081" y="5331054"/>
            <a:ext cx="59690" cy="62865"/>
          </a:xfrm>
          <a:custGeom>
            <a:avLst/>
            <a:gdLst/>
            <a:ahLst/>
            <a:cxnLst/>
            <a:rect l="l" t="t" r="r" b="b"/>
            <a:pathLst>
              <a:path w="59689" h="62864">
                <a:moveTo>
                  <a:pt x="27051" y="0"/>
                </a:moveTo>
                <a:lnTo>
                  <a:pt x="15760" y="3290"/>
                </a:lnTo>
                <a:lnTo>
                  <a:pt x="6910" y="10433"/>
                </a:lnTo>
                <a:lnTo>
                  <a:pt x="1367" y="20395"/>
                </a:lnTo>
                <a:lnTo>
                  <a:pt x="0" y="32143"/>
                </a:lnTo>
                <a:lnTo>
                  <a:pt x="0" y="34188"/>
                </a:lnTo>
                <a:lnTo>
                  <a:pt x="3287" y="45913"/>
                </a:lnTo>
                <a:lnTo>
                  <a:pt x="9758" y="54517"/>
                </a:lnTo>
                <a:lnTo>
                  <a:pt x="18845" y="60250"/>
                </a:lnTo>
                <a:lnTo>
                  <a:pt x="29718" y="62344"/>
                </a:lnTo>
                <a:lnTo>
                  <a:pt x="32562" y="62344"/>
                </a:lnTo>
                <a:lnTo>
                  <a:pt x="43799" y="58919"/>
                </a:lnTo>
                <a:lnTo>
                  <a:pt x="52555" y="51682"/>
                </a:lnTo>
                <a:lnTo>
                  <a:pt x="57973" y="41673"/>
                </a:lnTo>
                <a:lnTo>
                  <a:pt x="59194" y="29933"/>
                </a:lnTo>
                <a:lnTo>
                  <a:pt x="59004" y="27216"/>
                </a:lnTo>
                <a:lnTo>
                  <a:pt x="55734" y="15855"/>
                </a:lnTo>
                <a:lnTo>
                  <a:pt x="48633" y="6950"/>
                </a:lnTo>
                <a:lnTo>
                  <a:pt x="38728" y="1373"/>
                </a:lnTo>
                <a:lnTo>
                  <a:pt x="27051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92979" y="4840223"/>
            <a:ext cx="58419" cy="62865"/>
          </a:xfrm>
          <a:custGeom>
            <a:avLst/>
            <a:gdLst/>
            <a:ahLst/>
            <a:cxnLst/>
            <a:rect l="l" t="t" r="r" b="b"/>
            <a:pathLst>
              <a:path w="58420" h="62864">
                <a:moveTo>
                  <a:pt x="28955" y="0"/>
                </a:moveTo>
                <a:lnTo>
                  <a:pt x="17686" y="2347"/>
                </a:lnTo>
                <a:lnTo>
                  <a:pt x="8482" y="8750"/>
                </a:lnTo>
                <a:lnTo>
                  <a:pt x="2275" y="18248"/>
                </a:lnTo>
                <a:lnTo>
                  <a:pt x="0" y="29883"/>
                </a:lnTo>
                <a:lnTo>
                  <a:pt x="0" y="32600"/>
                </a:lnTo>
                <a:lnTo>
                  <a:pt x="2275" y="44235"/>
                </a:lnTo>
                <a:lnTo>
                  <a:pt x="8482" y="53733"/>
                </a:lnTo>
                <a:lnTo>
                  <a:pt x="17686" y="60136"/>
                </a:lnTo>
                <a:lnTo>
                  <a:pt x="28955" y="62483"/>
                </a:lnTo>
                <a:lnTo>
                  <a:pt x="40225" y="60136"/>
                </a:lnTo>
                <a:lnTo>
                  <a:pt x="49429" y="53733"/>
                </a:lnTo>
                <a:lnTo>
                  <a:pt x="55636" y="44235"/>
                </a:lnTo>
                <a:lnTo>
                  <a:pt x="57911" y="32600"/>
                </a:lnTo>
                <a:lnTo>
                  <a:pt x="57911" y="29883"/>
                </a:lnTo>
                <a:lnTo>
                  <a:pt x="55636" y="18248"/>
                </a:lnTo>
                <a:lnTo>
                  <a:pt x="49429" y="8750"/>
                </a:lnTo>
                <a:lnTo>
                  <a:pt x="40225" y="2347"/>
                </a:lnTo>
                <a:lnTo>
                  <a:pt x="28955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792979" y="4349496"/>
            <a:ext cx="58419" cy="62865"/>
          </a:xfrm>
          <a:custGeom>
            <a:avLst/>
            <a:gdLst/>
            <a:ahLst/>
            <a:cxnLst/>
            <a:rect l="l" t="t" r="r" b="b"/>
            <a:pathLst>
              <a:path w="58420" h="62864">
                <a:moveTo>
                  <a:pt x="28955" y="0"/>
                </a:moveTo>
                <a:lnTo>
                  <a:pt x="17686" y="2347"/>
                </a:lnTo>
                <a:lnTo>
                  <a:pt x="8482" y="8750"/>
                </a:lnTo>
                <a:lnTo>
                  <a:pt x="2275" y="18248"/>
                </a:lnTo>
                <a:lnTo>
                  <a:pt x="0" y="29883"/>
                </a:lnTo>
                <a:lnTo>
                  <a:pt x="0" y="32600"/>
                </a:lnTo>
                <a:lnTo>
                  <a:pt x="2275" y="44235"/>
                </a:lnTo>
                <a:lnTo>
                  <a:pt x="8482" y="53733"/>
                </a:lnTo>
                <a:lnTo>
                  <a:pt x="17686" y="60136"/>
                </a:lnTo>
                <a:lnTo>
                  <a:pt x="28955" y="62483"/>
                </a:lnTo>
                <a:lnTo>
                  <a:pt x="40225" y="60136"/>
                </a:lnTo>
                <a:lnTo>
                  <a:pt x="49429" y="53733"/>
                </a:lnTo>
                <a:lnTo>
                  <a:pt x="55636" y="44235"/>
                </a:lnTo>
                <a:lnTo>
                  <a:pt x="57911" y="32600"/>
                </a:lnTo>
                <a:lnTo>
                  <a:pt x="57911" y="29883"/>
                </a:lnTo>
                <a:lnTo>
                  <a:pt x="55636" y="18248"/>
                </a:lnTo>
                <a:lnTo>
                  <a:pt x="49429" y="8750"/>
                </a:lnTo>
                <a:lnTo>
                  <a:pt x="40225" y="2347"/>
                </a:lnTo>
                <a:lnTo>
                  <a:pt x="28955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792979" y="4594861"/>
            <a:ext cx="58419" cy="62865"/>
          </a:xfrm>
          <a:custGeom>
            <a:avLst/>
            <a:gdLst/>
            <a:ahLst/>
            <a:cxnLst/>
            <a:rect l="l" t="t" r="r" b="b"/>
            <a:pathLst>
              <a:path w="58420" h="62864">
                <a:moveTo>
                  <a:pt x="28955" y="0"/>
                </a:moveTo>
                <a:lnTo>
                  <a:pt x="17686" y="2347"/>
                </a:lnTo>
                <a:lnTo>
                  <a:pt x="8482" y="8747"/>
                </a:lnTo>
                <a:lnTo>
                  <a:pt x="2275" y="18237"/>
                </a:lnTo>
                <a:lnTo>
                  <a:pt x="0" y="29857"/>
                </a:lnTo>
                <a:lnTo>
                  <a:pt x="0" y="32588"/>
                </a:lnTo>
                <a:lnTo>
                  <a:pt x="2259" y="44210"/>
                </a:lnTo>
                <a:lnTo>
                  <a:pt x="8453" y="53708"/>
                </a:lnTo>
                <a:lnTo>
                  <a:pt x="17650" y="60120"/>
                </a:lnTo>
                <a:lnTo>
                  <a:pt x="28955" y="62483"/>
                </a:lnTo>
                <a:lnTo>
                  <a:pt x="40225" y="60136"/>
                </a:lnTo>
                <a:lnTo>
                  <a:pt x="49429" y="53736"/>
                </a:lnTo>
                <a:lnTo>
                  <a:pt x="55636" y="44246"/>
                </a:lnTo>
                <a:lnTo>
                  <a:pt x="57911" y="32626"/>
                </a:lnTo>
                <a:lnTo>
                  <a:pt x="57911" y="29857"/>
                </a:lnTo>
                <a:lnTo>
                  <a:pt x="55636" y="18237"/>
                </a:lnTo>
                <a:lnTo>
                  <a:pt x="49429" y="8747"/>
                </a:lnTo>
                <a:lnTo>
                  <a:pt x="40225" y="2347"/>
                </a:lnTo>
                <a:lnTo>
                  <a:pt x="28955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792979" y="5085589"/>
            <a:ext cx="58419" cy="62865"/>
          </a:xfrm>
          <a:custGeom>
            <a:avLst/>
            <a:gdLst/>
            <a:ahLst/>
            <a:cxnLst/>
            <a:rect l="l" t="t" r="r" b="b"/>
            <a:pathLst>
              <a:path w="58420" h="62864">
                <a:moveTo>
                  <a:pt x="28955" y="0"/>
                </a:moveTo>
                <a:lnTo>
                  <a:pt x="17686" y="2354"/>
                </a:lnTo>
                <a:lnTo>
                  <a:pt x="8482" y="8774"/>
                </a:lnTo>
                <a:lnTo>
                  <a:pt x="2275" y="18296"/>
                </a:lnTo>
                <a:lnTo>
                  <a:pt x="0" y="29959"/>
                </a:lnTo>
                <a:lnTo>
                  <a:pt x="0" y="32638"/>
                </a:lnTo>
                <a:lnTo>
                  <a:pt x="2308" y="44267"/>
                </a:lnTo>
                <a:lnTo>
                  <a:pt x="8520" y="53752"/>
                </a:lnTo>
                <a:lnTo>
                  <a:pt x="17711" y="60142"/>
                </a:lnTo>
                <a:lnTo>
                  <a:pt x="28955" y="62483"/>
                </a:lnTo>
                <a:lnTo>
                  <a:pt x="40225" y="60129"/>
                </a:lnTo>
                <a:lnTo>
                  <a:pt x="49429" y="53709"/>
                </a:lnTo>
                <a:lnTo>
                  <a:pt x="55636" y="44187"/>
                </a:lnTo>
                <a:lnTo>
                  <a:pt x="57911" y="32524"/>
                </a:lnTo>
                <a:lnTo>
                  <a:pt x="57911" y="29959"/>
                </a:lnTo>
                <a:lnTo>
                  <a:pt x="55636" y="18296"/>
                </a:lnTo>
                <a:lnTo>
                  <a:pt x="49429" y="8774"/>
                </a:lnTo>
                <a:lnTo>
                  <a:pt x="40225" y="2354"/>
                </a:lnTo>
                <a:lnTo>
                  <a:pt x="28955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924119" y="5526099"/>
            <a:ext cx="60960" cy="59690"/>
          </a:xfrm>
          <a:custGeom>
            <a:avLst/>
            <a:gdLst/>
            <a:ahLst/>
            <a:cxnLst/>
            <a:rect l="l" t="t" r="r" b="b"/>
            <a:pathLst>
              <a:path w="60960" h="59689">
                <a:moveTo>
                  <a:pt x="31385" y="0"/>
                </a:moveTo>
                <a:lnTo>
                  <a:pt x="20227" y="1343"/>
                </a:lnTo>
                <a:lnTo>
                  <a:pt x="10391" y="6747"/>
                </a:lnTo>
                <a:lnTo>
                  <a:pt x="3147" y="15807"/>
                </a:lnTo>
                <a:lnTo>
                  <a:pt x="0" y="26946"/>
                </a:lnTo>
                <a:lnTo>
                  <a:pt x="1350" y="38032"/>
                </a:lnTo>
                <a:lnTo>
                  <a:pt x="31570" y="59368"/>
                </a:lnTo>
                <a:lnTo>
                  <a:pt x="42974" y="57090"/>
                </a:lnTo>
                <a:lnTo>
                  <a:pt x="52288" y="50860"/>
                </a:lnTo>
                <a:lnTo>
                  <a:pt x="58571" y="41614"/>
                </a:lnTo>
                <a:lnTo>
                  <a:pt x="60881" y="30285"/>
                </a:lnTo>
                <a:lnTo>
                  <a:pt x="59742" y="22208"/>
                </a:lnTo>
                <a:lnTo>
                  <a:pt x="56471" y="14892"/>
                </a:lnTo>
                <a:lnTo>
                  <a:pt x="51319" y="8739"/>
                </a:lnTo>
                <a:lnTo>
                  <a:pt x="44536" y="4148"/>
                </a:lnTo>
                <a:lnTo>
                  <a:pt x="42593" y="312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410203" y="5551932"/>
            <a:ext cx="62865" cy="59690"/>
          </a:xfrm>
          <a:custGeom>
            <a:avLst/>
            <a:gdLst/>
            <a:ahLst/>
            <a:cxnLst/>
            <a:rect l="l" t="t" r="r" b="b"/>
            <a:pathLst>
              <a:path w="62864" h="59689">
                <a:moveTo>
                  <a:pt x="32600" y="0"/>
                </a:moveTo>
                <a:lnTo>
                  <a:pt x="29870" y="0"/>
                </a:lnTo>
                <a:lnTo>
                  <a:pt x="18243" y="2336"/>
                </a:lnTo>
                <a:lnTo>
                  <a:pt x="8748" y="8705"/>
                </a:lnTo>
                <a:lnTo>
                  <a:pt x="2347" y="18152"/>
                </a:lnTo>
                <a:lnTo>
                  <a:pt x="0" y="29718"/>
                </a:lnTo>
                <a:lnTo>
                  <a:pt x="2347" y="41283"/>
                </a:lnTo>
                <a:lnTo>
                  <a:pt x="8748" y="50730"/>
                </a:lnTo>
                <a:lnTo>
                  <a:pt x="18243" y="57099"/>
                </a:lnTo>
                <a:lnTo>
                  <a:pt x="29870" y="59436"/>
                </a:lnTo>
                <a:lnTo>
                  <a:pt x="32600" y="59436"/>
                </a:lnTo>
                <a:lnTo>
                  <a:pt x="44229" y="57099"/>
                </a:lnTo>
                <a:lnTo>
                  <a:pt x="53728" y="50730"/>
                </a:lnTo>
                <a:lnTo>
                  <a:pt x="60134" y="41283"/>
                </a:lnTo>
                <a:lnTo>
                  <a:pt x="62484" y="29718"/>
                </a:lnTo>
                <a:lnTo>
                  <a:pt x="60134" y="18152"/>
                </a:lnTo>
                <a:lnTo>
                  <a:pt x="53728" y="8705"/>
                </a:lnTo>
                <a:lnTo>
                  <a:pt x="44229" y="2336"/>
                </a:lnTo>
                <a:lnTo>
                  <a:pt x="3260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164839" y="5551932"/>
            <a:ext cx="62865" cy="59690"/>
          </a:xfrm>
          <a:custGeom>
            <a:avLst/>
            <a:gdLst/>
            <a:ahLst/>
            <a:cxnLst/>
            <a:rect l="l" t="t" r="r" b="b"/>
            <a:pathLst>
              <a:path w="62864" h="59689">
                <a:moveTo>
                  <a:pt x="32600" y="0"/>
                </a:moveTo>
                <a:lnTo>
                  <a:pt x="29883" y="0"/>
                </a:lnTo>
                <a:lnTo>
                  <a:pt x="18248" y="2336"/>
                </a:lnTo>
                <a:lnTo>
                  <a:pt x="8750" y="8705"/>
                </a:lnTo>
                <a:lnTo>
                  <a:pt x="2347" y="18152"/>
                </a:lnTo>
                <a:lnTo>
                  <a:pt x="0" y="29718"/>
                </a:lnTo>
                <a:lnTo>
                  <a:pt x="2347" y="41283"/>
                </a:lnTo>
                <a:lnTo>
                  <a:pt x="8750" y="50730"/>
                </a:lnTo>
                <a:lnTo>
                  <a:pt x="18248" y="57099"/>
                </a:lnTo>
                <a:lnTo>
                  <a:pt x="29883" y="59436"/>
                </a:lnTo>
                <a:lnTo>
                  <a:pt x="32600" y="59436"/>
                </a:lnTo>
                <a:lnTo>
                  <a:pt x="44229" y="57099"/>
                </a:lnTo>
                <a:lnTo>
                  <a:pt x="53728" y="50730"/>
                </a:lnTo>
                <a:lnTo>
                  <a:pt x="60134" y="41283"/>
                </a:lnTo>
                <a:lnTo>
                  <a:pt x="62484" y="29718"/>
                </a:lnTo>
                <a:lnTo>
                  <a:pt x="60134" y="18152"/>
                </a:lnTo>
                <a:lnTo>
                  <a:pt x="53728" y="8705"/>
                </a:lnTo>
                <a:lnTo>
                  <a:pt x="44229" y="2336"/>
                </a:lnTo>
                <a:lnTo>
                  <a:pt x="3260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655570" y="5551932"/>
            <a:ext cx="60960" cy="59690"/>
          </a:xfrm>
          <a:custGeom>
            <a:avLst/>
            <a:gdLst/>
            <a:ahLst/>
            <a:cxnLst/>
            <a:rect l="l" t="t" r="r" b="b"/>
            <a:pathLst>
              <a:path w="60960" h="59689">
                <a:moveTo>
                  <a:pt x="31191" y="0"/>
                </a:moveTo>
                <a:lnTo>
                  <a:pt x="29756" y="0"/>
                </a:lnTo>
                <a:lnTo>
                  <a:pt x="18173" y="2336"/>
                </a:lnTo>
                <a:lnTo>
                  <a:pt x="8715" y="8705"/>
                </a:lnTo>
                <a:lnTo>
                  <a:pt x="2338" y="18152"/>
                </a:lnTo>
                <a:lnTo>
                  <a:pt x="0" y="29718"/>
                </a:lnTo>
                <a:lnTo>
                  <a:pt x="2338" y="41283"/>
                </a:lnTo>
                <a:lnTo>
                  <a:pt x="8715" y="50730"/>
                </a:lnTo>
                <a:lnTo>
                  <a:pt x="18173" y="57099"/>
                </a:lnTo>
                <a:lnTo>
                  <a:pt x="29756" y="59436"/>
                </a:lnTo>
                <a:lnTo>
                  <a:pt x="31191" y="59436"/>
                </a:lnTo>
                <a:lnTo>
                  <a:pt x="42775" y="57099"/>
                </a:lnTo>
                <a:lnTo>
                  <a:pt x="52238" y="50730"/>
                </a:lnTo>
                <a:lnTo>
                  <a:pt x="58619" y="41283"/>
                </a:lnTo>
                <a:lnTo>
                  <a:pt x="60960" y="29718"/>
                </a:lnTo>
                <a:lnTo>
                  <a:pt x="58619" y="18152"/>
                </a:lnTo>
                <a:lnTo>
                  <a:pt x="52238" y="8705"/>
                </a:lnTo>
                <a:lnTo>
                  <a:pt x="42775" y="2336"/>
                </a:lnTo>
                <a:lnTo>
                  <a:pt x="31191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26"/>
          <p:cNvGrpSpPr/>
          <p:nvPr/>
        </p:nvGrpSpPr>
        <p:grpSpPr>
          <a:xfrm>
            <a:off x="6076189" y="4096511"/>
            <a:ext cx="1179830" cy="1525905"/>
            <a:chOff x="6076189" y="4096511"/>
            <a:chExt cx="1179830" cy="1525905"/>
          </a:xfrm>
        </p:grpSpPr>
        <p:sp>
          <p:nvSpPr>
            <p:cNvPr id="27" name="object 27"/>
            <p:cNvSpPr/>
            <p:nvPr/>
          </p:nvSpPr>
          <p:spPr>
            <a:xfrm>
              <a:off x="6086095" y="4106417"/>
              <a:ext cx="1160145" cy="1506220"/>
            </a:xfrm>
            <a:custGeom>
              <a:avLst/>
              <a:gdLst/>
              <a:ahLst/>
              <a:cxnLst/>
              <a:rect l="l" t="t" r="r" b="b"/>
              <a:pathLst>
                <a:path w="1160145" h="1506220">
                  <a:moveTo>
                    <a:pt x="1130109" y="0"/>
                  </a:moveTo>
                  <a:lnTo>
                    <a:pt x="1118597" y="2327"/>
                  </a:lnTo>
                  <a:lnTo>
                    <a:pt x="1109195" y="8674"/>
                  </a:lnTo>
                  <a:lnTo>
                    <a:pt x="1102856" y="18087"/>
                  </a:lnTo>
                  <a:lnTo>
                    <a:pt x="1100531" y="29616"/>
                  </a:lnTo>
                  <a:lnTo>
                    <a:pt x="1100531" y="1234427"/>
                  </a:lnTo>
                  <a:lnTo>
                    <a:pt x="1094937" y="1283051"/>
                  </a:lnTo>
                  <a:lnTo>
                    <a:pt x="1079002" y="1327687"/>
                  </a:lnTo>
                  <a:lnTo>
                    <a:pt x="1053998" y="1367062"/>
                  </a:lnTo>
                  <a:lnTo>
                    <a:pt x="1021197" y="1399903"/>
                  </a:lnTo>
                  <a:lnTo>
                    <a:pt x="981869" y="1424937"/>
                  </a:lnTo>
                  <a:lnTo>
                    <a:pt x="937286" y="1440891"/>
                  </a:lnTo>
                  <a:lnTo>
                    <a:pt x="888720" y="1446491"/>
                  </a:lnTo>
                  <a:lnTo>
                    <a:pt x="29578" y="1446491"/>
                  </a:lnTo>
                  <a:lnTo>
                    <a:pt x="18066" y="1448818"/>
                  </a:lnTo>
                  <a:lnTo>
                    <a:pt x="8664" y="1455164"/>
                  </a:lnTo>
                  <a:lnTo>
                    <a:pt x="2324" y="1464574"/>
                  </a:lnTo>
                  <a:lnTo>
                    <a:pt x="0" y="1476095"/>
                  </a:lnTo>
                  <a:lnTo>
                    <a:pt x="2324" y="1487624"/>
                  </a:lnTo>
                  <a:lnTo>
                    <a:pt x="8664" y="1497037"/>
                  </a:lnTo>
                  <a:lnTo>
                    <a:pt x="18066" y="1503384"/>
                  </a:lnTo>
                  <a:lnTo>
                    <a:pt x="29578" y="1505711"/>
                  </a:lnTo>
                  <a:lnTo>
                    <a:pt x="888873" y="1505711"/>
                  </a:lnTo>
                  <a:lnTo>
                    <a:pt x="937559" y="1501312"/>
                  </a:lnTo>
                  <a:lnTo>
                    <a:pt x="983382" y="1488692"/>
                  </a:lnTo>
                  <a:lnTo>
                    <a:pt x="1025575" y="1468616"/>
                  </a:lnTo>
                  <a:lnTo>
                    <a:pt x="1063377" y="1441849"/>
                  </a:lnTo>
                  <a:lnTo>
                    <a:pt x="1096022" y="1409156"/>
                  </a:lnTo>
                  <a:lnTo>
                    <a:pt x="1122747" y="1371302"/>
                  </a:lnTo>
                  <a:lnTo>
                    <a:pt x="1142788" y="1329053"/>
                  </a:lnTo>
                  <a:lnTo>
                    <a:pt x="1155382" y="1283173"/>
                  </a:lnTo>
                  <a:lnTo>
                    <a:pt x="1159764" y="1234427"/>
                  </a:lnTo>
                  <a:lnTo>
                    <a:pt x="1159764" y="29616"/>
                  </a:lnTo>
                  <a:lnTo>
                    <a:pt x="1157439" y="18087"/>
                  </a:lnTo>
                  <a:lnTo>
                    <a:pt x="1151099" y="8674"/>
                  </a:lnTo>
                  <a:lnTo>
                    <a:pt x="1141697" y="2327"/>
                  </a:lnTo>
                  <a:lnTo>
                    <a:pt x="1130185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086095" y="4106417"/>
              <a:ext cx="1160145" cy="1506220"/>
            </a:xfrm>
            <a:custGeom>
              <a:avLst/>
              <a:gdLst/>
              <a:ahLst/>
              <a:cxnLst/>
              <a:rect l="l" t="t" r="r" b="b"/>
              <a:pathLst>
                <a:path w="1160145" h="1506220">
                  <a:moveTo>
                    <a:pt x="1130109" y="0"/>
                  </a:moveTo>
                  <a:lnTo>
                    <a:pt x="1118597" y="2327"/>
                  </a:lnTo>
                  <a:lnTo>
                    <a:pt x="1109195" y="8674"/>
                  </a:lnTo>
                  <a:lnTo>
                    <a:pt x="1102856" y="18087"/>
                  </a:lnTo>
                  <a:lnTo>
                    <a:pt x="1100531" y="29616"/>
                  </a:lnTo>
                  <a:lnTo>
                    <a:pt x="1100531" y="1234427"/>
                  </a:lnTo>
                  <a:lnTo>
                    <a:pt x="1094937" y="1283051"/>
                  </a:lnTo>
                  <a:lnTo>
                    <a:pt x="1079002" y="1327687"/>
                  </a:lnTo>
                  <a:lnTo>
                    <a:pt x="1053998" y="1367062"/>
                  </a:lnTo>
                  <a:lnTo>
                    <a:pt x="1021197" y="1399903"/>
                  </a:lnTo>
                  <a:lnTo>
                    <a:pt x="981869" y="1424937"/>
                  </a:lnTo>
                  <a:lnTo>
                    <a:pt x="937286" y="1440891"/>
                  </a:lnTo>
                  <a:lnTo>
                    <a:pt x="888720" y="1446491"/>
                  </a:lnTo>
                  <a:lnTo>
                    <a:pt x="29578" y="1446491"/>
                  </a:lnTo>
                  <a:lnTo>
                    <a:pt x="18066" y="1448818"/>
                  </a:lnTo>
                  <a:lnTo>
                    <a:pt x="8664" y="1455164"/>
                  </a:lnTo>
                  <a:lnTo>
                    <a:pt x="2324" y="1464574"/>
                  </a:lnTo>
                  <a:lnTo>
                    <a:pt x="0" y="1476095"/>
                  </a:lnTo>
                  <a:lnTo>
                    <a:pt x="2324" y="1487624"/>
                  </a:lnTo>
                  <a:lnTo>
                    <a:pt x="8664" y="1497037"/>
                  </a:lnTo>
                  <a:lnTo>
                    <a:pt x="18066" y="1503384"/>
                  </a:lnTo>
                  <a:lnTo>
                    <a:pt x="29578" y="1505711"/>
                  </a:lnTo>
                  <a:lnTo>
                    <a:pt x="888873" y="1505711"/>
                  </a:lnTo>
                  <a:lnTo>
                    <a:pt x="937559" y="1501312"/>
                  </a:lnTo>
                  <a:lnTo>
                    <a:pt x="983382" y="1488692"/>
                  </a:lnTo>
                  <a:lnTo>
                    <a:pt x="1025575" y="1468616"/>
                  </a:lnTo>
                  <a:lnTo>
                    <a:pt x="1063377" y="1441849"/>
                  </a:lnTo>
                  <a:lnTo>
                    <a:pt x="1096022" y="1409156"/>
                  </a:lnTo>
                  <a:lnTo>
                    <a:pt x="1122747" y="1371302"/>
                  </a:lnTo>
                  <a:lnTo>
                    <a:pt x="1142788" y="1329053"/>
                  </a:lnTo>
                  <a:lnTo>
                    <a:pt x="1155382" y="1283173"/>
                  </a:lnTo>
                  <a:lnTo>
                    <a:pt x="1159764" y="1234427"/>
                  </a:lnTo>
                  <a:lnTo>
                    <a:pt x="1159764" y="29616"/>
                  </a:lnTo>
                  <a:lnTo>
                    <a:pt x="1157439" y="18087"/>
                  </a:lnTo>
                  <a:lnTo>
                    <a:pt x="1151099" y="8674"/>
                  </a:lnTo>
                  <a:lnTo>
                    <a:pt x="1141697" y="2327"/>
                  </a:lnTo>
                  <a:lnTo>
                    <a:pt x="1130185" y="0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208784" y="2036826"/>
            <a:ext cx="1164590" cy="1504315"/>
          </a:xfrm>
          <a:custGeom>
            <a:avLst/>
            <a:gdLst/>
            <a:ahLst/>
            <a:cxnLst/>
            <a:rect l="l" t="t" r="r" b="b"/>
            <a:pathLst>
              <a:path w="1164589" h="1504314">
                <a:moveTo>
                  <a:pt x="893368" y="0"/>
                </a:moveTo>
                <a:lnTo>
                  <a:pt x="29591" y="0"/>
                </a:lnTo>
                <a:lnTo>
                  <a:pt x="18071" y="2324"/>
                </a:lnTo>
                <a:lnTo>
                  <a:pt x="8666" y="8664"/>
                </a:lnTo>
                <a:lnTo>
                  <a:pt x="2325" y="18066"/>
                </a:lnTo>
                <a:lnTo>
                  <a:pt x="0" y="29578"/>
                </a:lnTo>
                <a:lnTo>
                  <a:pt x="2325" y="41097"/>
                </a:lnTo>
                <a:lnTo>
                  <a:pt x="8666" y="50503"/>
                </a:lnTo>
                <a:lnTo>
                  <a:pt x="18071" y="56844"/>
                </a:lnTo>
                <a:lnTo>
                  <a:pt x="29591" y="59169"/>
                </a:lnTo>
                <a:lnTo>
                  <a:pt x="893203" y="59169"/>
                </a:lnTo>
                <a:lnTo>
                  <a:pt x="941800" y="64764"/>
                </a:lnTo>
                <a:lnTo>
                  <a:pt x="986411" y="80703"/>
                </a:lnTo>
                <a:lnTo>
                  <a:pt x="1025762" y="105714"/>
                </a:lnTo>
                <a:lnTo>
                  <a:pt x="1058582" y="138525"/>
                </a:lnTo>
                <a:lnTo>
                  <a:pt x="1083600" y="177865"/>
                </a:lnTo>
                <a:lnTo>
                  <a:pt x="1099544" y="222461"/>
                </a:lnTo>
                <a:lnTo>
                  <a:pt x="1105141" y="271043"/>
                </a:lnTo>
                <a:lnTo>
                  <a:pt x="1105141" y="1474609"/>
                </a:lnTo>
                <a:lnTo>
                  <a:pt x="1107468" y="1486121"/>
                </a:lnTo>
                <a:lnTo>
                  <a:pt x="1113813" y="1495523"/>
                </a:lnTo>
                <a:lnTo>
                  <a:pt x="1123223" y="1501863"/>
                </a:lnTo>
                <a:lnTo>
                  <a:pt x="1134745" y="1504188"/>
                </a:lnTo>
                <a:lnTo>
                  <a:pt x="1146264" y="1501863"/>
                </a:lnTo>
                <a:lnTo>
                  <a:pt x="1155669" y="1495523"/>
                </a:lnTo>
                <a:lnTo>
                  <a:pt x="1162010" y="1486121"/>
                </a:lnTo>
                <a:lnTo>
                  <a:pt x="1164336" y="1474609"/>
                </a:lnTo>
                <a:lnTo>
                  <a:pt x="1164336" y="270878"/>
                </a:lnTo>
                <a:lnTo>
                  <a:pt x="1159921" y="222212"/>
                </a:lnTo>
                <a:lnTo>
                  <a:pt x="1147303" y="176408"/>
                </a:lnTo>
                <a:lnTo>
                  <a:pt x="1127246" y="134229"/>
                </a:lnTo>
                <a:lnTo>
                  <a:pt x="1100511" y="96438"/>
                </a:lnTo>
                <a:lnTo>
                  <a:pt x="1067861" y="63798"/>
                </a:lnTo>
                <a:lnTo>
                  <a:pt x="1030060" y="37072"/>
                </a:lnTo>
                <a:lnTo>
                  <a:pt x="987869" y="17021"/>
                </a:lnTo>
                <a:lnTo>
                  <a:pt x="942051" y="4410"/>
                </a:lnTo>
                <a:lnTo>
                  <a:pt x="893368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57406" y="3479291"/>
            <a:ext cx="59690" cy="60960"/>
          </a:xfrm>
          <a:custGeom>
            <a:avLst/>
            <a:gdLst/>
            <a:ahLst/>
            <a:cxnLst/>
            <a:rect l="l" t="t" r="r" b="b"/>
            <a:pathLst>
              <a:path w="59689" h="60960">
                <a:moveTo>
                  <a:pt x="29692" y="0"/>
                </a:moveTo>
                <a:lnTo>
                  <a:pt x="18136" y="2378"/>
                </a:lnTo>
                <a:lnTo>
                  <a:pt x="8697" y="8864"/>
                </a:lnTo>
                <a:lnTo>
                  <a:pt x="2333" y="18484"/>
                </a:lnTo>
                <a:lnTo>
                  <a:pt x="0" y="30264"/>
                </a:lnTo>
                <a:lnTo>
                  <a:pt x="0" y="31750"/>
                </a:lnTo>
                <a:lnTo>
                  <a:pt x="2749" y="43452"/>
                </a:lnTo>
                <a:lnTo>
                  <a:pt x="9458" y="52843"/>
                </a:lnTo>
                <a:lnTo>
                  <a:pt x="19134" y="58983"/>
                </a:lnTo>
                <a:lnTo>
                  <a:pt x="30784" y="60934"/>
                </a:lnTo>
                <a:lnTo>
                  <a:pt x="41755" y="58365"/>
                </a:lnTo>
                <a:lnTo>
                  <a:pt x="50739" y="52081"/>
                </a:lnTo>
                <a:lnTo>
                  <a:pt x="56909" y="42926"/>
                </a:lnTo>
                <a:lnTo>
                  <a:pt x="59435" y="31750"/>
                </a:lnTo>
                <a:lnTo>
                  <a:pt x="59435" y="30340"/>
                </a:lnTo>
                <a:lnTo>
                  <a:pt x="57109" y="18541"/>
                </a:lnTo>
                <a:lnTo>
                  <a:pt x="50746" y="8902"/>
                </a:lnTo>
                <a:lnTo>
                  <a:pt x="41301" y="2397"/>
                </a:lnTo>
                <a:lnTo>
                  <a:pt x="2973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57406" y="2746248"/>
            <a:ext cx="59690" cy="60960"/>
          </a:xfrm>
          <a:custGeom>
            <a:avLst/>
            <a:gdLst/>
            <a:ahLst/>
            <a:cxnLst/>
            <a:rect l="l" t="t" r="r" b="b"/>
            <a:pathLst>
              <a:path w="59689" h="60960">
                <a:moveTo>
                  <a:pt x="29692" y="0"/>
                </a:moveTo>
                <a:lnTo>
                  <a:pt x="18136" y="2329"/>
                </a:lnTo>
                <a:lnTo>
                  <a:pt x="8697" y="8682"/>
                </a:lnTo>
                <a:lnTo>
                  <a:pt x="2333" y="18104"/>
                </a:lnTo>
                <a:lnTo>
                  <a:pt x="0" y="29641"/>
                </a:lnTo>
                <a:lnTo>
                  <a:pt x="0" y="32346"/>
                </a:lnTo>
                <a:lnTo>
                  <a:pt x="2749" y="43809"/>
                </a:lnTo>
                <a:lnTo>
                  <a:pt x="9458" y="53008"/>
                </a:lnTo>
                <a:lnTo>
                  <a:pt x="19134" y="59023"/>
                </a:lnTo>
                <a:lnTo>
                  <a:pt x="30784" y="60934"/>
                </a:lnTo>
                <a:lnTo>
                  <a:pt x="41755" y="58419"/>
                </a:lnTo>
                <a:lnTo>
                  <a:pt x="50739" y="52265"/>
                </a:lnTo>
                <a:lnTo>
                  <a:pt x="56909" y="43298"/>
                </a:lnTo>
                <a:lnTo>
                  <a:pt x="59435" y="32346"/>
                </a:lnTo>
                <a:lnTo>
                  <a:pt x="59435" y="29641"/>
                </a:lnTo>
                <a:lnTo>
                  <a:pt x="57101" y="18104"/>
                </a:lnTo>
                <a:lnTo>
                  <a:pt x="50736" y="8682"/>
                </a:lnTo>
                <a:lnTo>
                  <a:pt x="41294" y="2329"/>
                </a:lnTo>
                <a:lnTo>
                  <a:pt x="2973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057406" y="3235451"/>
            <a:ext cx="59690" cy="60960"/>
          </a:xfrm>
          <a:custGeom>
            <a:avLst/>
            <a:gdLst/>
            <a:ahLst/>
            <a:cxnLst/>
            <a:rect l="l" t="t" r="r" b="b"/>
            <a:pathLst>
              <a:path w="59689" h="60960">
                <a:moveTo>
                  <a:pt x="29692" y="0"/>
                </a:moveTo>
                <a:lnTo>
                  <a:pt x="18136" y="2329"/>
                </a:lnTo>
                <a:lnTo>
                  <a:pt x="8697" y="8682"/>
                </a:lnTo>
                <a:lnTo>
                  <a:pt x="2333" y="18104"/>
                </a:lnTo>
                <a:lnTo>
                  <a:pt x="0" y="29641"/>
                </a:lnTo>
                <a:lnTo>
                  <a:pt x="0" y="32346"/>
                </a:lnTo>
                <a:lnTo>
                  <a:pt x="2749" y="43809"/>
                </a:lnTo>
                <a:lnTo>
                  <a:pt x="9458" y="53008"/>
                </a:lnTo>
                <a:lnTo>
                  <a:pt x="19134" y="59023"/>
                </a:lnTo>
                <a:lnTo>
                  <a:pt x="30784" y="60934"/>
                </a:lnTo>
                <a:lnTo>
                  <a:pt x="41755" y="58419"/>
                </a:lnTo>
                <a:lnTo>
                  <a:pt x="50739" y="52265"/>
                </a:lnTo>
                <a:lnTo>
                  <a:pt x="56909" y="43298"/>
                </a:lnTo>
                <a:lnTo>
                  <a:pt x="59435" y="32346"/>
                </a:lnTo>
                <a:lnTo>
                  <a:pt x="59435" y="29641"/>
                </a:lnTo>
                <a:lnTo>
                  <a:pt x="57101" y="18104"/>
                </a:lnTo>
                <a:lnTo>
                  <a:pt x="50736" y="8682"/>
                </a:lnTo>
                <a:lnTo>
                  <a:pt x="41294" y="2329"/>
                </a:lnTo>
                <a:lnTo>
                  <a:pt x="2973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057406" y="2990088"/>
            <a:ext cx="59690" cy="60960"/>
          </a:xfrm>
          <a:custGeom>
            <a:avLst/>
            <a:gdLst/>
            <a:ahLst/>
            <a:cxnLst/>
            <a:rect l="l" t="t" r="r" b="b"/>
            <a:pathLst>
              <a:path w="59689" h="60960">
                <a:moveTo>
                  <a:pt x="29692" y="0"/>
                </a:moveTo>
                <a:lnTo>
                  <a:pt x="18136" y="2329"/>
                </a:lnTo>
                <a:lnTo>
                  <a:pt x="8697" y="8682"/>
                </a:lnTo>
                <a:lnTo>
                  <a:pt x="2333" y="18104"/>
                </a:lnTo>
                <a:lnTo>
                  <a:pt x="0" y="29641"/>
                </a:lnTo>
                <a:lnTo>
                  <a:pt x="0" y="32346"/>
                </a:lnTo>
                <a:lnTo>
                  <a:pt x="2749" y="43809"/>
                </a:lnTo>
                <a:lnTo>
                  <a:pt x="9458" y="53008"/>
                </a:lnTo>
                <a:lnTo>
                  <a:pt x="19134" y="59023"/>
                </a:lnTo>
                <a:lnTo>
                  <a:pt x="30784" y="60934"/>
                </a:lnTo>
                <a:lnTo>
                  <a:pt x="41755" y="58419"/>
                </a:lnTo>
                <a:lnTo>
                  <a:pt x="50739" y="52265"/>
                </a:lnTo>
                <a:lnTo>
                  <a:pt x="56909" y="43298"/>
                </a:lnTo>
                <a:lnTo>
                  <a:pt x="59435" y="32346"/>
                </a:lnTo>
                <a:lnTo>
                  <a:pt x="59435" y="29641"/>
                </a:lnTo>
                <a:lnTo>
                  <a:pt x="57101" y="18104"/>
                </a:lnTo>
                <a:lnTo>
                  <a:pt x="50736" y="8682"/>
                </a:lnTo>
                <a:lnTo>
                  <a:pt x="41294" y="2329"/>
                </a:lnTo>
                <a:lnTo>
                  <a:pt x="2973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57406" y="2500883"/>
            <a:ext cx="59690" cy="60960"/>
          </a:xfrm>
          <a:custGeom>
            <a:avLst/>
            <a:gdLst/>
            <a:ahLst/>
            <a:cxnLst/>
            <a:rect l="l" t="t" r="r" b="b"/>
            <a:pathLst>
              <a:path w="59689" h="60960">
                <a:moveTo>
                  <a:pt x="29692" y="0"/>
                </a:moveTo>
                <a:lnTo>
                  <a:pt x="18136" y="2329"/>
                </a:lnTo>
                <a:lnTo>
                  <a:pt x="8697" y="8682"/>
                </a:lnTo>
                <a:lnTo>
                  <a:pt x="2333" y="18104"/>
                </a:lnTo>
                <a:lnTo>
                  <a:pt x="0" y="29641"/>
                </a:lnTo>
                <a:lnTo>
                  <a:pt x="0" y="32346"/>
                </a:lnTo>
                <a:lnTo>
                  <a:pt x="2749" y="43809"/>
                </a:lnTo>
                <a:lnTo>
                  <a:pt x="9458" y="53008"/>
                </a:lnTo>
                <a:lnTo>
                  <a:pt x="19134" y="59023"/>
                </a:lnTo>
                <a:lnTo>
                  <a:pt x="30784" y="60934"/>
                </a:lnTo>
                <a:lnTo>
                  <a:pt x="41755" y="58419"/>
                </a:lnTo>
                <a:lnTo>
                  <a:pt x="50739" y="52265"/>
                </a:lnTo>
                <a:lnTo>
                  <a:pt x="56909" y="43298"/>
                </a:lnTo>
                <a:lnTo>
                  <a:pt x="59435" y="32346"/>
                </a:lnTo>
                <a:lnTo>
                  <a:pt x="59435" y="29641"/>
                </a:lnTo>
                <a:lnTo>
                  <a:pt x="57101" y="18104"/>
                </a:lnTo>
                <a:lnTo>
                  <a:pt x="50736" y="8682"/>
                </a:lnTo>
                <a:lnTo>
                  <a:pt x="41294" y="2329"/>
                </a:lnTo>
                <a:lnTo>
                  <a:pt x="2973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427734" y="2036064"/>
            <a:ext cx="62865" cy="59690"/>
          </a:xfrm>
          <a:custGeom>
            <a:avLst/>
            <a:gdLst/>
            <a:ahLst/>
            <a:cxnLst/>
            <a:rect l="l" t="t" r="r" b="b"/>
            <a:pathLst>
              <a:path w="62864" h="59689">
                <a:moveTo>
                  <a:pt x="32600" y="0"/>
                </a:moveTo>
                <a:lnTo>
                  <a:pt x="29883" y="0"/>
                </a:lnTo>
                <a:lnTo>
                  <a:pt x="18248" y="2336"/>
                </a:lnTo>
                <a:lnTo>
                  <a:pt x="8750" y="8705"/>
                </a:lnTo>
                <a:lnTo>
                  <a:pt x="2347" y="18152"/>
                </a:lnTo>
                <a:lnTo>
                  <a:pt x="0" y="29718"/>
                </a:lnTo>
                <a:lnTo>
                  <a:pt x="2347" y="41283"/>
                </a:lnTo>
                <a:lnTo>
                  <a:pt x="8750" y="50730"/>
                </a:lnTo>
                <a:lnTo>
                  <a:pt x="18248" y="57099"/>
                </a:lnTo>
                <a:lnTo>
                  <a:pt x="29883" y="59436"/>
                </a:lnTo>
                <a:lnTo>
                  <a:pt x="32600" y="59436"/>
                </a:lnTo>
                <a:lnTo>
                  <a:pt x="44229" y="57099"/>
                </a:lnTo>
                <a:lnTo>
                  <a:pt x="53728" y="50730"/>
                </a:lnTo>
                <a:lnTo>
                  <a:pt x="60134" y="41283"/>
                </a:lnTo>
                <a:lnTo>
                  <a:pt x="62484" y="29718"/>
                </a:lnTo>
                <a:lnTo>
                  <a:pt x="60134" y="18152"/>
                </a:lnTo>
                <a:lnTo>
                  <a:pt x="53728" y="8705"/>
                </a:lnTo>
                <a:lnTo>
                  <a:pt x="44229" y="2336"/>
                </a:lnTo>
                <a:lnTo>
                  <a:pt x="3260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673098" y="2036064"/>
            <a:ext cx="60960" cy="59690"/>
          </a:xfrm>
          <a:custGeom>
            <a:avLst/>
            <a:gdLst/>
            <a:ahLst/>
            <a:cxnLst/>
            <a:rect l="l" t="t" r="r" b="b"/>
            <a:pathLst>
              <a:path w="60960" h="59689">
                <a:moveTo>
                  <a:pt x="31788" y="0"/>
                </a:moveTo>
                <a:lnTo>
                  <a:pt x="29171" y="0"/>
                </a:lnTo>
                <a:lnTo>
                  <a:pt x="17814" y="2336"/>
                </a:lnTo>
                <a:lnTo>
                  <a:pt x="8542" y="8705"/>
                </a:lnTo>
                <a:lnTo>
                  <a:pt x="2291" y="18152"/>
                </a:lnTo>
                <a:lnTo>
                  <a:pt x="0" y="29718"/>
                </a:lnTo>
                <a:lnTo>
                  <a:pt x="2291" y="41283"/>
                </a:lnTo>
                <a:lnTo>
                  <a:pt x="8542" y="50730"/>
                </a:lnTo>
                <a:lnTo>
                  <a:pt x="17814" y="57099"/>
                </a:lnTo>
                <a:lnTo>
                  <a:pt x="29171" y="59436"/>
                </a:lnTo>
                <a:lnTo>
                  <a:pt x="31788" y="59436"/>
                </a:lnTo>
                <a:lnTo>
                  <a:pt x="43145" y="57099"/>
                </a:lnTo>
                <a:lnTo>
                  <a:pt x="52417" y="50730"/>
                </a:lnTo>
                <a:lnTo>
                  <a:pt x="58668" y="41283"/>
                </a:lnTo>
                <a:lnTo>
                  <a:pt x="60959" y="29718"/>
                </a:lnTo>
                <a:lnTo>
                  <a:pt x="58668" y="18152"/>
                </a:lnTo>
                <a:lnTo>
                  <a:pt x="52417" y="8705"/>
                </a:lnTo>
                <a:lnTo>
                  <a:pt x="43145" y="2336"/>
                </a:lnTo>
                <a:lnTo>
                  <a:pt x="31788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059009" y="2255638"/>
            <a:ext cx="59690" cy="62865"/>
          </a:xfrm>
          <a:custGeom>
            <a:avLst/>
            <a:gdLst/>
            <a:ahLst/>
            <a:cxnLst/>
            <a:rect l="l" t="t" r="r" b="b"/>
            <a:pathLst>
              <a:path w="59689" h="62864">
                <a:moveTo>
                  <a:pt x="32334" y="0"/>
                </a:moveTo>
                <a:lnTo>
                  <a:pt x="279" y="27190"/>
                </a:lnTo>
                <a:lnTo>
                  <a:pt x="266" y="29298"/>
                </a:lnTo>
                <a:lnTo>
                  <a:pt x="0" y="30302"/>
                </a:lnTo>
                <a:lnTo>
                  <a:pt x="27279" y="62357"/>
                </a:lnTo>
                <a:lnTo>
                  <a:pt x="29565" y="62369"/>
                </a:lnTo>
                <a:lnTo>
                  <a:pt x="40527" y="60237"/>
                </a:lnTo>
                <a:lnTo>
                  <a:pt x="49661" y="54392"/>
                </a:lnTo>
                <a:lnTo>
                  <a:pt x="56117" y="45630"/>
                </a:lnTo>
                <a:lnTo>
                  <a:pt x="59042" y="34747"/>
                </a:lnTo>
                <a:lnTo>
                  <a:pt x="59042" y="33185"/>
                </a:lnTo>
                <a:lnTo>
                  <a:pt x="59232" y="32410"/>
                </a:lnTo>
                <a:lnTo>
                  <a:pt x="57936" y="20618"/>
                </a:lnTo>
                <a:lnTo>
                  <a:pt x="52450" y="10590"/>
                </a:lnTo>
                <a:lnTo>
                  <a:pt x="43641" y="3369"/>
                </a:lnTo>
                <a:lnTo>
                  <a:pt x="3237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187048" y="2062052"/>
            <a:ext cx="62865" cy="60960"/>
          </a:xfrm>
          <a:custGeom>
            <a:avLst/>
            <a:gdLst/>
            <a:ahLst/>
            <a:cxnLst/>
            <a:rect l="l" t="t" r="r" b="b"/>
            <a:pathLst>
              <a:path w="62864" h="60960">
                <a:moveTo>
                  <a:pt x="30169" y="0"/>
                </a:moveTo>
                <a:lnTo>
                  <a:pt x="0" y="33582"/>
                </a:lnTo>
                <a:lnTo>
                  <a:pt x="3370" y="44951"/>
                </a:lnTo>
                <a:lnTo>
                  <a:pt x="10908" y="54133"/>
                </a:lnTo>
                <a:lnTo>
                  <a:pt x="21052" y="59540"/>
                </a:lnTo>
                <a:lnTo>
                  <a:pt x="32495" y="60771"/>
                </a:lnTo>
                <a:lnTo>
                  <a:pt x="43934" y="57422"/>
                </a:lnTo>
                <a:lnTo>
                  <a:pt x="46004" y="56343"/>
                </a:lnTo>
                <a:lnTo>
                  <a:pt x="55340" y="48966"/>
                </a:lnTo>
                <a:lnTo>
                  <a:pt x="60912" y="38955"/>
                </a:lnTo>
                <a:lnTo>
                  <a:pt x="62301" y="27598"/>
                </a:lnTo>
                <a:lnTo>
                  <a:pt x="59085" y="16185"/>
                </a:lnTo>
                <a:lnTo>
                  <a:pt x="51667" y="6913"/>
                </a:lnTo>
                <a:lnTo>
                  <a:pt x="41595" y="1379"/>
                </a:lnTo>
                <a:lnTo>
                  <a:pt x="3016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916929" y="2036064"/>
            <a:ext cx="61594" cy="59690"/>
          </a:xfrm>
          <a:custGeom>
            <a:avLst/>
            <a:gdLst/>
            <a:ahLst/>
            <a:cxnLst/>
            <a:rect l="l" t="t" r="r" b="b"/>
            <a:pathLst>
              <a:path w="61594" h="59689">
                <a:moveTo>
                  <a:pt x="31203" y="0"/>
                </a:moveTo>
                <a:lnTo>
                  <a:pt x="29768" y="0"/>
                </a:lnTo>
                <a:lnTo>
                  <a:pt x="18184" y="2336"/>
                </a:lnTo>
                <a:lnTo>
                  <a:pt x="8721" y="8705"/>
                </a:lnTo>
                <a:lnTo>
                  <a:pt x="2340" y="18152"/>
                </a:lnTo>
                <a:lnTo>
                  <a:pt x="0" y="29718"/>
                </a:lnTo>
                <a:lnTo>
                  <a:pt x="2340" y="41283"/>
                </a:lnTo>
                <a:lnTo>
                  <a:pt x="8721" y="50730"/>
                </a:lnTo>
                <a:lnTo>
                  <a:pt x="18184" y="57099"/>
                </a:lnTo>
                <a:lnTo>
                  <a:pt x="29768" y="59436"/>
                </a:lnTo>
                <a:lnTo>
                  <a:pt x="31203" y="59436"/>
                </a:lnTo>
                <a:lnTo>
                  <a:pt x="42788" y="57099"/>
                </a:lnTo>
                <a:lnTo>
                  <a:pt x="52250" y="50730"/>
                </a:lnTo>
                <a:lnTo>
                  <a:pt x="58632" y="41283"/>
                </a:lnTo>
                <a:lnTo>
                  <a:pt x="60972" y="29718"/>
                </a:lnTo>
                <a:lnTo>
                  <a:pt x="58632" y="18152"/>
                </a:lnTo>
                <a:lnTo>
                  <a:pt x="52250" y="8705"/>
                </a:lnTo>
                <a:lnTo>
                  <a:pt x="42788" y="2336"/>
                </a:lnTo>
                <a:lnTo>
                  <a:pt x="31203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" name="object 40"/>
          <p:cNvGrpSpPr/>
          <p:nvPr/>
        </p:nvGrpSpPr>
        <p:grpSpPr>
          <a:xfrm>
            <a:off x="7670291" y="2270760"/>
            <a:ext cx="2499360" cy="3655060"/>
            <a:chOff x="7670291" y="2270760"/>
            <a:chExt cx="2499360" cy="3655060"/>
          </a:xfrm>
        </p:grpSpPr>
        <p:pic>
          <p:nvPicPr>
            <p:cNvPr id="41" name="object 41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70291" y="2275331"/>
              <a:ext cx="2493263" cy="3645407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7702296" y="2305818"/>
              <a:ext cx="2414270" cy="3566160"/>
            </a:xfrm>
            <a:custGeom>
              <a:avLst/>
              <a:gdLst/>
              <a:ahLst/>
              <a:cxnLst/>
              <a:rect l="l" t="t" r="r" b="b"/>
              <a:pathLst>
                <a:path w="2414270" h="3566160">
                  <a:moveTo>
                    <a:pt x="2255240" y="0"/>
                  </a:moveTo>
                  <a:lnTo>
                    <a:pt x="158775" y="0"/>
                  </a:lnTo>
                  <a:lnTo>
                    <a:pt x="108588" y="8093"/>
                  </a:lnTo>
                  <a:lnTo>
                    <a:pt x="65002" y="30632"/>
                  </a:lnTo>
                  <a:lnTo>
                    <a:pt x="30633" y="65000"/>
                  </a:lnTo>
                  <a:lnTo>
                    <a:pt x="8094" y="108581"/>
                  </a:lnTo>
                  <a:lnTo>
                    <a:pt x="0" y="158762"/>
                  </a:lnTo>
                  <a:lnTo>
                    <a:pt x="0" y="3407384"/>
                  </a:lnTo>
                  <a:lnTo>
                    <a:pt x="8094" y="3457566"/>
                  </a:lnTo>
                  <a:lnTo>
                    <a:pt x="30633" y="3501151"/>
                  </a:lnTo>
                  <a:lnTo>
                    <a:pt x="65002" y="3535523"/>
                  </a:lnTo>
                  <a:lnTo>
                    <a:pt x="108588" y="3558064"/>
                  </a:lnTo>
                  <a:lnTo>
                    <a:pt x="158775" y="3566159"/>
                  </a:lnTo>
                  <a:lnTo>
                    <a:pt x="2255240" y="3566159"/>
                  </a:lnTo>
                  <a:lnTo>
                    <a:pt x="2305427" y="3558064"/>
                  </a:lnTo>
                  <a:lnTo>
                    <a:pt x="2349013" y="3535523"/>
                  </a:lnTo>
                  <a:lnTo>
                    <a:pt x="2383382" y="3501151"/>
                  </a:lnTo>
                  <a:lnTo>
                    <a:pt x="2405921" y="3457566"/>
                  </a:lnTo>
                  <a:lnTo>
                    <a:pt x="2414016" y="3407384"/>
                  </a:lnTo>
                  <a:lnTo>
                    <a:pt x="2414016" y="158762"/>
                  </a:lnTo>
                  <a:lnTo>
                    <a:pt x="2405921" y="108581"/>
                  </a:lnTo>
                  <a:lnTo>
                    <a:pt x="2383382" y="65000"/>
                  </a:lnTo>
                  <a:lnTo>
                    <a:pt x="2349013" y="30632"/>
                  </a:lnTo>
                  <a:lnTo>
                    <a:pt x="2305427" y="8093"/>
                  </a:lnTo>
                  <a:lnTo>
                    <a:pt x="225524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82484" y="2270760"/>
              <a:ext cx="2487166" cy="3654551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7769352" y="2354576"/>
              <a:ext cx="2280285" cy="3447415"/>
            </a:xfrm>
            <a:custGeom>
              <a:avLst/>
              <a:gdLst/>
              <a:ahLst/>
              <a:cxnLst/>
              <a:rect l="l" t="t" r="r" b="b"/>
              <a:pathLst>
                <a:path w="2280284" h="3447415">
                  <a:moveTo>
                    <a:pt x="2147049" y="0"/>
                  </a:moveTo>
                  <a:lnTo>
                    <a:pt x="132854" y="0"/>
                  </a:lnTo>
                  <a:lnTo>
                    <a:pt x="90859" y="6773"/>
                  </a:lnTo>
                  <a:lnTo>
                    <a:pt x="54389" y="25634"/>
                  </a:lnTo>
                  <a:lnTo>
                    <a:pt x="25631" y="54394"/>
                  </a:lnTo>
                  <a:lnTo>
                    <a:pt x="6772" y="90864"/>
                  </a:lnTo>
                  <a:lnTo>
                    <a:pt x="0" y="132854"/>
                  </a:lnTo>
                  <a:lnTo>
                    <a:pt x="0" y="3314446"/>
                  </a:lnTo>
                  <a:lnTo>
                    <a:pt x="6772" y="3356434"/>
                  </a:lnTo>
                  <a:lnTo>
                    <a:pt x="25631" y="3392901"/>
                  </a:lnTo>
                  <a:lnTo>
                    <a:pt x="54389" y="3421657"/>
                  </a:lnTo>
                  <a:lnTo>
                    <a:pt x="90859" y="3440515"/>
                  </a:lnTo>
                  <a:lnTo>
                    <a:pt x="132854" y="3447288"/>
                  </a:lnTo>
                  <a:lnTo>
                    <a:pt x="2147049" y="3447288"/>
                  </a:lnTo>
                  <a:lnTo>
                    <a:pt x="2189044" y="3440515"/>
                  </a:lnTo>
                  <a:lnTo>
                    <a:pt x="2225514" y="3421657"/>
                  </a:lnTo>
                  <a:lnTo>
                    <a:pt x="2254272" y="3392901"/>
                  </a:lnTo>
                  <a:lnTo>
                    <a:pt x="2273131" y="3356434"/>
                  </a:lnTo>
                  <a:lnTo>
                    <a:pt x="2279904" y="3314446"/>
                  </a:lnTo>
                  <a:lnTo>
                    <a:pt x="2279904" y="132854"/>
                  </a:lnTo>
                  <a:lnTo>
                    <a:pt x="2273131" y="90864"/>
                  </a:lnTo>
                  <a:lnTo>
                    <a:pt x="2254272" y="54394"/>
                  </a:lnTo>
                  <a:lnTo>
                    <a:pt x="2225514" y="25634"/>
                  </a:lnTo>
                  <a:lnTo>
                    <a:pt x="2189044" y="6773"/>
                  </a:lnTo>
                  <a:lnTo>
                    <a:pt x="21470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8757867" y="3010518"/>
            <a:ext cx="372745" cy="2489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450" b="1" spc="-25" dirty="0">
                <a:solidFill>
                  <a:srgbClr val="006FC0"/>
                </a:solidFill>
                <a:latin typeface="Century Gothic"/>
                <a:cs typeface="Century Gothic"/>
              </a:rPr>
              <a:t>ESG</a:t>
            </a:r>
            <a:endParaRPr sz="1450" dirty="0">
              <a:latin typeface="Century Gothic"/>
              <a:cs typeface="Century Gothic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4940808" y="1781556"/>
            <a:ext cx="2162810" cy="3716020"/>
            <a:chOff x="4940808" y="1781556"/>
            <a:chExt cx="2162810" cy="3716020"/>
          </a:xfrm>
        </p:grpSpPr>
        <p:pic>
          <p:nvPicPr>
            <p:cNvPr id="47" name="object 4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0808" y="1781556"/>
              <a:ext cx="2162555" cy="3715511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5027676" y="1865378"/>
              <a:ext cx="1955800" cy="3508375"/>
            </a:xfrm>
            <a:custGeom>
              <a:avLst/>
              <a:gdLst/>
              <a:ahLst/>
              <a:cxnLst/>
              <a:rect l="l" t="t" r="r" b="b"/>
              <a:pathLst>
                <a:path w="1955800" h="3508375">
                  <a:moveTo>
                    <a:pt x="1841360" y="0"/>
                  </a:moveTo>
                  <a:lnTo>
                    <a:pt x="113931" y="0"/>
                  </a:lnTo>
                  <a:lnTo>
                    <a:pt x="69587" y="8952"/>
                  </a:lnTo>
                  <a:lnTo>
                    <a:pt x="33372" y="33367"/>
                  </a:lnTo>
                  <a:lnTo>
                    <a:pt x="8954" y="69581"/>
                  </a:lnTo>
                  <a:lnTo>
                    <a:pt x="0" y="113931"/>
                  </a:lnTo>
                  <a:lnTo>
                    <a:pt x="0" y="3394316"/>
                  </a:lnTo>
                  <a:lnTo>
                    <a:pt x="8954" y="3438660"/>
                  </a:lnTo>
                  <a:lnTo>
                    <a:pt x="33372" y="3474875"/>
                  </a:lnTo>
                  <a:lnTo>
                    <a:pt x="69587" y="3499293"/>
                  </a:lnTo>
                  <a:lnTo>
                    <a:pt x="113931" y="3508248"/>
                  </a:lnTo>
                  <a:lnTo>
                    <a:pt x="1841360" y="3508248"/>
                  </a:lnTo>
                  <a:lnTo>
                    <a:pt x="1885704" y="3499293"/>
                  </a:lnTo>
                  <a:lnTo>
                    <a:pt x="1921919" y="3474875"/>
                  </a:lnTo>
                  <a:lnTo>
                    <a:pt x="1946337" y="3438660"/>
                  </a:lnTo>
                  <a:lnTo>
                    <a:pt x="1955292" y="3394316"/>
                  </a:lnTo>
                  <a:lnTo>
                    <a:pt x="1955292" y="113931"/>
                  </a:lnTo>
                  <a:lnTo>
                    <a:pt x="1946337" y="69581"/>
                  </a:lnTo>
                  <a:lnTo>
                    <a:pt x="1921919" y="33367"/>
                  </a:lnTo>
                  <a:lnTo>
                    <a:pt x="1885704" y="8952"/>
                  </a:lnTo>
                  <a:lnTo>
                    <a:pt x="18413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9" name="object 49"/>
          <p:cNvGrpSpPr/>
          <p:nvPr/>
        </p:nvGrpSpPr>
        <p:grpSpPr>
          <a:xfrm>
            <a:off x="2132076" y="2162555"/>
            <a:ext cx="2146300" cy="3572510"/>
            <a:chOff x="2132076" y="2162555"/>
            <a:chExt cx="2146300" cy="3572510"/>
          </a:xfrm>
        </p:grpSpPr>
        <p:pic>
          <p:nvPicPr>
            <p:cNvPr id="50" name="object 50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2076" y="2173224"/>
              <a:ext cx="2125979" cy="3558539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2164080" y="2203709"/>
              <a:ext cx="2047239" cy="3479800"/>
            </a:xfrm>
            <a:custGeom>
              <a:avLst/>
              <a:gdLst/>
              <a:ahLst/>
              <a:cxnLst/>
              <a:rect l="l" t="t" r="r" b="b"/>
              <a:pathLst>
                <a:path w="2047239" h="3479800">
                  <a:moveTo>
                    <a:pt x="1912124" y="0"/>
                  </a:moveTo>
                  <a:lnTo>
                    <a:pt x="134607" y="0"/>
                  </a:lnTo>
                  <a:lnTo>
                    <a:pt x="92064" y="6861"/>
                  </a:lnTo>
                  <a:lnTo>
                    <a:pt x="55113" y="25970"/>
                  </a:lnTo>
                  <a:lnTo>
                    <a:pt x="25973" y="55108"/>
                  </a:lnTo>
                  <a:lnTo>
                    <a:pt x="6863" y="92059"/>
                  </a:lnTo>
                  <a:lnTo>
                    <a:pt x="0" y="134607"/>
                  </a:lnTo>
                  <a:lnTo>
                    <a:pt x="0" y="3344672"/>
                  </a:lnTo>
                  <a:lnTo>
                    <a:pt x="6863" y="3387221"/>
                  </a:lnTo>
                  <a:lnTo>
                    <a:pt x="25973" y="3424175"/>
                  </a:lnTo>
                  <a:lnTo>
                    <a:pt x="55113" y="3453317"/>
                  </a:lnTo>
                  <a:lnTo>
                    <a:pt x="92064" y="3472428"/>
                  </a:lnTo>
                  <a:lnTo>
                    <a:pt x="134607" y="3479291"/>
                  </a:lnTo>
                  <a:lnTo>
                    <a:pt x="1912124" y="3479291"/>
                  </a:lnTo>
                  <a:lnTo>
                    <a:pt x="1954667" y="3472428"/>
                  </a:lnTo>
                  <a:lnTo>
                    <a:pt x="1991618" y="3453317"/>
                  </a:lnTo>
                  <a:lnTo>
                    <a:pt x="2020758" y="3424175"/>
                  </a:lnTo>
                  <a:lnTo>
                    <a:pt x="2039868" y="3387221"/>
                  </a:lnTo>
                  <a:lnTo>
                    <a:pt x="2046732" y="3344672"/>
                  </a:lnTo>
                  <a:lnTo>
                    <a:pt x="2046732" y="134607"/>
                  </a:lnTo>
                  <a:lnTo>
                    <a:pt x="2039868" y="92059"/>
                  </a:lnTo>
                  <a:lnTo>
                    <a:pt x="2020758" y="55108"/>
                  </a:lnTo>
                  <a:lnTo>
                    <a:pt x="1991618" y="25970"/>
                  </a:lnTo>
                  <a:lnTo>
                    <a:pt x="1954667" y="6861"/>
                  </a:lnTo>
                  <a:lnTo>
                    <a:pt x="1912124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6648" y="2162555"/>
              <a:ext cx="2141219" cy="3572255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2223516" y="2246381"/>
              <a:ext cx="1934210" cy="3365500"/>
            </a:xfrm>
            <a:custGeom>
              <a:avLst/>
              <a:gdLst/>
              <a:ahLst/>
              <a:cxnLst/>
              <a:rect l="l" t="t" r="r" b="b"/>
              <a:pathLst>
                <a:path w="1934210" h="3365500">
                  <a:moveTo>
                    <a:pt x="1821268" y="0"/>
                  </a:moveTo>
                  <a:lnTo>
                    <a:pt x="112687" y="0"/>
                  </a:lnTo>
                  <a:lnTo>
                    <a:pt x="68826" y="8854"/>
                  </a:lnTo>
                  <a:lnTo>
                    <a:pt x="33007" y="33002"/>
                  </a:lnTo>
                  <a:lnTo>
                    <a:pt x="8856" y="68821"/>
                  </a:lnTo>
                  <a:lnTo>
                    <a:pt x="0" y="112687"/>
                  </a:lnTo>
                  <a:lnTo>
                    <a:pt x="0" y="3252292"/>
                  </a:lnTo>
                  <a:lnTo>
                    <a:pt x="8856" y="3296160"/>
                  </a:lnTo>
                  <a:lnTo>
                    <a:pt x="33007" y="3331983"/>
                  </a:lnTo>
                  <a:lnTo>
                    <a:pt x="68826" y="3356135"/>
                  </a:lnTo>
                  <a:lnTo>
                    <a:pt x="112687" y="3364991"/>
                  </a:lnTo>
                  <a:lnTo>
                    <a:pt x="1821268" y="3364991"/>
                  </a:lnTo>
                  <a:lnTo>
                    <a:pt x="1865129" y="3356135"/>
                  </a:lnTo>
                  <a:lnTo>
                    <a:pt x="1900948" y="3331983"/>
                  </a:lnTo>
                  <a:lnTo>
                    <a:pt x="1925099" y="3296160"/>
                  </a:lnTo>
                  <a:lnTo>
                    <a:pt x="1933956" y="3252292"/>
                  </a:lnTo>
                  <a:lnTo>
                    <a:pt x="1933956" y="112687"/>
                  </a:lnTo>
                  <a:lnTo>
                    <a:pt x="1925099" y="68821"/>
                  </a:lnTo>
                  <a:lnTo>
                    <a:pt x="1900948" y="33002"/>
                  </a:lnTo>
                  <a:lnTo>
                    <a:pt x="1865129" y="8854"/>
                  </a:lnTo>
                  <a:lnTo>
                    <a:pt x="18212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5508350" y="2688050"/>
            <a:ext cx="933450" cy="4730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03505">
              <a:lnSpc>
                <a:spcPct val="101400"/>
              </a:lnSpc>
              <a:spcBef>
                <a:spcPts val="90"/>
              </a:spcBef>
            </a:pPr>
            <a:r>
              <a:rPr sz="1450" b="1" spc="-10" dirty="0">
                <a:solidFill>
                  <a:srgbClr val="006FC0"/>
                </a:solidFill>
                <a:latin typeface="Century Gothic"/>
                <a:cs typeface="Century Gothic"/>
              </a:rPr>
              <a:t>MARKET CREATION</a:t>
            </a:r>
            <a:endParaRPr sz="1450">
              <a:latin typeface="Century Gothic"/>
              <a:cs typeface="Century Gothic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253971" y="3064368"/>
            <a:ext cx="1623695" cy="23139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9255">
              <a:lnSpc>
                <a:spcPct val="100000"/>
              </a:lnSpc>
              <a:spcBef>
                <a:spcPts val="110"/>
              </a:spcBef>
            </a:pPr>
            <a:r>
              <a:rPr sz="1450" b="1" spc="-10" dirty="0">
                <a:solidFill>
                  <a:srgbClr val="006FC0"/>
                </a:solidFill>
                <a:latin typeface="Century Gothic"/>
                <a:cs typeface="Century Gothic"/>
              </a:rPr>
              <a:t>INNOVATION</a:t>
            </a:r>
            <a:endParaRPr sz="1450">
              <a:latin typeface="Century Gothic"/>
              <a:cs typeface="Century Gothic"/>
            </a:endParaRPr>
          </a:p>
          <a:p>
            <a:pPr marL="240665" marR="180340" indent="-227965">
              <a:lnSpc>
                <a:spcPct val="152400"/>
              </a:lnSpc>
              <a:spcBef>
                <a:spcPts val="89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050" dirty="0">
                <a:latin typeface="Century Gothic"/>
                <a:cs typeface="Century Gothic"/>
              </a:rPr>
              <a:t>Solid</a:t>
            </a:r>
            <a:r>
              <a:rPr sz="1050" spc="15" dirty="0">
                <a:latin typeface="Century Gothic"/>
                <a:cs typeface="Century Gothic"/>
              </a:rPr>
              <a:t> </a:t>
            </a:r>
            <a:r>
              <a:rPr sz="1050" dirty="0">
                <a:latin typeface="Century Gothic"/>
                <a:cs typeface="Century Gothic"/>
              </a:rPr>
              <a:t>new</a:t>
            </a:r>
            <a:r>
              <a:rPr sz="1050" spc="15" dirty="0">
                <a:latin typeface="Century Gothic"/>
                <a:cs typeface="Century Gothic"/>
              </a:rPr>
              <a:t> </a:t>
            </a:r>
            <a:r>
              <a:rPr sz="1050" spc="-10" dirty="0">
                <a:latin typeface="Century Gothic"/>
                <a:cs typeface="Century Gothic"/>
              </a:rPr>
              <a:t>product pipeline</a:t>
            </a:r>
            <a:endParaRPr sz="1050">
              <a:latin typeface="Century Gothic"/>
              <a:cs typeface="Century Gothic"/>
            </a:endParaRPr>
          </a:p>
          <a:p>
            <a:pPr marL="240665" marR="139700" indent="-227965">
              <a:lnSpc>
                <a:spcPct val="152400"/>
              </a:lnSpc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050" dirty="0">
                <a:latin typeface="Century Gothic"/>
                <a:cs typeface="Century Gothic"/>
              </a:rPr>
              <a:t>Complete</a:t>
            </a:r>
            <a:r>
              <a:rPr sz="1050" spc="10" dirty="0">
                <a:latin typeface="Century Gothic"/>
                <a:cs typeface="Century Gothic"/>
              </a:rPr>
              <a:t> </a:t>
            </a:r>
            <a:r>
              <a:rPr sz="1050" spc="-10" dirty="0">
                <a:latin typeface="Century Gothic"/>
                <a:cs typeface="Century Gothic"/>
              </a:rPr>
              <a:t>product </a:t>
            </a:r>
            <a:r>
              <a:rPr sz="1050" dirty="0">
                <a:latin typeface="Century Gothic"/>
                <a:cs typeface="Century Gothic"/>
              </a:rPr>
              <a:t>portfolio</a:t>
            </a:r>
            <a:r>
              <a:rPr sz="1050" spc="20" dirty="0">
                <a:latin typeface="Century Gothic"/>
                <a:cs typeface="Century Gothic"/>
              </a:rPr>
              <a:t> </a:t>
            </a:r>
            <a:r>
              <a:rPr sz="1050" dirty="0">
                <a:latin typeface="Century Gothic"/>
                <a:cs typeface="Century Gothic"/>
              </a:rPr>
              <a:t>for</a:t>
            </a:r>
            <a:r>
              <a:rPr sz="1050" spc="40" dirty="0">
                <a:latin typeface="Century Gothic"/>
                <a:cs typeface="Century Gothic"/>
              </a:rPr>
              <a:t> </a:t>
            </a:r>
            <a:r>
              <a:rPr sz="1050" spc="-20" dirty="0">
                <a:latin typeface="Century Gothic"/>
                <a:cs typeface="Century Gothic"/>
              </a:rPr>
              <a:t>steel </a:t>
            </a:r>
            <a:r>
              <a:rPr sz="1050" spc="-10" dirty="0">
                <a:latin typeface="Century Gothic"/>
                <a:cs typeface="Century Gothic"/>
              </a:rPr>
              <a:t>buildings</a:t>
            </a:r>
            <a:endParaRPr sz="1050">
              <a:latin typeface="Century Gothic"/>
              <a:cs typeface="Century Gothic"/>
            </a:endParaRPr>
          </a:p>
          <a:p>
            <a:pPr marL="241300" marR="5080" indent="-228600" algn="just">
              <a:lnSpc>
                <a:spcPct val="152400"/>
              </a:lnSpc>
              <a:spcBef>
                <a:spcPts val="15"/>
              </a:spcBef>
              <a:buFont typeface="Arial"/>
              <a:buChar char="•"/>
              <a:tabLst>
                <a:tab pos="241300" algn="l"/>
              </a:tabLst>
            </a:pPr>
            <a:r>
              <a:rPr sz="1050" dirty="0">
                <a:latin typeface="Century Gothic"/>
                <a:cs typeface="Century Gothic"/>
              </a:rPr>
              <a:t>Innovative</a:t>
            </a:r>
            <a:r>
              <a:rPr sz="1050" spc="10" dirty="0">
                <a:latin typeface="Century Gothic"/>
                <a:cs typeface="Century Gothic"/>
              </a:rPr>
              <a:t> </a:t>
            </a:r>
            <a:r>
              <a:rPr sz="1050" spc="-10" dirty="0">
                <a:latin typeface="Century Gothic"/>
                <a:cs typeface="Century Gothic"/>
              </a:rPr>
              <a:t>processes </a:t>
            </a:r>
            <a:r>
              <a:rPr sz="1050" dirty="0">
                <a:latin typeface="Century Gothic"/>
                <a:cs typeface="Century Gothic"/>
              </a:rPr>
              <a:t>which</a:t>
            </a:r>
            <a:r>
              <a:rPr sz="1050" spc="20" dirty="0">
                <a:latin typeface="Century Gothic"/>
                <a:cs typeface="Century Gothic"/>
              </a:rPr>
              <a:t> </a:t>
            </a:r>
            <a:r>
              <a:rPr sz="1050" dirty="0">
                <a:latin typeface="Century Gothic"/>
                <a:cs typeface="Century Gothic"/>
              </a:rPr>
              <a:t>improve</a:t>
            </a:r>
            <a:r>
              <a:rPr sz="1050" spc="5" dirty="0">
                <a:latin typeface="Century Gothic"/>
                <a:cs typeface="Century Gothic"/>
              </a:rPr>
              <a:t> </a:t>
            </a:r>
            <a:r>
              <a:rPr sz="1050" dirty="0">
                <a:latin typeface="Century Gothic"/>
                <a:cs typeface="Century Gothic"/>
              </a:rPr>
              <a:t>life</a:t>
            </a:r>
            <a:r>
              <a:rPr sz="1050" spc="20" dirty="0">
                <a:latin typeface="Century Gothic"/>
                <a:cs typeface="Century Gothic"/>
              </a:rPr>
              <a:t> </a:t>
            </a:r>
            <a:r>
              <a:rPr sz="1050" spc="-25" dirty="0">
                <a:latin typeface="Century Gothic"/>
                <a:cs typeface="Century Gothic"/>
              </a:rPr>
              <a:t>of </a:t>
            </a:r>
            <a:r>
              <a:rPr sz="1050" spc="-10" dirty="0">
                <a:latin typeface="Century Gothic"/>
                <a:cs typeface="Century Gothic"/>
              </a:rPr>
              <a:t>steel</a:t>
            </a:r>
            <a:endParaRPr sz="1050">
              <a:latin typeface="Century Gothic"/>
              <a:cs typeface="Century Gothic"/>
            </a:endParaRPr>
          </a:p>
        </p:txBody>
      </p:sp>
      <p:sp>
        <p:nvSpPr>
          <p:cNvPr id="56" name="object 56"/>
          <p:cNvSpPr txBox="1">
            <a:spLocks noGrp="1"/>
          </p:cNvSpPr>
          <p:nvPr>
            <p:ph type="title"/>
          </p:nvPr>
        </p:nvSpPr>
        <p:spPr>
          <a:xfrm>
            <a:off x="838200" y="382050"/>
            <a:ext cx="10942436" cy="820641"/>
          </a:xfrm>
          <a:prstGeom prst="rect">
            <a:avLst/>
          </a:prstGeom>
        </p:spPr>
        <p:txBody>
          <a:bodyPr vert="horz" wrap="square" lIns="0" tIns="84554" rIns="0" bIns="0" rtlCol="0">
            <a:spAutoFit/>
          </a:bodyPr>
          <a:lstStyle/>
          <a:p>
            <a:pPr marL="64769">
              <a:lnSpc>
                <a:spcPct val="100000"/>
              </a:lnSpc>
              <a:spcBef>
                <a:spcPts val="95"/>
              </a:spcBef>
            </a:pPr>
            <a:r>
              <a:rPr dirty="0"/>
              <a:t>APL</a:t>
            </a:r>
            <a:r>
              <a:rPr spc="-95" dirty="0"/>
              <a:t> </a:t>
            </a:r>
            <a:r>
              <a:rPr dirty="0"/>
              <a:t>Apollo</a:t>
            </a:r>
            <a:r>
              <a:rPr spc="-95" dirty="0"/>
              <a:t> </a:t>
            </a:r>
            <a:r>
              <a:rPr spc="-10" dirty="0"/>
              <a:t>Vision</a:t>
            </a:r>
          </a:p>
        </p:txBody>
      </p:sp>
      <p:grpSp>
        <p:nvGrpSpPr>
          <p:cNvPr id="57" name="object 57"/>
          <p:cNvGrpSpPr/>
          <p:nvPr/>
        </p:nvGrpSpPr>
        <p:grpSpPr>
          <a:xfrm>
            <a:off x="2909972" y="2344545"/>
            <a:ext cx="598170" cy="596900"/>
            <a:chOff x="2909972" y="2344545"/>
            <a:chExt cx="598170" cy="596900"/>
          </a:xfrm>
        </p:grpSpPr>
        <p:pic>
          <p:nvPicPr>
            <p:cNvPr id="58" name="object 58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9972" y="2602105"/>
              <a:ext cx="101854" cy="81025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7629" y="2429244"/>
              <a:ext cx="77190" cy="77088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0527" y="2344545"/>
              <a:ext cx="81064" cy="101473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7313" y="2428850"/>
              <a:ext cx="77114" cy="77508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4205" y="2602062"/>
              <a:ext cx="103416" cy="81089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1319" y="2564891"/>
              <a:ext cx="147472" cy="269742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2991826" y="2462527"/>
              <a:ext cx="401320" cy="478790"/>
            </a:xfrm>
            <a:custGeom>
              <a:avLst/>
              <a:gdLst/>
              <a:ahLst/>
              <a:cxnLst/>
              <a:rect l="l" t="t" r="r" b="b"/>
              <a:pathLst>
                <a:path w="401320" h="478789">
                  <a:moveTo>
                    <a:pt x="323124" y="405130"/>
                  </a:moveTo>
                  <a:lnTo>
                    <a:pt x="132422" y="405130"/>
                  </a:lnTo>
                  <a:lnTo>
                    <a:pt x="132461" y="474980"/>
                  </a:lnTo>
                  <a:lnTo>
                    <a:pt x="136537" y="478790"/>
                  </a:lnTo>
                  <a:lnTo>
                    <a:pt x="318935" y="478790"/>
                  </a:lnTo>
                  <a:lnTo>
                    <a:pt x="323037" y="474980"/>
                  </a:lnTo>
                  <a:lnTo>
                    <a:pt x="323124" y="405130"/>
                  </a:lnTo>
                  <a:close/>
                </a:path>
                <a:path w="401320" h="478789">
                  <a:moveTo>
                    <a:pt x="227799" y="0"/>
                  </a:moveTo>
                  <a:lnTo>
                    <a:pt x="181016" y="2540"/>
                  </a:lnTo>
                  <a:lnTo>
                    <a:pt x="139972" y="13970"/>
                  </a:lnTo>
                  <a:lnTo>
                    <a:pt x="104727" y="34290"/>
                  </a:lnTo>
                  <a:lnTo>
                    <a:pt x="75343" y="64770"/>
                  </a:lnTo>
                  <a:lnTo>
                    <a:pt x="51881" y="104140"/>
                  </a:lnTo>
                  <a:lnTo>
                    <a:pt x="34404" y="154940"/>
                  </a:lnTo>
                  <a:lnTo>
                    <a:pt x="31248" y="170180"/>
                  </a:lnTo>
                  <a:lnTo>
                    <a:pt x="31850" y="182880"/>
                  </a:lnTo>
                  <a:lnTo>
                    <a:pt x="37045" y="195580"/>
                  </a:lnTo>
                  <a:lnTo>
                    <a:pt x="40220" y="199390"/>
                  </a:lnTo>
                  <a:lnTo>
                    <a:pt x="44653" y="203200"/>
                  </a:lnTo>
                  <a:lnTo>
                    <a:pt x="49733" y="204470"/>
                  </a:lnTo>
                  <a:lnTo>
                    <a:pt x="2565" y="289560"/>
                  </a:lnTo>
                  <a:lnTo>
                    <a:pt x="0" y="294640"/>
                  </a:lnTo>
                  <a:lnTo>
                    <a:pt x="1485" y="299720"/>
                  </a:lnTo>
                  <a:lnTo>
                    <a:pt x="7302" y="303530"/>
                  </a:lnTo>
                  <a:lnTo>
                    <a:pt x="54102" y="303530"/>
                  </a:lnTo>
                  <a:lnTo>
                    <a:pt x="47866" y="378460"/>
                  </a:lnTo>
                  <a:lnTo>
                    <a:pt x="55000" y="401320"/>
                  </a:lnTo>
                  <a:lnTo>
                    <a:pt x="75185" y="416560"/>
                  </a:lnTo>
                  <a:lnTo>
                    <a:pt x="102849" y="419100"/>
                  </a:lnTo>
                  <a:lnTo>
                    <a:pt x="132422" y="405130"/>
                  </a:lnTo>
                  <a:lnTo>
                    <a:pt x="323124" y="405130"/>
                  </a:lnTo>
                  <a:lnTo>
                    <a:pt x="323823" y="394970"/>
                  </a:lnTo>
                  <a:lnTo>
                    <a:pt x="324332" y="392430"/>
                  </a:lnTo>
                  <a:lnTo>
                    <a:pt x="217944" y="392430"/>
                  </a:lnTo>
                  <a:lnTo>
                    <a:pt x="210344" y="391160"/>
                  </a:lnTo>
                  <a:lnTo>
                    <a:pt x="203712" y="387350"/>
                  </a:lnTo>
                  <a:lnTo>
                    <a:pt x="198526" y="381000"/>
                  </a:lnTo>
                  <a:lnTo>
                    <a:pt x="195262" y="374650"/>
                  </a:lnTo>
                  <a:lnTo>
                    <a:pt x="182854" y="374650"/>
                  </a:lnTo>
                  <a:lnTo>
                    <a:pt x="178752" y="370840"/>
                  </a:lnTo>
                  <a:lnTo>
                    <a:pt x="178752" y="360680"/>
                  </a:lnTo>
                  <a:lnTo>
                    <a:pt x="182854" y="355600"/>
                  </a:lnTo>
                  <a:lnTo>
                    <a:pt x="194157" y="355600"/>
                  </a:lnTo>
                  <a:lnTo>
                    <a:pt x="194157" y="351790"/>
                  </a:lnTo>
                  <a:lnTo>
                    <a:pt x="170027" y="351790"/>
                  </a:lnTo>
                  <a:lnTo>
                    <a:pt x="164122" y="345440"/>
                  </a:lnTo>
                  <a:lnTo>
                    <a:pt x="164084" y="298450"/>
                  </a:lnTo>
                  <a:lnTo>
                    <a:pt x="169913" y="293370"/>
                  </a:lnTo>
                  <a:lnTo>
                    <a:pt x="177165" y="292100"/>
                  </a:lnTo>
                  <a:lnTo>
                    <a:pt x="180835" y="292100"/>
                  </a:lnTo>
                  <a:lnTo>
                    <a:pt x="177806" y="279400"/>
                  </a:lnTo>
                  <a:lnTo>
                    <a:pt x="172867" y="267970"/>
                  </a:lnTo>
                  <a:lnTo>
                    <a:pt x="166120" y="256540"/>
                  </a:lnTo>
                  <a:lnTo>
                    <a:pt x="157670" y="246380"/>
                  </a:lnTo>
                  <a:lnTo>
                    <a:pt x="152854" y="240030"/>
                  </a:lnTo>
                  <a:lnTo>
                    <a:pt x="104902" y="240030"/>
                  </a:lnTo>
                  <a:lnTo>
                    <a:pt x="99783" y="237490"/>
                  </a:lnTo>
                  <a:lnTo>
                    <a:pt x="97053" y="228600"/>
                  </a:lnTo>
                  <a:lnTo>
                    <a:pt x="98933" y="223520"/>
                  </a:lnTo>
                  <a:lnTo>
                    <a:pt x="102806" y="222250"/>
                  </a:lnTo>
                  <a:lnTo>
                    <a:pt x="122428" y="213360"/>
                  </a:lnTo>
                  <a:lnTo>
                    <a:pt x="126898" y="210820"/>
                  </a:lnTo>
                  <a:lnTo>
                    <a:pt x="136461" y="210820"/>
                  </a:lnTo>
                  <a:lnTo>
                    <a:pt x="131842" y="191770"/>
                  </a:lnTo>
                  <a:lnTo>
                    <a:pt x="131822" y="190500"/>
                  </a:lnTo>
                  <a:lnTo>
                    <a:pt x="91287" y="190500"/>
                  </a:lnTo>
                  <a:lnTo>
                    <a:pt x="87198" y="186690"/>
                  </a:lnTo>
                  <a:lnTo>
                    <a:pt x="87198" y="176530"/>
                  </a:lnTo>
                  <a:lnTo>
                    <a:pt x="91287" y="171450"/>
                  </a:lnTo>
                  <a:lnTo>
                    <a:pt x="131521" y="171450"/>
                  </a:lnTo>
                  <a:lnTo>
                    <a:pt x="136472" y="152400"/>
                  </a:lnTo>
                  <a:lnTo>
                    <a:pt x="127520" y="152400"/>
                  </a:lnTo>
                  <a:lnTo>
                    <a:pt x="122478" y="149860"/>
                  </a:lnTo>
                  <a:lnTo>
                    <a:pt x="121945" y="149860"/>
                  </a:lnTo>
                  <a:lnTo>
                    <a:pt x="102247" y="142240"/>
                  </a:lnTo>
                  <a:lnTo>
                    <a:pt x="97536" y="139700"/>
                  </a:lnTo>
                  <a:lnTo>
                    <a:pt x="95224" y="134620"/>
                  </a:lnTo>
                  <a:lnTo>
                    <a:pt x="97256" y="129540"/>
                  </a:lnTo>
                  <a:lnTo>
                    <a:pt x="99174" y="124460"/>
                  </a:lnTo>
                  <a:lnTo>
                    <a:pt x="104508" y="123190"/>
                  </a:lnTo>
                  <a:lnTo>
                    <a:pt x="150774" y="123190"/>
                  </a:lnTo>
                  <a:lnTo>
                    <a:pt x="155221" y="116840"/>
                  </a:lnTo>
                  <a:lnTo>
                    <a:pt x="145554" y="116840"/>
                  </a:lnTo>
                  <a:lnTo>
                    <a:pt x="141998" y="113030"/>
                  </a:lnTo>
                  <a:lnTo>
                    <a:pt x="123329" y="93980"/>
                  </a:lnTo>
                  <a:lnTo>
                    <a:pt x="123329" y="87630"/>
                  </a:lnTo>
                  <a:lnTo>
                    <a:pt x="126936" y="85090"/>
                  </a:lnTo>
                  <a:lnTo>
                    <a:pt x="130416" y="81280"/>
                  </a:lnTo>
                  <a:lnTo>
                    <a:pt x="171420" y="81280"/>
                  </a:lnTo>
                  <a:lnTo>
                    <a:pt x="165366" y="67310"/>
                  </a:lnTo>
                  <a:lnTo>
                    <a:pt x="163499" y="62230"/>
                  </a:lnTo>
                  <a:lnTo>
                    <a:pt x="165696" y="57150"/>
                  </a:lnTo>
                  <a:lnTo>
                    <a:pt x="170294" y="55880"/>
                  </a:lnTo>
                  <a:lnTo>
                    <a:pt x="174866" y="53340"/>
                  </a:lnTo>
                  <a:lnTo>
                    <a:pt x="213652" y="53340"/>
                  </a:lnTo>
                  <a:lnTo>
                    <a:pt x="213652" y="48260"/>
                  </a:lnTo>
                  <a:lnTo>
                    <a:pt x="217754" y="44450"/>
                  </a:lnTo>
                  <a:lnTo>
                    <a:pt x="344546" y="44450"/>
                  </a:lnTo>
                  <a:lnTo>
                    <a:pt x="343626" y="43180"/>
                  </a:lnTo>
                  <a:lnTo>
                    <a:pt x="297324" y="12700"/>
                  </a:lnTo>
                  <a:lnTo>
                    <a:pt x="256248" y="1270"/>
                  </a:lnTo>
                  <a:lnTo>
                    <a:pt x="227799" y="0"/>
                  </a:lnTo>
                  <a:close/>
                </a:path>
                <a:path w="401320" h="478789">
                  <a:moveTo>
                    <a:pt x="252069" y="85090"/>
                  </a:moveTo>
                  <a:lnTo>
                    <a:pt x="217601" y="85090"/>
                  </a:lnTo>
                  <a:lnTo>
                    <a:pt x="236127" y="86360"/>
                  </a:lnTo>
                  <a:lnTo>
                    <a:pt x="253926" y="90170"/>
                  </a:lnTo>
                  <a:lnTo>
                    <a:pt x="297861" y="124460"/>
                  </a:lnTo>
                  <a:lnTo>
                    <a:pt x="313046" y="160020"/>
                  </a:lnTo>
                  <a:lnTo>
                    <a:pt x="315061" y="179070"/>
                  </a:lnTo>
                  <a:lnTo>
                    <a:pt x="313508" y="198120"/>
                  </a:lnTo>
                  <a:lnTo>
                    <a:pt x="308605" y="214630"/>
                  </a:lnTo>
                  <a:lnTo>
                    <a:pt x="300532" y="231140"/>
                  </a:lnTo>
                  <a:lnTo>
                    <a:pt x="289471" y="245110"/>
                  </a:lnTo>
                  <a:lnTo>
                    <a:pt x="281027" y="255270"/>
                  </a:lnTo>
                  <a:lnTo>
                    <a:pt x="274259" y="266700"/>
                  </a:lnTo>
                  <a:lnTo>
                    <a:pt x="269268" y="279400"/>
                  </a:lnTo>
                  <a:lnTo>
                    <a:pt x="266153" y="292100"/>
                  </a:lnTo>
                  <a:lnTo>
                    <a:pt x="277025" y="292100"/>
                  </a:lnTo>
                  <a:lnTo>
                    <a:pt x="282943" y="298450"/>
                  </a:lnTo>
                  <a:lnTo>
                    <a:pt x="283057" y="345440"/>
                  </a:lnTo>
                  <a:lnTo>
                    <a:pt x="277190" y="350520"/>
                  </a:lnTo>
                  <a:lnTo>
                    <a:pt x="253187" y="350520"/>
                  </a:lnTo>
                  <a:lnTo>
                    <a:pt x="253187" y="355600"/>
                  </a:lnTo>
                  <a:lnTo>
                    <a:pt x="264274" y="355600"/>
                  </a:lnTo>
                  <a:lnTo>
                    <a:pt x="268376" y="359410"/>
                  </a:lnTo>
                  <a:lnTo>
                    <a:pt x="268376" y="369570"/>
                  </a:lnTo>
                  <a:lnTo>
                    <a:pt x="264274" y="374650"/>
                  </a:lnTo>
                  <a:lnTo>
                    <a:pt x="252285" y="374650"/>
                  </a:lnTo>
                  <a:lnTo>
                    <a:pt x="249058" y="381000"/>
                  </a:lnTo>
                  <a:lnTo>
                    <a:pt x="243900" y="387350"/>
                  </a:lnTo>
                  <a:lnTo>
                    <a:pt x="237280" y="391160"/>
                  </a:lnTo>
                  <a:lnTo>
                    <a:pt x="229666" y="392430"/>
                  </a:lnTo>
                  <a:lnTo>
                    <a:pt x="324332" y="392430"/>
                  </a:lnTo>
                  <a:lnTo>
                    <a:pt x="326113" y="383540"/>
                  </a:lnTo>
                  <a:lnTo>
                    <a:pt x="329866" y="373380"/>
                  </a:lnTo>
                  <a:lnTo>
                    <a:pt x="335038" y="363220"/>
                  </a:lnTo>
                  <a:lnTo>
                    <a:pt x="352480" y="332740"/>
                  </a:lnTo>
                  <a:lnTo>
                    <a:pt x="371814" y="293370"/>
                  </a:lnTo>
                  <a:lnTo>
                    <a:pt x="389024" y="246380"/>
                  </a:lnTo>
                  <a:lnTo>
                    <a:pt x="390481" y="240030"/>
                  </a:lnTo>
                  <a:lnTo>
                    <a:pt x="341096" y="240030"/>
                  </a:lnTo>
                  <a:lnTo>
                    <a:pt x="316725" y="229870"/>
                  </a:lnTo>
                  <a:lnTo>
                    <a:pt x="311962" y="227330"/>
                  </a:lnTo>
                  <a:lnTo>
                    <a:pt x="309473" y="222250"/>
                  </a:lnTo>
                  <a:lnTo>
                    <a:pt x="312851" y="213360"/>
                  </a:lnTo>
                  <a:lnTo>
                    <a:pt x="318084" y="210820"/>
                  </a:lnTo>
                  <a:lnTo>
                    <a:pt x="397182" y="210820"/>
                  </a:lnTo>
                  <a:lnTo>
                    <a:pt x="400095" y="198120"/>
                  </a:lnTo>
                  <a:lnTo>
                    <a:pt x="400240" y="190500"/>
                  </a:lnTo>
                  <a:lnTo>
                    <a:pt x="322973" y="190500"/>
                  </a:lnTo>
                  <a:lnTo>
                    <a:pt x="318884" y="186690"/>
                  </a:lnTo>
                  <a:lnTo>
                    <a:pt x="318884" y="176530"/>
                  </a:lnTo>
                  <a:lnTo>
                    <a:pt x="322973" y="171450"/>
                  </a:lnTo>
                  <a:lnTo>
                    <a:pt x="400601" y="171450"/>
                  </a:lnTo>
                  <a:lnTo>
                    <a:pt x="400987" y="151130"/>
                  </a:lnTo>
                  <a:lnTo>
                    <a:pt x="318744" y="151130"/>
                  </a:lnTo>
                  <a:lnTo>
                    <a:pt x="313436" y="148590"/>
                  </a:lnTo>
                  <a:lnTo>
                    <a:pt x="311391" y="143510"/>
                  </a:lnTo>
                  <a:lnTo>
                    <a:pt x="309410" y="138430"/>
                  </a:lnTo>
                  <a:lnTo>
                    <a:pt x="311594" y="133350"/>
                  </a:lnTo>
                  <a:lnTo>
                    <a:pt x="316242" y="132080"/>
                  </a:lnTo>
                  <a:lnTo>
                    <a:pt x="335876" y="123190"/>
                  </a:lnTo>
                  <a:lnTo>
                    <a:pt x="340525" y="121920"/>
                  </a:lnTo>
                  <a:lnTo>
                    <a:pt x="392911" y="121920"/>
                  </a:lnTo>
                  <a:lnTo>
                    <a:pt x="391438" y="116840"/>
                  </a:lnTo>
                  <a:lnTo>
                    <a:pt x="294487" y="116840"/>
                  </a:lnTo>
                  <a:lnTo>
                    <a:pt x="287020" y="110490"/>
                  </a:lnTo>
                  <a:lnTo>
                    <a:pt x="286753" y="104140"/>
                  </a:lnTo>
                  <a:lnTo>
                    <a:pt x="290525" y="100330"/>
                  </a:lnTo>
                  <a:lnTo>
                    <a:pt x="290715" y="100330"/>
                  </a:lnTo>
                  <a:lnTo>
                    <a:pt x="296986" y="93980"/>
                  </a:lnTo>
                  <a:lnTo>
                    <a:pt x="264083" y="93980"/>
                  </a:lnTo>
                  <a:lnTo>
                    <a:pt x="254558" y="90170"/>
                  </a:lnTo>
                  <a:lnTo>
                    <a:pt x="252069" y="85090"/>
                  </a:lnTo>
                  <a:close/>
                </a:path>
                <a:path w="401320" h="478789">
                  <a:moveTo>
                    <a:pt x="136461" y="210820"/>
                  </a:moveTo>
                  <a:lnTo>
                    <a:pt x="126898" y="210820"/>
                  </a:lnTo>
                  <a:lnTo>
                    <a:pt x="132448" y="213360"/>
                  </a:lnTo>
                  <a:lnTo>
                    <a:pt x="137172" y="222250"/>
                  </a:lnTo>
                  <a:lnTo>
                    <a:pt x="135470" y="227330"/>
                  </a:lnTo>
                  <a:lnTo>
                    <a:pt x="130479" y="229870"/>
                  </a:lnTo>
                  <a:lnTo>
                    <a:pt x="129933" y="229870"/>
                  </a:lnTo>
                  <a:lnTo>
                    <a:pt x="129374" y="231140"/>
                  </a:lnTo>
                  <a:lnTo>
                    <a:pt x="109740" y="238760"/>
                  </a:lnTo>
                  <a:lnTo>
                    <a:pt x="104902" y="240030"/>
                  </a:lnTo>
                  <a:lnTo>
                    <a:pt x="152854" y="240030"/>
                  </a:lnTo>
                  <a:lnTo>
                    <a:pt x="145147" y="229870"/>
                  </a:lnTo>
                  <a:lnTo>
                    <a:pt x="136461" y="210820"/>
                  </a:lnTo>
                  <a:close/>
                </a:path>
                <a:path w="401320" h="478789">
                  <a:moveTo>
                    <a:pt x="397182" y="210820"/>
                  </a:moveTo>
                  <a:lnTo>
                    <a:pt x="318084" y="210820"/>
                  </a:lnTo>
                  <a:lnTo>
                    <a:pt x="323392" y="212090"/>
                  </a:lnTo>
                  <a:lnTo>
                    <a:pt x="323659" y="212090"/>
                  </a:lnTo>
                  <a:lnTo>
                    <a:pt x="343369" y="220980"/>
                  </a:lnTo>
                  <a:lnTo>
                    <a:pt x="348030" y="222250"/>
                  </a:lnTo>
                  <a:lnTo>
                    <a:pt x="350342" y="227330"/>
                  </a:lnTo>
                  <a:lnTo>
                    <a:pt x="348361" y="232410"/>
                  </a:lnTo>
                  <a:lnTo>
                    <a:pt x="346443" y="237490"/>
                  </a:lnTo>
                  <a:lnTo>
                    <a:pt x="341096" y="240030"/>
                  </a:lnTo>
                  <a:lnTo>
                    <a:pt x="390481" y="240030"/>
                  </a:lnTo>
                  <a:lnTo>
                    <a:pt x="397182" y="210820"/>
                  </a:lnTo>
                  <a:close/>
                </a:path>
                <a:path w="401320" h="478789">
                  <a:moveTo>
                    <a:pt x="131521" y="171450"/>
                  </a:moveTo>
                  <a:lnTo>
                    <a:pt x="122707" y="171450"/>
                  </a:lnTo>
                  <a:lnTo>
                    <a:pt x="126796" y="176530"/>
                  </a:lnTo>
                  <a:lnTo>
                    <a:pt x="126796" y="186690"/>
                  </a:lnTo>
                  <a:lnTo>
                    <a:pt x="122707" y="190500"/>
                  </a:lnTo>
                  <a:lnTo>
                    <a:pt x="131822" y="190500"/>
                  </a:lnTo>
                  <a:lnTo>
                    <a:pt x="131521" y="171450"/>
                  </a:lnTo>
                  <a:close/>
                </a:path>
                <a:path w="401320" h="478789">
                  <a:moveTo>
                    <a:pt x="400601" y="171450"/>
                  </a:moveTo>
                  <a:lnTo>
                    <a:pt x="354457" y="171450"/>
                  </a:lnTo>
                  <a:lnTo>
                    <a:pt x="358559" y="176530"/>
                  </a:lnTo>
                  <a:lnTo>
                    <a:pt x="358559" y="186690"/>
                  </a:lnTo>
                  <a:lnTo>
                    <a:pt x="354457" y="190500"/>
                  </a:lnTo>
                  <a:lnTo>
                    <a:pt x="400240" y="190500"/>
                  </a:lnTo>
                  <a:lnTo>
                    <a:pt x="400601" y="171450"/>
                  </a:lnTo>
                  <a:close/>
                </a:path>
                <a:path w="401320" h="478789">
                  <a:moveTo>
                    <a:pt x="150774" y="123190"/>
                  </a:moveTo>
                  <a:lnTo>
                    <a:pt x="104508" y="123190"/>
                  </a:lnTo>
                  <a:lnTo>
                    <a:pt x="109181" y="124460"/>
                  </a:lnTo>
                  <a:lnTo>
                    <a:pt x="128879" y="133350"/>
                  </a:lnTo>
                  <a:lnTo>
                    <a:pt x="133654" y="134620"/>
                  </a:lnTo>
                  <a:lnTo>
                    <a:pt x="136144" y="139700"/>
                  </a:lnTo>
                  <a:lnTo>
                    <a:pt x="132753" y="149860"/>
                  </a:lnTo>
                  <a:lnTo>
                    <a:pt x="127520" y="152400"/>
                  </a:lnTo>
                  <a:lnTo>
                    <a:pt x="136472" y="152400"/>
                  </a:lnTo>
                  <a:lnTo>
                    <a:pt x="140102" y="138430"/>
                  </a:lnTo>
                  <a:lnTo>
                    <a:pt x="150774" y="123190"/>
                  </a:lnTo>
                  <a:close/>
                </a:path>
                <a:path w="401320" h="478789">
                  <a:moveTo>
                    <a:pt x="392911" y="121920"/>
                  </a:moveTo>
                  <a:lnTo>
                    <a:pt x="340525" y="121920"/>
                  </a:lnTo>
                  <a:lnTo>
                    <a:pt x="345871" y="123190"/>
                  </a:lnTo>
                  <a:lnTo>
                    <a:pt x="347878" y="128270"/>
                  </a:lnTo>
                  <a:lnTo>
                    <a:pt x="349796" y="133350"/>
                  </a:lnTo>
                  <a:lnTo>
                    <a:pt x="347599" y="138430"/>
                  </a:lnTo>
                  <a:lnTo>
                    <a:pt x="342950" y="139700"/>
                  </a:lnTo>
                  <a:lnTo>
                    <a:pt x="323316" y="148590"/>
                  </a:lnTo>
                  <a:lnTo>
                    <a:pt x="318744" y="151130"/>
                  </a:lnTo>
                  <a:lnTo>
                    <a:pt x="400987" y="151130"/>
                  </a:lnTo>
                  <a:lnTo>
                    <a:pt x="401011" y="149860"/>
                  </a:lnTo>
                  <a:lnTo>
                    <a:pt x="392911" y="121920"/>
                  </a:lnTo>
                  <a:close/>
                </a:path>
                <a:path w="401320" h="478789">
                  <a:moveTo>
                    <a:pt x="171420" y="81280"/>
                  </a:moveTo>
                  <a:lnTo>
                    <a:pt x="136131" y="81280"/>
                  </a:lnTo>
                  <a:lnTo>
                    <a:pt x="139839" y="85090"/>
                  </a:lnTo>
                  <a:lnTo>
                    <a:pt x="155168" y="100330"/>
                  </a:lnTo>
                  <a:lnTo>
                    <a:pt x="158737" y="102870"/>
                  </a:lnTo>
                  <a:lnTo>
                    <a:pt x="158673" y="109220"/>
                  </a:lnTo>
                  <a:lnTo>
                    <a:pt x="151396" y="116840"/>
                  </a:lnTo>
                  <a:lnTo>
                    <a:pt x="155221" y="116840"/>
                  </a:lnTo>
                  <a:lnTo>
                    <a:pt x="158778" y="111760"/>
                  </a:lnTo>
                  <a:lnTo>
                    <a:pt x="183448" y="95250"/>
                  </a:lnTo>
                  <a:lnTo>
                    <a:pt x="182206" y="95250"/>
                  </a:lnTo>
                  <a:lnTo>
                    <a:pt x="176657" y="92710"/>
                  </a:lnTo>
                  <a:lnTo>
                    <a:pt x="174015" y="87630"/>
                  </a:lnTo>
                  <a:lnTo>
                    <a:pt x="173799" y="87630"/>
                  </a:lnTo>
                  <a:lnTo>
                    <a:pt x="173621" y="86360"/>
                  </a:lnTo>
                  <a:lnTo>
                    <a:pt x="171420" y="81280"/>
                  </a:lnTo>
                  <a:close/>
                </a:path>
                <a:path w="401320" h="478789">
                  <a:moveTo>
                    <a:pt x="371207" y="81280"/>
                  </a:moveTo>
                  <a:lnTo>
                    <a:pt x="315277" y="81280"/>
                  </a:lnTo>
                  <a:lnTo>
                    <a:pt x="321919" y="88900"/>
                  </a:lnTo>
                  <a:lnTo>
                    <a:pt x="321945" y="93980"/>
                  </a:lnTo>
                  <a:lnTo>
                    <a:pt x="318744" y="97790"/>
                  </a:lnTo>
                  <a:lnTo>
                    <a:pt x="303682" y="113030"/>
                  </a:lnTo>
                  <a:lnTo>
                    <a:pt x="300278" y="116840"/>
                  </a:lnTo>
                  <a:lnTo>
                    <a:pt x="391438" y="116840"/>
                  </a:lnTo>
                  <a:lnTo>
                    <a:pt x="387756" y="104140"/>
                  </a:lnTo>
                  <a:lnTo>
                    <a:pt x="371207" y="81280"/>
                  </a:lnTo>
                  <a:close/>
                </a:path>
                <a:path w="401320" h="478789">
                  <a:moveTo>
                    <a:pt x="213652" y="53340"/>
                  </a:moveTo>
                  <a:lnTo>
                    <a:pt x="174866" y="53340"/>
                  </a:lnTo>
                  <a:lnTo>
                    <a:pt x="180174" y="55880"/>
                  </a:lnTo>
                  <a:lnTo>
                    <a:pt x="182232" y="59690"/>
                  </a:lnTo>
                  <a:lnTo>
                    <a:pt x="190487" y="80010"/>
                  </a:lnTo>
                  <a:lnTo>
                    <a:pt x="192849" y="85090"/>
                  </a:lnTo>
                  <a:lnTo>
                    <a:pt x="191147" y="90170"/>
                  </a:lnTo>
                  <a:lnTo>
                    <a:pt x="182206" y="95250"/>
                  </a:lnTo>
                  <a:lnTo>
                    <a:pt x="183448" y="95250"/>
                  </a:lnTo>
                  <a:lnTo>
                    <a:pt x="185345" y="93980"/>
                  </a:lnTo>
                  <a:lnTo>
                    <a:pt x="217601" y="85090"/>
                  </a:lnTo>
                  <a:lnTo>
                    <a:pt x="252069" y="85090"/>
                  </a:lnTo>
                  <a:lnTo>
                    <a:pt x="252542" y="83820"/>
                  </a:lnTo>
                  <a:lnTo>
                    <a:pt x="217754" y="83820"/>
                  </a:lnTo>
                  <a:lnTo>
                    <a:pt x="213652" y="80010"/>
                  </a:lnTo>
                  <a:lnTo>
                    <a:pt x="213652" y="53340"/>
                  </a:lnTo>
                  <a:close/>
                </a:path>
                <a:path w="401320" h="478789">
                  <a:moveTo>
                    <a:pt x="350981" y="53340"/>
                  </a:moveTo>
                  <a:lnTo>
                    <a:pt x="269722" y="53340"/>
                  </a:lnTo>
                  <a:lnTo>
                    <a:pt x="278587" y="57150"/>
                  </a:lnTo>
                  <a:lnTo>
                    <a:pt x="280644" y="62230"/>
                  </a:lnTo>
                  <a:lnTo>
                    <a:pt x="279057" y="67310"/>
                  </a:lnTo>
                  <a:lnTo>
                    <a:pt x="271018" y="86360"/>
                  </a:lnTo>
                  <a:lnTo>
                    <a:pt x="269328" y="91440"/>
                  </a:lnTo>
                  <a:lnTo>
                    <a:pt x="264083" y="93980"/>
                  </a:lnTo>
                  <a:lnTo>
                    <a:pt x="296986" y="93980"/>
                  </a:lnTo>
                  <a:lnTo>
                    <a:pt x="305765" y="85090"/>
                  </a:lnTo>
                  <a:lnTo>
                    <a:pt x="309486" y="81280"/>
                  </a:lnTo>
                  <a:lnTo>
                    <a:pt x="371207" y="81280"/>
                  </a:lnTo>
                  <a:lnTo>
                    <a:pt x="350981" y="53340"/>
                  </a:lnTo>
                  <a:close/>
                </a:path>
                <a:path w="401320" h="478789">
                  <a:moveTo>
                    <a:pt x="344546" y="44450"/>
                  </a:moveTo>
                  <a:lnTo>
                    <a:pt x="227863" y="44450"/>
                  </a:lnTo>
                  <a:lnTo>
                    <a:pt x="231965" y="48260"/>
                  </a:lnTo>
                  <a:lnTo>
                    <a:pt x="231965" y="80010"/>
                  </a:lnTo>
                  <a:lnTo>
                    <a:pt x="227863" y="83820"/>
                  </a:lnTo>
                  <a:lnTo>
                    <a:pt x="252542" y="83820"/>
                  </a:lnTo>
                  <a:lnTo>
                    <a:pt x="253961" y="80010"/>
                  </a:lnTo>
                  <a:lnTo>
                    <a:pt x="254088" y="80010"/>
                  </a:lnTo>
                  <a:lnTo>
                    <a:pt x="262140" y="59690"/>
                  </a:lnTo>
                  <a:lnTo>
                    <a:pt x="264274" y="54610"/>
                  </a:lnTo>
                  <a:lnTo>
                    <a:pt x="269722" y="53340"/>
                  </a:lnTo>
                  <a:lnTo>
                    <a:pt x="350981" y="53340"/>
                  </a:lnTo>
                  <a:lnTo>
                    <a:pt x="344546" y="4445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5" name="object 65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6523" y="2102853"/>
            <a:ext cx="457203" cy="480327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064" y="2314955"/>
            <a:ext cx="809243" cy="810767"/>
          </a:xfrm>
          <a:prstGeom prst="rect">
            <a:avLst/>
          </a:prstGeom>
        </p:spPr>
      </p:pic>
      <p:sp>
        <p:nvSpPr>
          <p:cNvPr id="67" name="object 67"/>
          <p:cNvSpPr txBox="1"/>
          <p:nvPr/>
        </p:nvSpPr>
        <p:spPr>
          <a:xfrm>
            <a:off x="4497429" y="3055352"/>
            <a:ext cx="22860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libri"/>
                <a:cs typeface="Calibri"/>
              </a:rPr>
              <a:t>+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281494" y="3198176"/>
            <a:ext cx="22860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libri"/>
                <a:cs typeface="Calibri"/>
              </a:rPr>
              <a:t>+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5098773" y="3358442"/>
            <a:ext cx="1795780" cy="1651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marR="112395" indent="-227965">
              <a:lnSpc>
                <a:spcPct val="101400"/>
              </a:lnSpc>
              <a:spcBef>
                <a:spcPts val="1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050" dirty="0">
                <a:latin typeface="Century Gothic"/>
                <a:cs typeface="Century Gothic"/>
              </a:rPr>
              <a:t>Replacement</a:t>
            </a:r>
            <a:r>
              <a:rPr sz="1050" spc="15" dirty="0">
                <a:latin typeface="Century Gothic"/>
                <a:cs typeface="Century Gothic"/>
              </a:rPr>
              <a:t> </a:t>
            </a:r>
            <a:r>
              <a:rPr sz="1050" spc="-25" dirty="0">
                <a:latin typeface="Century Gothic"/>
                <a:cs typeface="Century Gothic"/>
              </a:rPr>
              <a:t>of </a:t>
            </a:r>
            <a:r>
              <a:rPr sz="1050" spc="-10" dirty="0">
                <a:latin typeface="Century Gothic"/>
                <a:cs typeface="Century Gothic"/>
              </a:rPr>
              <a:t>conventional </a:t>
            </a:r>
            <a:r>
              <a:rPr sz="1050" dirty="0">
                <a:latin typeface="Century Gothic"/>
                <a:cs typeface="Century Gothic"/>
              </a:rPr>
              <a:t>construction</a:t>
            </a:r>
            <a:r>
              <a:rPr sz="1050" spc="40" dirty="0">
                <a:latin typeface="Century Gothic"/>
                <a:cs typeface="Century Gothic"/>
              </a:rPr>
              <a:t> </a:t>
            </a:r>
            <a:r>
              <a:rPr sz="1050" spc="-10" dirty="0">
                <a:latin typeface="Century Gothic"/>
                <a:cs typeface="Century Gothic"/>
              </a:rPr>
              <a:t>products</a:t>
            </a:r>
            <a:endParaRPr sz="1050">
              <a:latin typeface="Century Gothic"/>
              <a:cs typeface="Century Gothic"/>
            </a:endParaRPr>
          </a:p>
          <a:p>
            <a:pPr marL="539750" lvl="1" indent="-229235">
              <a:lnSpc>
                <a:spcPct val="100000"/>
              </a:lnSpc>
              <a:spcBef>
                <a:spcPts val="25"/>
              </a:spcBef>
              <a:buFont typeface="Arial"/>
              <a:buChar char="•"/>
              <a:tabLst>
                <a:tab pos="539750" algn="l"/>
                <a:tab pos="540385" algn="l"/>
              </a:tabLst>
            </a:pPr>
            <a:r>
              <a:rPr sz="1050" spc="-20" dirty="0">
                <a:latin typeface="Century Gothic"/>
                <a:cs typeface="Century Gothic"/>
              </a:rPr>
              <a:t>Wood</a:t>
            </a:r>
            <a:endParaRPr sz="1050">
              <a:latin typeface="Century Gothic"/>
              <a:cs typeface="Century Gothic"/>
            </a:endParaRPr>
          </a:p>
          <a:p>
            <a:pPr marL="539750" lvl="1" indent="-229235">
              <a:lnSpc>
                <a:spcPct val="100000"/>
              </a:lnSpc>
              <a:spcBef>
                <a:spcPts val="20"/>
              </a:spcBef>
              <a:buFont typeface="Arial"/>
              <a:buChar char="•"/>
              <a:tabLst>
                <a:tab pos="539750" algn="l"/>
                <a:tab pos="540385" algn="l"/>
              </a:tabLst>
            </a:pPr>
            <a:r>
              <a:rPr sz="1050" spc="-10" dirty="0">
                <a:latin typeface="Century Gothic"/>
                <a:cs typeface="Century Gothic"/>
              </a:rPr>
              <a:t>Angles/Channels</a:t>
            </a:r>
            <a:endParaRPr sz="1050">
              <a:latin typeface="Century Gothic"/>
              <a:cs typeface="Century Gothic"/>
            </a:endParaRPr>
          </a:p>
          <a:p>
            <a:pPr marL="539750" lvl="1" indent="-229235">
              <a:lnSpc>
                <a:spcPct val="100000"/>
              </a:lnSpc>
              <a:spcBef>
                <a:spcPts val="25"/>
              </a:spcBef>
              <a:buFont typeface="Arial"/>
              <a:buChar char="•"/>
              <a:tabLst>
                <a:tab pos="539750" algn="l"/>
                <a:tab pos="540385" algn="l"/>
              </a:tabLst>
            </a:pPr>
            <a:r>
              <a:rPr sz="1050" spc="-25" dirty="0">
                <a:latin typeface="Century Gothic"/>
                <a:cs typeface="Century Gothic"/>
              </a:rPr>
              <a:t>RCC</a:t>
            </a:r>
            <a:endParaRPr sz="1050">
              <a:latin typeface="Century Gothic"/>
              <a:cs typeface="Century Gothic"/>
            </a:endParaRPr>
          </a:p>
          <a:p>
            <a:pPr marL="240665" marR="5080" indent="-227965">
              <a:lnSpc>
                <a:spcPts val="1280"/>
              </a:lnSpc>
              <a:spcBef>
                <a:spcPts val="4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050" dirty="0">
                <a:latin typeface="Century Gothic"/>
                <a:cs typeface="Century Gothic"/>
              </a:rPr>
              <a:t>Reach</a:t>
            </a:r>
            <a:r>
              <a:rPr sz="1050" spc="5" dirty="0">
                <a:latin typeface="Century Gothic"/>
                <a:cs typeface="Century Gothic"/>
              </a:rPr>
              <a:t> </a:t>
            </a:r>
            <a:r>
              <a:rPr sz="1050" dirty="0">
                <a:latin typeface="Century Gothic"/>
                <a:cs typeface="Century Gothic"/>
              </a:rPr>
              <a:t>out</a:t>
            </a:r>
            <a:r>
              <a:rPr sz="1050" spc="40" dirty="0">
                <a:latin typeface="Century Gothic"/>
                <a:cs typeface="Century Gothic"/>
              </a:rPr>
              <a:t> </a:t>
            </a:r>
            <a:r>
              <a:rPr sz="1050" dirty="0">
                <a:latin typeface="Century Gothic"/>
                <a:cs typeface="Century Gothic"/>
              </a:rPr>
              <a:t>program</a:t>
            </a:r>
            <a:r>
              <a:rPr sz="1050" spc="15" dirty="0">
                <a:latin typeface="Century Gothic"/>
                <a:cs typeface="Century Gothic"/>
              </a:rPr>
              <a:t> </a:t>
            </a:r>
            <a:r>
              <a:rPr sz="1050" spc="-25" dirty="0">
                <a:latin typeface="Century Gothic"/>
                <a:cs typeface="Century Gothic"/>
              </a:rPr>
              <a:t>for </a:t>
            </a:r>
            <a:r>
              <a:rPr sz="1050" dirty="0">
                <a:latin typeface="Century Gothic"/>
                <a:cs typeface="Century Gothic"/>
              </a:rPr>
              <a:t>influencers:</a:t>
            </a:r>
            <a:r>
              <a:rPr sz="1050" spc="15" dirty="0">
                <a:latin typeface="Century Gothic"/>
                <a:cs typeface="Century Gothic"/>
              </a:rPr>
              <a:t> </a:t>
            </a:r>
            <a:r>
              <a:rPr sz="1050" spc="-10" dirty="0">
                <a:latin typeface="Century Gothic"/>
                <a:cs typeface="Century Gothic"/>
              </a:rPr>
              <a:t>Fabricators,</a:t>
            </a:r>
            <a:endParaRPr sz="1050">
              <a:latin typeface="Century Gothic"/>
              <a:cs typeface="Century Gothic"/>
            </a:endParaRPr>
          </a:p>
          <a:p>
            <a:pPr marL="241300" marR="202565">
              <a:lnSpc>
                <a:spcPts val="1270"/>
              </a:lnSpc>
              <a:spcBef>
                <a:spcPts val="15"/>
              </a:spcBef>
            </a:pPr>
            <a:r>
              <a:rPr sz="1050" dirty="0">
                <a:latin typeface="Century Gothic"/>
                <a:cs typeface="Century Gothic"/>
              </a:rPr>
              <a:t>Architects,</a:t>
            </a:r>
            <a:r>
              <a:rPr sz="1050" spc="30" dirty="0">
                <a:latin typeface="Century Gothic"/>
                <a:cs typeface="Century Gothic"/>
              </a:rPr>
              <a:t> </a:t>
            </a:r>
            <a:r>
              <a:rPr sz="1050" spc="-10" dirty="0">
                <a:latin typeface="Century Gothic"/>
                <a:cs typeface="Century Gothic"/>
              </a:rPr>
              <a:t>Structural Engineers</a:t>
            </a:r>
            <a:endParaRPr sz="1050">
              <a:latin typeface="Century Gothic"/>
              <a:cs typeface="Century Gothic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7799294" y="3472348"/>
            <a:ext cx="2093595" cy="18148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0665" marR="5080" indent="-227965">
              <a:lnSpc>
                <a:spcPct val="101899"/>
              </a:lnSpc>
              <a:spcBef>
                <a:spcPts val="9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050" dirty="0">
                <a:latin typeface="Century Gothic"/>
                <a:cs typeface="Century Gothic"/>
              </a:rPr>
              <a:t>Introducing</a:t>
            </a:r>
            <a:r>
              <a:rPr sz="1050" spc="30" dirty="0">
                <a:latin typeface="Century Gothic"/>
                <a:cs typeface="Century Gothic"/>
              </a:rPr>
              <a:t> </a:t>
            </a:r>
            <a:r>
              <a:rPr sz="1050" spc="-10" dirty="0">
                <a:latin typeface="Century Gothic"/>
                <a:cs typeface="Century Gothic"/>
              </a:rPr>
              <a:t>environmentally </a:t>
            </a:r>
            <a:r>
              <a:rPr sz="1050" dirty="0">
                <a:latin typeface="Century Gothic"/>
                <a:cs typeface="Century Gothic"/>
              </a:rPr>
              <a:t>friendly</a:t>
            </a:r>
            <a:r>
              <a:rPr sz="1050" spc="15" dirty="0">
                <a:latin typeface="Century Gothic"/>
                <a:cs typeface="Century Gothic"/>
              </a:rPr>
              <a:t> </a:t>
            </a:r>
            <a:r>
              <a:rPr sz="1050" spc="-10" dirty="0">
                <a:latin typeface="Century Gothic"/>
                <a:cs typeface="Century Gothic"/>
              </a:rPr>
              <a:t>products</a:t>
            </a:r>
            <a:endParaRPr sz="1050">
              <a:latin typeface="Century Gothic"/>
              <a:cs typeface="Century Gothic"/>
            </a:endParaRPr>
          </a:p>
          <a:p>
            <a:pPr marL="240665" marR="88900" indent="-227965">
              <a:lnSpc>
                <a:spcPts val="1280"/>
              </a:lnSpc>
              <a:spcBef>
                <a:spcPts val="3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050" dirty="0">
                <a:latin typeface="Century Gothic"/>
                <a:cs typeface="Century Gothic"/>
              </a:rPr>
              <a:t>To</a:t>
            </a:r>
            <a:r>
              <a:rPr sz="1050" spc="35" dirty="0">
                <a:latin typeface="Century Gothic"/>
                <a:cs typeface="Century Gothic"/>
              </a:rPr>
              <a:t> </a:t>
            </a:r>
            <a:r>
              <a:rPr sz="1050" dirty="0">
                <a:latin typeface="Century Gothic"/>
                <a:cs typeface="Century Gothic"/>
              </a:rPr>
              <a:t>reduce</a:t>
            </a:r>
            <a:r>
              <a:rPr sz="1050" spc="-10" dirty="0">
                <a:latin typeface="Century Gothic"/>
                <a:cs typeface="Century Gothic"/>
              </a:rPr>
              <a:t> </a:t>
            </a:r>
            <a:r>
              <a:rPr sz="1050" dirty="0">
                <a:latin typeface="Century Gothic"/>
                <a:cs typeface="Century Gothic"/>
              </a:rPr>
              <a:t>the</a:t>
            </a:r>
            <a:r>
              <a:rPr sz="1050" spc="40" dirty="0">
                <a:latin typeface="Century Gothic"/>
                <a:cs typeface="Century Gothic"/>
              </a:rPr>
              <a:t> </a:t>
            </a:r>
            <a:r>
              <a:rPr sz="1050" dirty="0">
                <a:latin typeface="Century Gothic"/>
                <a:cs typeface="Century Gothic"/>
              </a:rPr>
              <a:t>emissions</a:t>
            </a:r>
            <a:r>
              <a:rPr sz="1050" spc="-5" dirty="0">
                <a:latin typeface="Century Gothic"/>
                <a:cs typeface="Century Gothic"/>
              </a:rPr>
              <a:t> </a:t>
            </a:r>
            <a:r>
              <a:rPr sz="1050" spc="-25" dirty="0">
                <a:latin typeface="Century Gothic"/>
                <a:cs typeface="Century Gothic"/>
              </a:rPr>
              <a:t>by </a:t>
            </a:r>
            <a:r>
              <a:rPr sz="1050" dirty="0">
                <a:latin typeface="Century Gothic"/>
                <a:cs typeface="Century Gothic"/>
              </a:rPr>
              <a:t>25%</a:t>
            </a:r>
            <a:r>
              <a:rPr sz="1050" spc="15" dirty="0">
                <a:latin typeface="Century Gothic"/>
                <a:cs typeface="Century Gothic"/>
              </a:rPr>
              <a:t> </a:t>
            </a:r>
            <a:r>
              <a:rPr sz="1050" dirty="0">
                <a:latin typeface="Century Gothic"/>
                <a:cs typeface="Century Gothic"/>
              </a:rPr>
              <a:t>by</a:t>
            </a:r>
            <a:r>
              <a:rPr sz="1050" spc="10" dirty="0">
                <a:latin typeface="Century Gothic"/>
                <a:cs typeface="Century Gothic"/>
              </a:rPr>
              <a:t> </a:t>
            </a:r>
            <a:r>
              <a:rPr sz="1050" spc="-20" dirty="0">
                <a:latin typeface="Century Gothic"/>
                <a:cs typeface="Century Gothic"/>
              </a:rPr>
              <a:t>2030</a:t>
            </a:r>
            <a:endParaRPr sz="1050">
              <a:latin typeface="Century Gothic"/>
              <a:cs typeface="Century Gothic"/>
            </a:endParaRPr>
          </a:p>
          <a:p>
            <a:pPr marL="240665" marR="218440" indent="-227965">
              <a:lnSpc>
                <a:spcPts val="1280"/>
              </a:lnSpc>
              <a:spcBef>
                <a:spcPts val="1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050" dirty="0">
                <a:latin typeface="Century Gothic"/>
                <a:cs typeface="Century Gothic"/>
              </a:rPr>
              <a:t>Working</a:t>
            </a:r>
            <a:r>
              <a:rPr sz="1050" spc="30" dirty="0">
                <a:latin typeface="Century Gothic"/>
                <a:cs typeface="Century Gothic"/>
              </a:rPr>
              <a:t> </a:t>
            </a:r>
            <a:r>
              <a:rPr sz="1050" dirty="0">
                <a:latin typeface="Century Gothic"/>
                <a:cs typeface="Century Gothic"/>
              </a:rPr>
              <a:t>Towards</a:t>
            </a:r>
            <a:r>
              <a:rPr sz="1050" spc="20" dirty="0">
                <a:latin typeface="Century Gothic"/>
                <a:cs typeface="Century Gothic"/>
              </a:rPr>
              <a:t> </a:t>
            </a:r>
            <a:r>
              <a:rPr sz="1050" spc="-10" dirty="0">
                <a:latin typeface="Century Gothic"/>
                <a:cs typeface="Century Gothic"/>
              </a:rPr>
              <a:t>gender diversity</a:t>
            </a:r>
            <a:endParaRPr sz="1050">
              <a:latin typeface="Century Gothic"/>
              <a:cs typeface="Century Gothic"/>
            </a:endParaRPr>
          </a:p>
          <a:p>
            <a:pPr marL="240665" indent="-227965">
              <a:lnSpc>
                <a:spcPts val="1230"/>
              </a:lnSpc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050" dirty="0">
                <a:latin typeface="Century Gothic"/>
                <a:cs typeface="Century Gothic"/>
              </a:rPr>
              <a:t>Focus</a:t>
            </a:r>
            <a:r>
              <a:rPr sz="1050" spc="10" dirty="0">
                <a:latin typeface="Century Gothic"/>
                <a:cs typeface="Century Gothic"/>
              </a:rPr>
              <a:t> </a:t>
            </a:r>
            <a:r>
              <a:rPr sz="1050" dirty="0">
                <a:latin typeface="Century Gothic"/>
                <a:cs typeface="Century Gothic"/>
              </a:rPr>
              <a:t>on</a:t>
            </a:r>
            <a:r>
              <a:rPr sz="1050" spc="20" dirty="0">
                <a:latin typeface="Century Gothic"/>
                <a:cs typeface="Century Gothic"/>
              </a:rPr>
              <a:t> </a:t>
            </a:r>
            <a:r>
              <a:rPr sz="1050" dirty="0">
                <a:latin typeface="Century Gothic"/>
                <a:cs typeface="Century Gothic"/>
              </a:rPr>
              <a:t>CSR</a:t>
            </a:r>
            <a:r>
              <a:rPr sz="1050" spc="35" dirty="0">
                <a:latin typeface="Century Gothic"/>
                <a:cs typeface="Century Gothic"/>
              </a:rPr>
              <a:t> </a:t>
            </a:r>
            <a:r>
              <a:rPr sz="1050" dirty="0">
                <a:latin typeface="Century Gothic"/>
                <a:cs typeface="Century Gothic"/>
              </a:rPr>
              <a:t>towards</a:t>
            </a:r>
            <a:r>
              <a:rPr sz="1050" spc="25" dirty="0">
                <a:latin typeface="Century Gothic"/>
                <a:cs typeface="Century Gothic"/>
              </a:rPr>
              <a:t> </a:t>
            </a:r>
            <a:r>
              <a:rPr sz="1050" spc="-10" dirty="0">
                <a:latin typeface="Century Gothic"/>
                <a:cs typeface="Century Gothic"/>
              </a:rPr>
              <a:t>local</a:t>
            </a:r>
            <a:endParaRPr sz="1050">
              <a:latin typeface="Century Gothic"/>
              <a:cs typeface="Century Gothic"/>
            </a:endParaRPr>
          </a:p>
          <a:p>
            <a:pPr marL="241300">
              <a:lnSpc>
                <a:spcPct val="100000"/>
              </a:lnSpc>
              <a:spcBef>
                <a:spcPts val="25"/>
              </a:spcBef>
            </a:pPr>
            <a:r>
              <a:rPr sz="1050" spc="-10" dirty="0">
                <a:latin typeface="Century Gothic"/>
                <a:cs typeface="Century Gothic"/>
              </a:rPr>
              <a:t>communities</a:t>
            </a:r>
            <a:endParaRPr sz="1050">
              <a:latin typeface="Century Gothic"/>
              <a:cs typeface="Century Gothic"/>
            </a:endParaRPr>
          </a:p>
          <a:p>
            <a:pPr marL="240665" marR="351790" indent="-227965">
              <a:lnSpc>
                <a:spcPct val="101400"/>
              </a:lnSpc>
              <a:spcBef>
                <a:spcPts val="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050" dirty="0">
                <a:latin typeface="Century Gothic"/>
                <a:cs typeface="Century Gothic"/>
              </a:rPr>
              <a:t>New</a:t>
            </a:r>
            <a:r>
              <a:rPr sz="1050" spc="10" dirty="0">
                <a:latin typeface="Century Gothic"/>
                <a:cs typeface="Century Gothic"/>
              </a:rPr>
              <a:t> </a:t>
            </a:r>
            <a:r>
              <a:rPr sz="1050" dirty="0">
                <a:latin typeface="Century Gothic"/>
                <a:cs typeface="Century Gothic"/>
              </a:rPr>
              <a:t>Code</a:t>
            </a:r>
            <a:r>
              <a:rPr sz="1050" spc="10" dirty="0">
                <a:latin typeface="Century Gothic"/>
                <a:cs typeface="Century Gothic"/>
              </a:rPr>
              <a:t> </a:t>
            </a:r>
            <a:r>
              <a:rPr sz="1050" dirty="0">
                <a:latin typeface="Century Gothic"/>
                <a:cs typeface="Century Gothic"/>
              </a:rPr>
              <a:t>of</a:t>
            </a:r>
            <a:r>
              <a:rPr sz="1050" spc="25" dirty="0">
                <a:latin typeface="Century Gothic"/>
                <a:cs typeface="Century Gothic"/>
              </a:rPr>
              <a:t> </a:t>
            </a:r>
            <a:r>
              <a:rPr sz="1050" spc="-10" dirty="0">
                <a:latin typeface="Century Gothic"/>
                <a:cs typeface="Century Gothic"/>
              </a:rPr>
              <a:t>conduct </a:t>
            </a:r>
            <a:r>
              <a:rPr sz="1050" dirty="0">
                <a:latin typeface="Century Gothic"/>
                <a:cs typeface="Century Gothic"/>
              </a:rPr>
              <a:t>implemented</a:t>
            </a:r>
            <a:r>
              <a:rPr sz="1050" spc="-5" dirty="0">
                <a:latin typeface="Century Gothic"/>
                <a:cs typeface="Century Gothic"/>
              </a:rPr>
              <a:t> </a:t>
            </a:r>
            <a:r>
              <a:rPr sz="1050" dirty="0">
                <a:latin typeface="Century Gothic"/>
                <a:cs typeface="Century Gothic"/>
              </a:rPr>
              <a:t>for</a:t>
            </a:r>
            <a:r>
              <a:rPr sz="1050" spc="50" dirty="0">
                <a:latin typeface="Century Gothic"/>
                <a:cs typeface="Century Gothic"/>
              </a:rPr>
              <a:t> </a:t>
            </a:r>
            <a:r>
              <a:rPr sz="1050" spc="-25" dirty="0">
                <a:latin typeface="Century Gothic"/>
                <a:cs typeface="Century Gothic"/>
              </a:rPr>
              <a:t>all </a:t>
            </a:r>
            <a:r>
              <a:rPr sz="1050" spc="-10" dirty="0">
                <a:latin typeface="Century Gothic"/>
                <a:cs typeface="Century Gothic"/>
              </a:rPr>
              <a:t>employees</a:t>
            </a:r>
            <a:endParaRPr sz="1050">
              <a:latin typeface="Century Gothic"/>
              <a:cs typeface="Century Gothic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0" y="0"/>
            <a:ext cx="760730" cy="1207135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3" name="object 73"/>
          <p:cNvGrpSpPr/>
          <p:nvPr/>
        </p:nvGrpSpPr>
        <p:grpSpPr>
          <a:xfrm>
            <a:off x="3171450" y="1406796"/>
            <a:ext cx="2520950" cy="4373880"/>
            <a:chOff x="3171450" y="1406796"/>
            <a:chExt cx="2520950" cy="4373880"/>
          </a:xfrm>
        </p:grpSpPr>
        <p:sp>
          <p:nvSpPr>
            <p:cNvPr id="74" name="object 74"/>
            <p:cNvSpPr/>
            <p:nvPr/>
          </p:nvSpPr>
          <p:spPr>
            <a:xfrm>
              <a:off x="3181356" y="1416702"/>
              <a:ext cx="2501265" cy="4354195"/>
            </a:xfrm>
            <a:custGeom>
              <a:avLst/>
              <a:gdLst/>
              <a:ahLst/>
              <a:cxnLst/>
              <a:rect l="l" t="t" r="r" b="b"/>
              <a:pathLst>
                <a:path w="2501265" h="4354195">
                  <a:moveTo>
                    <a:pt x="2260947" y="0"/>
                  </a:moveTo>
                  <a:lnTo>
                    <a:pt x="2250046" y="3942"/>
                  </a:lnTo>
                  <a:lnTo>
                    <a:pt x="2240864" y="13163"/>
                  </a:lnTo>
                  <a:lnTo>
                    <a:pt x="2235243" y="26141"/>
                  </a:lnTo>
                  <a:lnTo>
                    <a:pt x="2234058" y="40328"/>
                  </a:lnTo>
                  <a:lnTo>
                    <a:pt x="2237190" y="54040"/>
                  </a:lnTo>
                  <a:lnTo>
                    <a:pt x="2244521" y="65589"/>
                  </a:lnTo>
                  <a:lnTo>
                    <a:pt x="2389847" y="218840"/>
                  </a:lnTo>
                  <a:lnTo>
                    <a:pt x="1847659" y="218840"/>
                  </a:lnTo>
                  <a:lnTo>
                    <a:pt x="1803736" y="223354"/>
                  </a:lnTo>
                  <a:lnTo>
                    <a:pt x="1762070" y="236302"/>
                  </a:lnTo>
                  <a:lnTo>
                    <a:pt x="1723218" y="256984"/>
                  </a:lnTo>
                  <a:lnTo>
                    <a:pt x="1687736" y="284700"/>
                  </a:lnTo>
                  <a:lnTo>
                    <a:pt x="1656180" y="318752"/>
                  </a:lnTo>
                  <a:lnTo>
                    <a:pt x="1629105" y="358440"/>
                  </a:lnTo>
                  <a:lnTo>
                    <a:pt x="1607067" y="403065"/>
                  </a:lnTo>
                  <a:lnTo>
                    <a:pt x="1590624" y="451927"/>
                  </a:lnTo>
                  <a:lnTo>
                    <a:pt x="1580330" y="504328"/>
                  </a:lnTo>
                  <a:lnTo>
                    <a:pt x="1576743" y="559568"/>
                  </a:lnTo>
                  <a:lnTo>
                    <a:pt x="1576743" y="2136616"/>
                  </a:lnTo>
                  <a:lnTo>
                    <a:pt x="1569684" y="2180438"/>
                  </a:lnTo>
                  <a:lnTo>
                    <a:pt x="1550496" y="2216229"/>
                  </a:lnTo>
                  <a:lnTo>
                    <a:pt x="1522048" y="2240375"/>
                  </a:lnTo>
                  <a:lnTo>
                    <a:pt x="1487208" y="2249265"/>
                  </a:lnTo>
                  <a:lnTo>
                    <a:pt x="1253502" y="2249265"/>
                  </a:lnTo>
                  <a:lnTo>
                    <a:pt x="1213983" y="2256000"/>
                  </a:lnTo>
                  <a:lnTo>
                    <a:pt x="1178474" y="2274883"/>
                  </a:lnTo>
                  <a:lnTo>
                    <a:pt x="1148387" y="2304135"/>
                  </a:lnTo>
                  <a:lnTo>
                    <a:pt x="1125135" y="2341981"/>
                  </a:lnTo>
                  <a:lnTo>
                    <a:pt x="1110130" y="2386645"/>
                  </a:lnTo>
                  <a:lnTo>
                    <a:pt x="1104785" y="2436348"/>
                  </a:lnTo>
                  <a:lnTo>
                    <a:pt x="1104785" y="4013003"/>
                  </a:lnTo>
                  <a:lnTo>
                    <a:pt x="1100480" y="4066711"/>
                  </a:lnTo>
                  <a:lnTo>
                    <a:pt x="1088133" y="4116734"/>
                  </a:lnTo>
                  <a:lnTo>
                    <a:pt x="1068597" y="4162003"/>
                  </a:lnTo>
                  <a:lnTo>
                    <a:pt x="1042722" y="4201444"/>
                  </a:lnTo>
                  <a:lnTo>
                    <a:pt x="1011361" y="4233986"/>
                  </a:lnTo>
                  <a:lnTo>
                    <a:pt x="975367" y="4258557"/>
                  </a:lnTo>
                  <a:lnTo>
                    <a:pt x="935591" y="4274085"/>
                  </a:lnTo>
                  <a:lnTo>
                    <a:pt x="892886" y="4279499"/>
                  </a:lnTo>
                  <a:lnTo>
                    <a:pt x="29578" y="4279499"/>
                  </a:lnTo>
                  <a:lnTo>
                    <a:pt x="18066" y="4282424"/>
                  </a:lnTo>
                  <a:lnTo>
                    <a:pt x="8664" y="4290399"/>
                  </a:lnTo>
                  <a:lnTo>
                    <a:pt x="2324" y="4302227"/>
                  </a:lnTo>
                  <a:lnTo>
                    <a:pt x="0" y="4316710"/>
                  </a:lnTo>
                  <a:lnTo>
                    <a:pt x="2324" y="4331194"/>
                  </a:lnTo>
                  <a:lnTo>
                    <a:pt x="8664" y="4343022"/>
                  </a:lnTo>
                  <a:lnTo>
                    <a:pt x="18066" y="4350997"/>
                  </a:lnTo>
                  <a:lnTo>
                    <a:pt x="29578" y="4353921"/>
                  </a:lnTo>
                  <a:lnTo>
                    <a:pt x="893038" y="4353921"/>
                  </a:lnTo>
                  <a:lnTo>
                    <a:pt x="937003" y="4349440"/>
                  </a:lnTo>
                  <a:lnTo>
                    <a:pt x="978709" y="4336510"/>
                  </a:lnTo>
                  <a:lnTo>
                    <a:pt x="1017599" y="4315831"/>
                  </a:lnTo>
                  <a:lnTo>
                    <a:pt x="1053115" y="4288105"/>
                  </a:lnTo>
                  <a:lnTo>
                    <a:pt x="1084700" y="4254033"/>
                  </a:lnTo>
                  <a:lnTo>
                    <a:pt x="1111797" y="4214315"/>
                  </a:lnTo>
                  <a:lnTo>
                    <a:pt x="1133849" y="4169651"/>
                  </a:lnTo>
                  <a:lnTo>
                    <a:pt x="1150298" y="4120745"/>
                  </a:lnTo>
                  <a:lnTo>
                    <a:pt x="1160587" y="4068295"/>
                  </a:lnTo>
                  <a:lnTo>
                    <a:pt x="1164158" y="4013003"/>
                  </a:lnTo>
                  <a:lnTo>
                    <a:pt x="1164158" y="2436145"/>
                  </a:lnTo>
                  <a:lnTo>
                    <a:pt x="1171211" y="2392328"/>
                  </a:lnTo>
                  <a:lnTo>
                    <a:pt x="1190399" y="2356537"/>
                  </a:lnTo>
                  <a:lnTo>
                    <a:pt x="1218850" y="2332388"/>
                  </a:lnTo>
                  <a:lnTo>
                    <a:pt x="1253693" y="2323496"/>
                  </a:lnTo>
                  <a:lnTo>
                    <a:pt x="1487398" y="2323496"/>
                  </a:lnTo>
                  <a:lnTo>
                    <a:pt x="1526917" y="2316765"/>
                  </a:lnTo>
                  <a:lnTo>
                    <a:pt x="1562426" y="2297885"/>
                  </a:lnTo>
                  <a:lnTo>
                    <a:pt x="1592513" y="2268632"/>
                  </a:lnTo>
                  <a:lnTo>
                    <a:pt x="1615765" y="2230786"/>
                  </a:lnTo>
                  <a:lnTo>
                    <a:pt x="1630770" y="2186125"/>
                  </a:lnTo>
                  <a:lnTo>
                    <a:pt x="1636115" y="2136425"/>
                  </a:lnTo>
                  <a:lnTo>
                    <a:pt x="1636115" y="559568"/>
                  </a:lnTo>
                  <a:lnTo>
                    <a:pt x="1640420" y="505860"/>
                  </a:lnTo>
                  <a:lnTo>
                    <a:pt x="1652767" y="455836"/>
                  </a:lnTo>
                  <a:lnTo>
                    <a:pt x="1672303" y="410568"/>
                  </a:lnTo>
                  <a:lnTo>
                    <a:pt x="1698177" y="371127"/>
                  </a:lnTo>
                  <a:lnTo>
                    <a:pt x="1729536" y="338585"/>
                  </a:lnTo>
                  <a:lnTo>
                    <a:pt x="1765528" y="314014"/>
                  </a:lnTo>
                  <a:lnTo>
                    <a:pt x="1805300" y="298485"/>
                  </a:lnTo>
                  <a:lnTo>
                    <a:pt x="1848002" y="293071"/>
                  </a:lnTo>
                  <a:lnTo>
                    <a:pt x="2390190" y="293071"/>
                  </a:lnTo>
                  <a:lnTo>
                    <a:pt x="2244877" y="446335"/>
                  </a:lnTo>
                  <a:lnTo>
                    <a:pt x="2237545" y="457878"/>
                  </a:lnTo>
                  <a:lnTo>
                    <a:pt x="2234412" y="471590"/>
                  </a:lnTo>
                  <a:lnTo>
                    <a:pt x="2235594" y="485781"/>
                  </a:lnTo>
                  <a:lnTo>
                    <a:pt x="2241207" y="498760"/>
                  </a:lnTo>
                  <a:lnTo>
                    <a:pt x="2250391" y="507980"/>
                  </a:lnTo>
                  <a:lnTo>
                    <a:pt x="2261296" y="511917"/>
                  </a:lnTo>
                  <a:lnTo>
                    <a:pt x="2272580" y="510426"/>
                  </a:lnTo>
                  <a:lnTo>
                    <a:pt x="2490254" y="284740"/>
                  </a:lnTo>
                  <a:lnTo>
                    <a:pt x="2500877" y="255905"/>
                  </a:lnTo>
                  <a:lnTo>
                    <a:pt x="2498691" y="241729"/>
                  </a:lnTo>
                  <a:lnTo>
                    <a:pt x="2492133" y="229254"/>
                  </a:lnTo>
                  <a:lnTo>
                    <a:pt x="2491790" y="229355"/>
                  </a:lnTo>
                  <a:lnTo>
                    <a:pt x="2282545" y="8553"/>
                  </a:lnTo>
                  <a:lnTo>
                    <a:pt x="2272227" y="1487"/>
                  </a:lnTo>
                  <a:lnTo>
                    <a:pt x="2260947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3181356" y="1416702"/>
              <a:ext cx="2501265" cy="4354195"/>
            </a:xfrm>
            <a:custGeom>
              <a:avLst/>
              <a:gdLst/>
              <a:ahLst/>
              <a:cxnLst/>
              <a:rect l="l" t="t" r="r" b="b"/>
              <a:pathLst>
                <a:path w="2501265" h="4354195">
                  <a:moveTo>
                    <a:pt x="2491790" y="229355"/>
                  </a:moveTo>
                  <a:lnTo>
                    <a:pt x="2490863" y="228199"/>
                  </a:lnTo>
                  <a:lnTo>
                    <a:pt x="2282545" y="8553"/>
                  </a:lnTo>
                  <a:lnTo>
                    <a:pt x="2272227" y="1487"/>
                  </a:lnTo>
                  <a:lnTo>
                    <a:pt x="2260947" y="0"/>
                  </a:lnTo>
                  <a:lnTo>
                    <a:pt x="2250046" y="3942"/>
                  </a:lnTo>
                  <a:lnTo>
                    <a:pt x="2240864" y="13163"/>
                  </a:lnTo>
                  <a:lnTo>
                    <a:pt x="2235243" y="26141"/>
                  </a:lnTo>
                  <a:lnTo>
                    <a:pt x="2234058" y="40328"/>
                  </a:lnTo>
                  <a:lnTo>
                    <a:pt x="2237190" y="54040"/>
                  </a:lnTo>
                  <a:lnTo>
                    <a:pt x="2244521" y="65589"/>
                  </a:lnTo>
                  <a:lnTo>
                    <a:pt x="2389847" y="218840"/>
                  </a:lnTo>
                  <a:lnTo>
                    <a:pt x="1847659" y="218840"/>
                  </a:lnTo>
                  <a:lnTo>
                    <a:pt x="1803736" y="223354"/>
                  </a:lnTo>
                  <a:lnTo>
                    <a:pt x="1762070" y="236302"/>
                  </a:lnTo>
                  <a:lnTo>
                    <a:pt x="1723218" y="256984"/>
                  </a:lnTo>
                  <a:lnTo>
                    <a:pt x="1687736" y="284700"/>
                  </a:lnTo>
                  <a:lnTo>
                    <a:pt x="1656180" y="318752"/>
                  </a:lnTo>
                  <a:lnTo>
                    <a:pt x="1629105" y="358440"/>
                  </a:lnTo>
                  <a:lnTo>
                    <a:pt x="1607067" y="403065"/>
                  </a:lnTo>
                  <a:lnTo>
                    <a:pt x="1590624" y="451927"/>
                  </a:lnTo>
                  <a:lnTo>
                    <a:pt x="1580330" y="504328"/>
                  </a:lnTo>
                  <a:lnTo>
                    <a:pt x="1576743" y="559568"/>
                  </a:lnTo>
                  <a:lnTo>
                    <a:pt x="1576743" y="2136616"/>
                  </a:lnTo>
                  <a:lnTo>
                    <a:pt x="1569684" y="2180438"/>
                  </a:lnTo>
                  <a:lnTo>
                    <a:pt x="1550496" y="2216229"/>
                  </a:lnTo>
                  <a:lnTo>
                    <a:pt x="1522048" y="2240375"/>
                  </a:lnTo>
                  <a:lnTo>
                    <a:pt x="1487208" y="2249265"/>
                  </a:lnTo>
                  <a:lnTo>
                    <a:pt x="1253502" y="2249265"/>
                  </a:lnTo>
                  <a:lnTo>
                    <a:pt x="1213983" y="2256000"/>
                  </a:lnTo>
                  <a:lnTo>
                    <a:pt x="1178474" y="2274883"/>
                  </a:lnTo>
                  <a:lnTo>
                    <a:pt x="1148387" y="2304135"/>
                  </a:lnTo>
                  <a:lnTo>
                    <a:pt x="1125135" y="2341981"/>
                  </a:lnTo>
                  <a:lnTo>
                    <a:pt x="1110130" y="2386645"/>
                  </a:lnTo>
                  <a:lnTo>
                    <a:pt x="1104785" y="2436348"/>
                  </a:lnTo>
                  <a:lnTo>
                    <a:pt x="1104785" y="4013003"/>
                  </a:lnTo>
                  <a:lnTo>
                    <a:pt x="1100480" y="4066711"/>
                  </a:lnTo>
                  <a:lnTo>
                    <a:pt x="1088133" y="4116734"/>
                  </a:lnTo>
                  <a:lnTo>
                    <a:pt x="1068597" y="4162003"/>
                  </a:lnTo>
                  <a:lnTo>
                    <a:pt x="1042722" y="4201444"/>
                  </a:lnTo>
                  <a:lnTo>
                    <a:pt x="1011361" y="4233986"/>
                  </a:lnTo>
                  <a:lnTo>
                    <a:pt x="975367" y="4258557"/>
                  </a:lnTo>
                  <a:lnTo>
                    <a:pt x="935591" y="4274085"/>
                  </a:lnTo>
                  <a:lnTo>
                    <a:pt x="892886" y="4279499"/>
                  </a:lnTo>
                  <a:lnTo>
                    <a:pt x="29578" y="4279499"/>
                  </a:lnTo>
                  <a:lnTo>
                    <a:pt x="18066" y="4282424"/>
                  </a:lnTo>
                  <a:lnTo>
                    <a:pt x="8664" y="4290399"/>
                  </a:lnTo>
                  <a:lnTo>
                    <a:pt x="2324" y="4302227"/>
                  </a:lnTo>
                  <a:lnTo>
                    <a:pt x="0" y="4316710"/>
                  </a:lnTo>
                  <a:lnTo>
                    <a:pt x="2324" y="4331194"/>
                  </a:lnTo>
                  <a:lnTo>
                    <a:pt x="8664" y="4343022"/>
                  </a:lnTo>
                  <a:lnTo>
                    <a:pt x="18066" y="4350997"/>
                  </a:lnTo>
                  <a:lnTo>
                    <a:pt x="29578" y="4353921"/>
                  </a:lnTo>
                  <a:lnTo>
                    <a:pt x="893038" y="4353921"/>
                  </a:lnTo>
                  <a:lnTo>
                    <a:pt x="937003" y="4349440"/>
                  </a:lnTo>
                  <a:lnTo>
                    <a:pt x="978709" y="4336510"/>
                  </a:lnTo>
                  <a:lnTo>
                    <a:pt x="1017599" y="4315831"/>
                  </a:lnTo>
                  <a:lnTo>
                    <a:pt x="1053115" y="4288105"/>
                  </a:lnTo>
                  <a:lnTo>
                    <a:pt x="1084700" y="4254033"/>
                  </a:lnTo>
                  <a:lnTo>
                    <a:pt x="1111797" y="4214315"/>
                  </a:lnTo>
                  <a:lnTo>
                    <a:pt x="1133849" y="4169651"/>
                  </a:lnTo>
                  <a:lnTo>
                    <a:pt x="1150298" y="4120745"/>
                  </a:lnTo>
                  <a:lnTo>
                    <a:pt x="1160587" y="4068295"/>
                  </a:lnTo>
                  <a:lnTo>
                    <a:pt x="1164158" y="4013003"/>
                  </a:lnTo>
                  <a:lnTo>
                    <a:pt x="1164158" y="2436145"/>
                  </a:lnTo>
                  <a:lnTo>
                    <a:pt x="1171211" y="2392328"/>
                  </a:lnTo>
                  <a:lnTo>
                    <a:pt x="1190399" y="2356537"/>
                  </a:lnTo>
                  <a:lnTo>
                    <a:pt x="1218850" y="2332388"/>
                  </a:lnTo>
                  <a:lnTo>
                    <a:pt x="1253693" y="2323496"/>
                  </a:lnTo>
                  <a:lnTo>
                    <a:pt x="1487398" y="2323496"/>
                  </a:lnTo>
                  <a:lnTo>
                    <a:pt x="1526917" y="2316765"/>
                  </a:lnTo>
                  <a:lnTo>
                    <a:pt x="1562426" y="2297885"/>
                  </a:lnTo>
                  <a:lnTo>
                    <a:pt x="1592513" y="2268632"/>
                  </a:lnTo>
                  <a:lnTo>
                    <a:pt x="1615765" y="2230786"/>
                  </a:lnTo>
                  <a:lnTo>
                    <a:pt x="1630770" y="2186125"/>
                  </a:lnTo>
                  <a:lnTo>
                    <a:pt x="1636115" y="2136425"/>
                  </a:lnTo>
                  <a:lnTo>
                    <a:pt x="1636115" y="559568"/>
                  </a:lnTo>
                  <a:lnTo>
                    <a:pt x="1640420" y="505860"/>
                  </a:lnTo>
                  <a:lnTo>
                    <a:pt x="1652767" y="455836"/>
                  </a:lnTo>
                  <a:lnTo>
                    <a:pt x="1672303" y="410568"/>
                  </a:lnTo>
                  <a:lnTo>
                    <a:pt x="1698177" y="371127"/>
                  </a:lnTo>
                  <a:lnTo>
                    <a:pt x="1729536" y="338585"/>
                  </a:lnTo>
                  <a:lnTo>
                    <a:pt x="1765528" y="314014"/>
                  </a:lnTo>
                  <a:lnTo>
                    <a:pt x="1805300" y="298485"/>
                  </a:lnTo>
                  <a:lnTo>
                    <a:pt x="1848002" y="293071"/>
                  </a:lnTo>
                  <a:lnTo>
                    <a:pt x="2390190" y="293071"/>
                  </a:lnTo>
                  <a:lnTo>
                    <a:pt x="2244877" y="446335"/>
                  </a:lnTo>
                  <a:lnTo>
                    <a:pt x="2237545" y="457878"/>
                  </a:lnTo>
                  <a:lnTo>
                    <a:pt x="2234412" y="471590"/>
                  </a:lnTo>
                  <a:lnTo>
                    <a:pt x="2235594" y="485781"/>
                  </a:lnTo>
                  <a:lnTo>
                    <a:pt x="2241207" y="498760"/>
                  </a:lnTo>
                  <a:lnTo>
                    <a:pt x="2250391" y="507980"/>
                  </a:lnTo>
                  <a:lnTo>
                    <a:pt x="2261296" y="511917"/>
                  </a:lnTo>
                  <a:lnTo>
                    <a:pt x="2272580" y="510426"/>
                  </a:lnTo>
                  <a:lnTo>
                    <a:pt x="2490254" y="284740"/>
                  </a:lnTo>
                  <a:lnTo>
                    <a:pt x="2500877" y="255905"/>
                  </a:lnTo>
                  <a:lnTo>
                    <a:pt x="2498691" y="241729"/>
                  </a:lnTo>
                  <a:lnTo>
                    <a:pt x="2492133" y="229254"/>
                  </a:lnTo>
                  <a:lnTo>
                    <a:pt x="2491790" y="229355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6" name="object 76"/>
          <p:cNvGrpSpPr/>
          <p:nvPr/>
        </p:nvGrpSpPr>
        <p:grpSpPr>
          <a:xfrm>
            <a:off x="6010661" y="1677921"/>
            <a:ext cx="2520950" cy="4636135"/>
            <a:chOff x="6010661" y="1677921"/>
            <a:chExt cx="2520950" cy="4636135"/>
          </a:xfrm>
        </p:grpSpPr>
        <p:sp>
          <p:nvSpPr>
            <p:cNvPr id="77" name="object 77"/>
            <p:cNvSpPr/>
            <p:nvPr/>
          </p:nvSpPr>
          <p:spPr>
            <a:xfrm>
              <a:off x="6020567" y="1687827"/>
              <a:ext cx="2501265" cy="4616450"/>
            </a:xfrm>
            <a:custGeom>
              <a:avLst/>
              <a:gdLst/>
              <a:ahLst/>
              <a:cxnLst/>
              <a:rect l="l" t="t" r="r" b="b"/>
              <a:pathLst>
                <a:path w="2501265" h="4616450">
                  <a:moveTo>
                    <a:pt x="893191" y="0"/>
                  </a:moveTo>
                  <a:lnTo>
                    <a:pt x="29590" y="0"/>
                  </a:lnTo>
                  <a:lnTo>
                    <a:pt x="18071" y="3100"/>
                  </a:lnTo>
                  <a:lnTo>
                    <a:pt x="8666" y="11556"/>
                  </a:lnTo>
                  <a:lnTo>
                    <a:pt x="2325" y="24099"/>
                  </a:lnTo>
                  <a:lnTo>
                    <a:pt x="0" y="39458"/>
                  </a:lnTo>
                  <a:lnTo>
                    <a:pt x="2325" y="54818"/>
                  </a:lnTo>
                  <a:lnTo>
                    <a:pt x="8666" y="67360"/>
                  </a:lnTo>
                  <a:lnTo>
                    <a:pt x="18071" y="75817"/>
                  </a:lnTo>
                  <a:lnTo>
                    <a:pt x="29590" y="78917"/>
                  </a:lnTo>
                  <a:lnTo>
                    <a:pt x="893114" y="78917"/>
                  </a:lnTo>
                  <a:lnTo>
                    <a:pt x="935820" y="84657"/>
                  </a:lnTo>
                  <a:lnTo>
                    <a:pt x="975598" y="101120"/>
                  </a:lnTo>
                  <a:lnTo>
                    <a:pt x="1011594" y="127169"/>
                  </a:lnTo>
                  <a:lnTo>
                    <a:pt x="1042957" y="161669"/>
                  </a:lnTo>
                  <a:lnTo>
                    <a:pt x="1068834" y="203483"/>
                  </a:lnTo>
                  <a:lnTo>
                    <a:pt x="1088373" y="251476"/>
                  </a:lnTo>
                  <a:lnTo>
                    <a:pt x="1100721" y="304512"/>
                  </a:lnTo>
                  <a:lnTo>
                    <a:pt x="1105027" y="361454"/>
                  </a:lnTo>
                  <a:lnTo>
                    <a:pt x="1105027" y="2033320"/>
                  </a:lnTo>
                  <a:lnTo>
                    <a:pt x="1110374" y="2086025"/>
                  </a:lnTo>
                  <a:lnTo>
                    <a:pt x="1125384" y="2133385"/>
                  </a:lnTo>
                  <a:lnTo>
                    <a:pt x="1148645" y="2173514"/>
                  </a:lnTo>
                  <a:lnTo>
                    <a:pt x="1178742" y="2204528"/>
                  </a:lnTo>
                  <a:lnTo>
                    <a:pt x="1214263" y="2224541"/>
                  </a:lnTo>
                  <a:lnTo>
                    <a:pt x="1253794" y="2231669"/>
                  </a:lnTo>
                  <a:lnTo>
                    <a:pt x="1487474" y="2231669"/>
                  </a:lnTo>
                  <a:lnTo>
                    <a:pt x="1522317" y="2241099"/>
                  </a:lnTo>
                  <a:lnTo>
                    <a:pt x="1550770" y="2266702"/>
                  </a:lnTo>
                  <a:lnTo>
                    <a:pt x="1569961" y="2304649"/>
                  </a:lnTo>
                  <a:lnTo>
                    <a:pt x="1577022" y="2351112"/>
                  </a:lnTo>
                  <a:lnTo>
                    <a:pt x="1577022" y="4022763"/>
                  </a:lnTo>
                  <a:lnTo>
                    <a:pt x="1579999" y="4076125"/>
                  </a:lnTo>
                  <a:lnTo>
                    <a:pt x="1588560" y="4127055"/>
                  </a:lnTo>
                  <a:lnTo>
                    <a:pt x="1602289" y="4174995"/>
                  </a:lnTo>
                  <a:lnTo>
                    <a:pt x="1620767" y="4219388"/>
                  </a:lnTo>
                  <a:lnTo>
                    <a:pt x="1643576" y="4259676"/>
                  </a:lnTo>
                  <a:lnTo>
                    <a:pt x="1670299" y="4295303"/>
                  </a:lnTo>
                  <a:lnTo>
                    <a:pt x="1700518" y="4325712"/>
                  </a:lnTo>
                  <a:lnTo>
                    <a:pt x="1733814" y="4350344"/>
                  </a:lnTo>
                  <a:lnTo>
                    <a:pt x="1769769" y="4368644"/>
                  </a:lnTo>
                  <a:lnTo>
                    <a:pt x="1807967" y="4380053"/>
                  </a:lnTo>
                  <a:lnTo>
                    <a:pt x="1847989" y="4384014"/>
                  </a:lnTo>
                  <a:lnTo>
                    <a:pt x="2390190" y="4384014"/>
                  </a:lnTo>
                  <a:lnTo>
                    <a:pt x="2244852" y="4546511"/>
                  </a:lnTo>
                  <a:lnTo>
                    <a:pt x="2235574" y="4588335"/>
                  </a:lnTo>
                  <a:lnTo>
                    <a:pt x="2261277" y="4616048"/>
                  </a:lnTo>
                  <a:lnTo>
                    <a:pt x="2272557" y="4614466"/>
                  </a:lnTo>
                  <a:lnTo>
                    <a:pt x="2490254" y="4375188"/>
                  </a:lnTo>
                  <a:lnTo>
                    <a:pt x="2500877" y="4344619"/>
                  </a:lnTo>
                  <a:lnTo>
                    <a:pt x="2498691" y="4329589"/>
                  </a:lnTo>
                  <a:lnTo>
                    <a:pt x="2282723" y="4082160"/>
                  </a:lnTo>
                  <a:lnTo>
                    <a:pt x="2261125" y="4073083"/>
                  </a:lnTo>
                  <a:lnTo>
                    <a:pt x="2250224" y="4077260"/>
                  </a:lnTo>
                  <a:lnTo>
                    <a:pt x="2241041" y="4087037"/>
                  </a:lnTo>
                  <a:lnTo>
                    <a:pt x="2235421" y="4100799"/>
                  </a:lnTo>
                  <a:lnTo>
                    <a:pt x="2234236" y="4115841"/>
                  </a:lnTo>
                  <a:lnTo>
                    <a:pt x="2237368" y="4130378"/>
                  </a:lnTo>
                  <a:lnTo>
                    <a:pt x="2244699" y="4142625"/>
                  </a:lnTo>
                  <a:lnTo>
                    <a:pt x="2390076" y="4305109"/>
                  </a:lnTo>
                  <a:lnTo>
                    <a:pt x="1847837" y="4305109"/>
                  </a:lnTo>
                  <a:lnTo>
                    <a:pt x="1805131" y="4299368"/>
                  </a:lnTo>
                  <a:lnTo>
                    <a:pt x="1765353" y="4282904"/>
                  </a:lnTo>
                  <a:lnTo>
                    <a:pt x="1729357" y="4256853"/>
                  </a:lnTo>
                  <a:lnTo>
                    <a:pt x="1697994" y="4222351"/>
                  </a:lnTo>
                  <a:lnTo>
                    <a:pt x="1672117" y="4180534"/>
                  </a:lnTo>
                  <a:lnTo>
                    <a:pt x="1652578" y="4132539"/>
                  </a:lnTo>
                  <a:lnTo>
                    <a:pt x="1640230" y="4079502"/>
                  </a:lnTo>
                  <a:lnTo>
                    <a:pt x="1635925" y="4022559"/>
                  </a:lnTo>
                  <a:lnTo>
                    <a:pt x="1635925" y="2350909"/>
                  </a:lnTo>
                  <a:lnTo>
                    <a:pt x="1630582" y="2298204"/>
                  </a:lnTo>
                  <a:lnTo>
                    <a:pt x="1615573" y="2250844"/>
                  </a:lnTo>
                  <a:lnTo>
                    <a:pt x="1592313" y="2210715"/>
                  </a:lnTo>
                  <a:lnTo>
                    <a:pt x="1562216" y="2179702"/>
                  </a:lnTo>
                  <a:lnTo>
                    <a:pt x="1526696" y="2159689"/>
                  </a:lnTo>
                  <a:lnTo>
                    <a:pt x="1487170" y="2152561"/>
                  </a:lnTo>
                  <a:lnTo>
                    <a:pt x="1253477" y="2152561"/>
                  </a:lnTo>
                  <a:lnTo>
                    <a:pt x="1218744" y="2143066"/>
                  </a:lnTo>
                  <a:lnTo>
                    <a:pt x="1190378" y="2117496"/>
                  </a:lnTo>
                  <a:lnTo>
                    <a:pt x="1171225" y="2079648"/>
                  </a:lnTo>
                  <a:lnTo>
                    <a:pt x="1164132" y="2033320"/>
                  </a:lnTo>
                  <a:lnTo>
                    <a:pt x="1164132" y="361251"/>
                  </a:lnTo>
                  <a:lnTo>
                    <a:pt x="1161159" y="307892"/>
                  </a:lnTo>
                  <a:lnTo>
                    <a:pt x="1152601" y="256965"/>
                  </a:lnTo>
                  <a:lnTo>
                    <a:pt x="1138875" y="209027"/>
                  </a:lnTo>
                  <a:lnTo>
                    <a:pt x="1120400" y="164635"/>
                  </a:lnTo>
                  <a:lnTo>
                    <a:pt x="1097594" y="124347"/>
                  </a:lnTo>
                  <a:lnTo>
                    <a:pt x="1070874" y="88720"/>
                  </a:lnTo>
                  <a:lnTo>
                    <a:pt x="1040658" y="58311"/>
                  </a:lnTo>
                  <a:lnTo>
                    <a:pt x="1007364" y="33677"/>
                  </a:lnTo>
                  <a:lnTo>
                    <a:pt x="971409" y="15376"/>
                  </a:lnTo>
                  <a:lnTo>
                    <a:pt x="933212" y="3964"/>
                  </a:lnTo>
                  <a:lnTo>
                    <a:pt x="893191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6020567" y="1687827"/>
              <a:ext cx="2501265" cy="4616450"/>
            </a:xfrm>
            <a:custGeom>
              <a:avLst/>
              <a:gdLst/>
              <a:ahLst/>
              <a:cxnLst/>
              <a:rect l="l" t="t" r="r" b="b"/>
              <a:pathLst>
                <a:path w="2501265" h="4616450">
                  <a:moveTo>
                    <a:pt x="2491981" y="4316260"/>
                  </a:moveTo>
                  <a:lnTo>
                    <a:pt x="2491054" y="4315028"/>
                  </a:lnTo>
                  <a:lnTo>
                    <a:pt x="2282723" y="4082160"/>
                  </a:lnTo>
                  <a:lnTo>
                    <a:pt x="2272404" y="4074664"/>
                  </a:lnTo>
                  <a:lnTo>
                    <a:pt x="2261125" y="4073083"/>
                  </a:lnTo>
                  <a:lnTo>
                    <a:pt x="2250224" y="4077260"/>
                  </a:lnTo>
                  <a:lnTo>
                    <a:pt x="2241041" y="4087037"/>
                  </a:lnTo>
                  <a:lnTo>
                    <a:pt x="2235421" y="4100799"/>
                  </a:lnTo>
                  <a:lnTo>
                    <a:pt x="2234236" y="4115841"/>
                  </a:lnTo>
                  <a:lnTo>
                    <a:pt x="2237368" y="4130378"/>
                  </a:lnTo>
                  <a:lnTo>
                    <a:pt x="2244699" y="4142625"/>
                  </a:lnTo>
                  <a:lnTo>
                    <a:pt x="2390076" y="4305109"/>
                  </a:lnTo>
                  <a:lnTo>
                    <a:pt x="1847837" y="4305109"/>
                  </a:lnTo>
                  <a:lnTo>
                    <a:pt x="1805131" y="4299368"/>
                  </a:lnTo>
                  <a:lnTo>
                    <a:pt x="1765353" y="4282904"/>
                  </a:lnTo>
                  <a:lnTo>
                    <a:pt x="1729357" y="4256853"/>
                  </a:lnTo>
                  <a:lnTo>
                    <a:pt x="1697994" y="4222351"/>
                  </a:lnTo>
                  <a:lnTo>
                    <a:pt x="1672117" y="4180534"/>
                  </a:lnTo>
                  <a:lnTo>
                    <a:pt x="1652578" y="4132539"/>
                  </a:lnTo>
                  <a:lnTo>
                    <a:pt x="1640230" y="4079502"/>
                  </a:lnTo>
                  <a:lnTo>
                    <a:pt x="1635925" y="4022559"/>
                  </a:lnTo>
                  <a:lnTo>
                    <a:pt x="1635925" y="2350909"/>
                  </a:lnTo>
                  <a:lnTo>
                    <a:pt x="1630582" y="2298204"/>
                  </a:lnTo>
                  <a:lnTo>
                    <a:pt x="1615573" y="2250844"/>
                  </a:lnTo>
                  <a:lnTo>
                    <a:pt x="1592313" y="2210715"/>
                  </a:lnTo>
                  <a:lnTo>
                    <a:pt x="1562216" y="2179702"/>
                  </a:lnTo>
                  <a:lnTo>
                    <a:pt x="1526696" y="2159689"/>
                  </a:lnTo>
                  <a:lnTo>
                    <a:pt x="1487170" y="2152561"/>
                  </a:lnTo>
                  <a:lnTo>
                    <a:pt x="1253477" y="2152561"/>
                  </a:lnTo>
                  <a:lnTo>
                    <a:pt x="1218744" y="2143066"/>
                  </a:lnTo>
                  <a:lnTo>
                    <a:pt x="1190378" y="2117496"/>
                  </a:lnTo>
                  <a:lnTo>
                    <a:pt x="1171225" y="2079648"/>
                  </a:lnTo>
                  <a:lnTo>
                    <a:pt x="1164132" y="2033320"/>
                  </a:lnTo>
                  <a:lnTo>
                    <a:pt x="1164132" y="361251"/>
                  </a:lnTo>
                  <a:lnTo>
                    <a:pt x="1161159" y="307892"/>
                  </a:lnTo>
                  <a:lnTo>
                    <a:pt x="1152601" y="256965"/>
                  </a:lnTo>
                  <a:lnTo>
                    <a:pt x="1138875" y="209027"/>
                  </a:lnTo>
                  <a:lnTo>
                    <a:pt x="1120400" y="164635"/>
                  </a:lnTo>
                  <a:lnTo>
                    <a:pt x="1097594" y="124347"/>
                  </a:lnTo>
                  <a:lnTo>
                    <a:pt x="1070874" y="88720"/>
                  </a:lnTo>
                  <a:lnTo>
                    <a:pt x="1040658" y="58311"/>
                  </a:lnTo>
                  <a:lnTo>
                    <a:pt x="1007364" y="33677"/>
                  </a:lnTo>
                  <a:lnTo>
                    <a:pt x="971409" y="15376"/>
                  </a:lnTo>
                  <a:lnTo>
                    <a:pt x="933212" y="3964"/>
                  </a:lnTo>
                  <a:lnTo>
                    <a:pt x="893191" y="0"/>
                  </a:lnTo>
                  <a:lnTo>
                    <a:pt x="29590" y="0"/>
                  </a:lnTo>
                  <a:lnTo>
                    <a:pt x="18071" y="3100"/>
                  </a:lnTo>
                  <a:lnTo>
                    <a:pt x="8666" y="11556"/>
                  </a:lnTo>
                  <a:lnTo>
                    <a:pt x="2325" y="24099"/>
                  </a:lnTo>
                  <a:lnTo>
                    <a:pt x="0" y="39458"/>
                  </a:lnTo>
                  <a:lnTo>
                    <a:pt x="2325" y="54818"/>
                  </a:lnTo>
                  <a:lnTo>
                    <a:pt x="8666" y="67360"/>
                  </a:lnTo>
                  <a:lnTo>
                    <a:pt x="18071" y="75817"/>
                  </a:lnTo>
                  <a:lnTo>
                    <a:pt x="29590" y="78917"/>
                  </a:lnTo>
                  <a:lnTo>
                    <a:pt x="893114" y="78917"/>
                  </a:lnTo>
                  <a:lnTo>
                    <a:pt x="935820" y="84657"/>
                  </a:lnTo>
                  <a:lnTo>
                    <a:pt x="975598" y="101120"/>
                  </a:lnTo>
                  <a:lnTo>
                    <a:pt x="1011594" y="127169"/>
                  </a:lnTo>
                  <a:lnTo>
                    <a:pt x="1042957" y="161669"/>
                  </a:lnTo>
                  <a:lnTo>
                    <a:pt x="1068834" y="203483"/>
                  </a:lnTo>
                  <a:lnTo>
                    <a:pt x="1088373" y="251476"/>
                  </a:lnTo>
                  <a:lnTo>
                    <a:pt x="1100721" y="304512"/>
                  </a:lnTo>
                  <a:lnTo>
                    <a:pt x="1105027" y="361454"/>
                  </a:lnTo>
                  <a:lnTo>
                    <a:pt x="1105027" y="2033320"/>
                  </a:lnTo>
                  <a:lnTo>
                    <a:pt x="1110374" y="2086025"/>
                  </a:lnTo>
                  <a:lnTo>
                    <a:pt x="1125384" y="2133385"/>
                  </a:lnTo>
                  <a:lnTo>
                    <a:pt x="1148645" y="2173514"/>
                  </a:lnTo>
                  <a:lnTo>
                    <a:pt x="1178742" y="2204528"/>
                  </a:lnTo>
                  <a:lnTo>
                    <a:pt x="1214263" y="2224541"/>
                  </a:lnTo>
                  <a:lnTo>
                    <a:pt x="1253794" y="2231669"/>
                  </a:lnTo>
                  <a:lnTo>
                    <a:pt x="1487474" y="2231669"/>
                  </a:lnTo>
                  <a:lnTo>
                    <a:pt x="1522317" y="2241099"/>
                  </a:lnTo>
                  <a:lnTo>
                    <a:pt x="1550770" y="2266702"/>
                  </a:lnTo>
                  <a:lnTo>
                    <a:pt x="1569961" y="2304649"/>
                  </a:lnTo>
                  <a:lnTo>
                    <a:pt x="1577022" y="2351112"/>
                  </a:lnTo>
                  <a:lnTo>
                    <a:pt x="1577022" y="4022763"/>
                  </a:lnTo>
                  <a:lnTo>
                    <a:pt x="1579999" y="4076125"/>
                  </a:lnTo>
                  <a:lnTo>
                    <a:pt x="1588560" y="4127055"/>
                  </a:lnTo>
                  <a:lnTo>
                    <a:pt x="1602289" y="4174995"/>
                  </a:lnTo>
                  <a:lnTo>
                    <a:pt x="1620767" y="4219388"/>
                  </a:lnTo>
                  <a:lnTo>
                    <a:pt x="1643576" y="4259676"/>
                  </a:lnTo>
                  <a:lnTo>
                    <a:pt x="1670299" y="4295303"/>
                  </a:lnTo>
                  <a:lnTo>
                    <a:pt x="1700518" y="4325712"/>
                  </a:lnTo>
                  <a:lnTo>
                    <a:pt x="1733814" y="4350344"/>
                  </a:lnTo>
                  <a:lnTo>
                    <a:pt x="1769769" y="4368644"/>
                  </a:lnTo>
                  <a:lnTo>
                    <a:pt x="1807967" y="4380053"/>
                  </a:lnTo>
                  <a:lnTo>
                    <a:pt x="1847989" y="4384014"/>
                  </a:lnTo>
                  <a:lnTo>
                    <a:pt x="2390190" y="4384014"/>
                  </a:lnTo>
                  <a:lnTo>
                    <a:pt x="2244852" y="4546511"/>
                  </a:lnTo>
                  <a:lnTo>
                    <a:pt x="2237520" y="4558752"/>
                  </a:lnTo>
                  <a:lnTo>
                    <a:pt x="2234388" y="4573290"/>
                  </a:lnTo>
                  <a:lnTo>
                    <a:pt x="2235574" y="4588335"/>
                  </a:lnTo>
                  <a:lnTo>
                    <a:pt x="2241194" y="4602098"/>
                  </a:lnTo>
                  <a:lnTo>
                    <a:pt x="2250377" y="4611874"/>
                  </a:lnTo>
                  <a:lnTo>
                    <a:pt x="2261277" y="4616048"/>
                  </a:lnTo>
                  <a:lnTo>
                    <a:pt x="2272557" y="4614466"/>
                  </a:lnTo>
                  <a:lnTo>
                    <a:pt x="2490254" y="4375188"/>
                  </a:lnTo>
                  <a:lnTo>
                    <a:pt x="2500877" y="4344619"/>
                  </a:lnTo>
                  <a:lnTo>
                    <a:pt x="2498691" y="4329589"/>
                  </a:lnTo>
                  <a:lnTo>
                    <a:pt x="2492133" y="4316361"/>
                  </a:lnTo>
                  <a:lnTo>
                    <a:pt x="2491981" y="4316260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0" name="object 2"/>
          <p:cNvSpPr txBox="1"/>
          <p:nvPr/>
        </p:nvSpPr>
        <p:spPr>
          <a:xfrm>
            <a:off x="220061" y="4240424"/>
            <a:ext cx="274320" cy="194500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Century Gothic"/>
                <a:cs typeface="Century Gothic"/>
              </a:rPr>
              <a:t>APL</a:t>
            </a:r>
            <a:r>
              <a:rPr sz="1600" b="1" spc="320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APOLLO</a:t>
            </a:r>
            <a:r>
              <a:rPr sz="1600" b="1" spc="340" dirty="0">
                <a:latin typeface="Century Gothic"/>
                <a:cs typeface="Century Gothic"/>
              </a:rPr>
              <a:t> </a:t>
            </a:r>
            <a:r>
              <a:rPr sz="1600" b="1" spc="-10" dirty="0">
                <a:latin typeface="Century Gothic"/>
                <a:cs typeface="Century Gothic"/>
              </a:rPr>
              <a:t>TUBES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81" name="Slide Number Placeholder 8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lang="en-IN" spc="-25" smtClean="0">
                <a:solidFill>
                  <a:srgbClr val="44536A"/>
                </a:solidFill>
              </a:rPr>
              <a:t>19</a:t>
            </a:fld>
            <a:endParaRPr lang="en-IN" spc="-25" dirty="0">
              <a:solidFill>
                <a:srgbClr val="44536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0061" y="4240424"/>
            <a:ext cx="274320" cy="194500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Century Gothic"/>
                <a:cs typeface="Century Gothic"/>
              </a:rPr>
              <a:t>APL</a:t>
            </a:r>
            <a:r>
              <a:rPr sz="1600" b="1" spc="320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APOLLO</a:t>
            </a:r>
            <a:r>
              <a:rPr sz="1600" b="1" spc="340" dirty="0">
                <a:latin typeface="Century Gothic"/>
                <a:cs typeface="Century Gothic"/>
              </a:rPr>
              <a:t> </a:t>
            </a:r>
            <a:r>
              <a:rPr sz="1600" b="1" spc="-10" dirty="0">
                <a:latin typeface="Century Gothic"/>
                <a:cs typeface="Century Gothic"/>
              </a:rPr>
              <a:t>TUBES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21319" y="413630"/>
            <a:ext cx="10942436" cy="820641"/>
          </a:xfrm>
          <a:prstGeom prst="rect">
            <a:avLst/>
          </a:prstGeom>
        </p:spPr>
        <p:txBody>
          <a:bodyPr vert="horz" wrap="square" lIns="0" tIns="8454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95"/>
              </a:spcBef>
            </a:pPr>
            <a:r>
              <a:rPr dirty="0"/>
              <a:t>Safe</a:t>
            </a:r>
            <a:r>
              <a:rPr spc="-95" dirty="0"/>
              <a:t> </a:t>
            </a:r>
            <a:r>
              <a:rPr spc="-10" dirty="0"/>
              <a:t>Harbour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760730" cy="1207135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21207" y="1627865"/>
            <a:ext cx="6553834" cy="448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1300" dirty="0">
                <a:latin typeface="Century Gothic"/>
                <a:cs typeface="Century Gothic"/>
              </a:rPr>
              <a:t>Except</a:t>
            </a:r>
            <a:r>
              <a:rPr sz="1300" spc="160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for</a:t>
            </a:r>
            <a:r>
              <a:rPr sz="1300" spc="165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the</a:t>
            </a:r>
            <a:r>
              <a:rPr sz="1300" spc="155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historical</a:t>
            </a:r>
            <a:r>
              <a:rPr sz="1300" spc="160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information</a:t>
            </a:r>
            <a:r>
              <a:rPr sz="1300" spc="160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contained</a:t>
            </a:r>
            <a:r>
              <a:rPr sz="1300" spc="160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herein,</a:t>
            </a:r>
            <a:r>
              <a:rPr sz="1300" spc="155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statements</a:t>
            </a:r>
            <a:r>
              <a:rPr sz="1300" spc="160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in</a:t>
            </a:r>
            <a:r>
              <a:rPr sz="1300" spc="160" dirty="0">
                <a:latin typeface="Century Gothic"/>
                <a:cs typeface="Century Gothic"/>
              </a:rPr>
              <a:t>  </a:t>
            </a:r>
            <a:r>
              <a:rPr sz="1300" spc="-20" dirty="0">
                <a:latin typeface="Century Gothic"/>
                <a:cs typeface="Century Gothic"/>
              </a:rPr>
              <a:t>this </a:t>
            </a:r>
            <a:r>
              <a:rPr sz="1300" dirty="0">
                <a:latin typeface="Century Gothic"/>
                <a:cs typeface="Century Gothic"/>
              </a:rPr>
              <a:t>presentation</a:t>
            </a:r>
            <a:r>
              <a:rPr sz="1300" spc="28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and</a:t>
            </a:r>
            <a:r>
              <a:rPr sz="1300" spc="27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the</a:t>
            </a:r>
            <a:r>
              <a:rPr sz="1300" spc="28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subsequent</a:t>
            </a:r>
            <a:r>
              <a:rPr sz="1300" spc="28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discussions,</a:t>
            </a:r>
            <a:r>
              <a:rPr sz="1300" spc="28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which</a:t>
            </a:r>
            <a:r>
              <a:rPr sz="1300" spc="27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include</a:t>
            </a:r>
            <a:r>
              <a:rPr sz="1300" spc="28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words</a:t>
            </a:r>
            <a:r>
              <a:rPr sz="1300" spc="28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or</a:t>
            </a:r>
            <a:r>
              <a:rPr sz="1300" spc="280" dirty="0">
                <a:latin typeface="Century Gothic"/>
                <a:cs typeface="Century Gothic"/>
              </a:rPr>
              <a:t> </a:t>
            </a:r>
            <a:r>
              <a:rPr sz="1300" spc="-10" dirty="0">
                <a:latin typeface="Century Gothic"/>
                <a:cs typeface="Century Gothic"/>
              </a:rPr>
              <a:t>phrases </a:t>
            </a:r>
            <a:r>
              <a:rPr sz="1300" dirty="0">
                <a:latin typeface="Century Gothic"/>
                <a:cs typeface="Century Gothic"/>
              </a:rPr>
              <a:t>such</a:t>
            </a:r>
            <a:r>
              <a:rPr sz="1300" spc="36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as</a:t>
            </a:r>
            <a:r>
              <a:rPr sz="1300" spc="36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"will",</a:t>
            </a:r>
            <a:r>
              <a:rPr sz="1300" spc="36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"aim",</a:t>
            </a:r>
            <a:r>
              <a:rPr sz="1300" spc="38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"will</a:t>
            </a:r>
            <a:r>
              <a:rPr sz="1300" spc="37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likely</a:t>
            </a:r>
            <a:r>
              <a:rPr sz="1300" spc="36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result",</a:t>
            </a:r>
            <a:r>
              <a:rPr sz="1300" spc="36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"would",</a:t>
            </a:r>
            <a:r>
              <a:rPr sz="1300" spc="36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"believe",</a:t>
            </a:r>
            <a:r>
              <a:rPr sz="1300" spc="36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"may",</a:t>
            </a:r>
            <a:r>
              <a:rPr sz="1300" spc="36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"expect",</a:t>
            </a:r>
            <a:r>
              <a:rPr sz="1300" spc="355" dirty="0">
                <a:latin typeface="Century Gothic"/>
                <a:cs typeface="Century Gothic"/>
              </a:rPr>
              <a:t> </a:t>
            </a:r>
            <a:r>
              <a:rPr sz="1300" spc="-10" dirty="0">
                <a:latin typeface="Century Gothic"/>
                <a:cs typeface="Century Gothic"/>
              </a:rPr>
              <a:t>"will </a:t>
            </a:r>
            <a:r>
              <a:rPr sz="1300" dirty="0">
                <a:latin typeface="Century Gothic"/>
                <a:cs typeface="Century Gothic"/>
              </a:rPr>
              <a:t>continue",</a:t>
            </a:r>
            <a:r>
              <a:rPr sz="1300" spc="114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"anticipate",</a:t>
            </a:r>
            <a:r>
              <a:rPr sz="1300" spc="114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"estimate",</a:t>
            </a:r>
            <a:r>
              <a:rPr sz="1300" spc="114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"intend",</a:t>
            </a:r>
            <a:r>
              <a:rPr sz="1300" spc="114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"plan",</a:t>
            </a:r>
            <a:r>
              <a:rPr sz="1300" spc="114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"contemplate",</a:t>
            </a:r>
            <a:r>
              <a:rPr sz="1300" spc="114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seek</a:t>
            </a:r>
            <a:r>
              <a:rPr sz="1300" spc="120" dirty="0">
                <a:latin typeface="Century Gothic"/>
                <a:cs typeface="Century Gothic"/>
              </a:rPr>
              <a:t>  </a:t>
            </a:r>
            <a:r>
              <a:rPr sz="1300" spc="-20" dirty="0">
                <a:latin typeface="Century Gothic"/>
                <a:cs typeface="Century Gothic"/>
              </a:rPr>
              <a:t>to", </a:t>
            </a:r>
            <a:r>
              <a:rPr sz="1300" dirty="0">
                <a:latin typeface="Century Gothic"/>
                <a:cs typeface="Century Gothic"/>
              </a:rPr>
              <a:t>"future",</a:t>
            </a:r>
            <a:r>
              <a:rPr sz="1300" spc="-1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"objective",</a:t>
            </a:r>
            <a:r>
              <a:rPr sz="1300" spc="-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"goal",</a:t>
            </a:r>
            <a:r>
              <a:rPr sz="1300" spc="-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"likely", "project",</a:t>
            </a:r>
            <a:r>
              <a:rPr sz="1300" spc="-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"should",</a:t>
            </a:r>
            <a:r>
              <a:rPr sz="1300" spc="-1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"potential",</a:t>
            </a:r>
            <a:r>
              <a:rPr sz="1300" spc="-1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"will pursue",</a:t>
            </a:r>
            <a:r>
              <a:rPr sz="1300" spc="-15" dirty="0">
                <a:latin typeface="Century Gothic"/>
                <a:cs typeface="Century Gothic"/>
              </a:rPr>
              <a:t> </a:t>
            </a:r>
            <a:r>
              <a:rPr sz="1300" spc="-25" dirty="0">
                <a:latin typeface="Century Gothic"/>
                <a:cs typeface="Century Gothic"/>
              </a:rPr>
              <a:t>and </a:t>
            </a:r>
            <a:r>
              <a:rPr sz="1300" dirty="0">
                <a:latin typeface="Century Gothic"/>
                <a:cs typeface="Century Gothic"/>
              </a:rPr>
              <a:t>similar</a:t>
            </a:r>
            <a:r>
              <a:rPr sz="1300" spc="335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expressions</a:t>
            </a:r>
            <a:r>
              <a:rPr sz="1300" spc="340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of</a:t>
            </a:r>
            <a:r>
              <a:rPr sz="1300" spc="340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such</a:t>
            </a:r>
            <a:r>
              <a:rPr sz="1300" spc="340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expressions</a:t>
            </a:r>
            <a:r>
              <a:rPr sz="1300" spc="340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may</a:t>
            </a:r>
            <a:r>
              <a:rPr sz="1300" spc="335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constitute</a:t>
            </a:r>
            <a:r>
              <a:rPr sz="1300" spc="340" dirty="0">
                <a:latin typeface="Century Gothic"/>
                <a:cs typeface="Century Gothic"/>
              </a:rPr>
              <a:t>  </a:t>
            </a:r>
            <a:r>
              <a:rPr sz="1300" spc="-10" dirty="0">
                <a:latin typeface="Century Gothic"/>
                <a:cs typeface="Century Gothic"/>
              </a:rPr>
              <a:t>"forward-looking </a:t>
            </a:r>
            <a:r>
              <a:rPr sz="1300" dirty="0">
                <a:latin typeface="Century Gothic"/>
                <a:cs typeface="Century Gothic"/>
              </a:rPr>
              <a:t>statements“.</a:t>
            </a:r>
            <a:r>
              <a:rPr sz="1300" spc="135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These</a:t>
            </a:r>
            <a:r>
              <a:rPr sz="1300" spc="130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forward</a:t>
            </a:r>
            <a:r>
              <a:rPr sz="1300" spc="135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looking</a:t>
            </a:r>
            <a:r>
              <a:rPr sz="1300" spc="135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statements</a:t>
            </a:r>
            <a:r>
              <a:rPr sz="1300" spc="135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involve</a:t>
            </a:r>
            <a:r>
              <a:rPr sz="1300" spc="130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a</a:t>
            </a:r>
            <a:r>
              <a:rPr sz="1300" spc="135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number</a:t>
            </a:r>
            <a:r>
              <a:rPr sz="1300" spc="140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of</a:t>
            </a:r>
            <a:r>
              <a:rPr sz="1300" spc="135" dirty="0">
                <a:latin typeface="Century Gothic"/>
                <a:cs typeface="Century Gothic"/>
              </a:rPr>
              <a:t>  </a:t>
            </a:r>
            <a:r>
              <a:rPr sz="1300" spc="-10" dirty="0">
                <a:latin typeface="Century Gothic"/>
                <a:cs typeface="Century Gothic"/>
              </a:rPr>
              <a:t>risks, </a:t>
            </a:r>
            <a:r>
              <a:rPr sz="1300" dirty="0">
                <a:latin typeface="Century Gothic"/>
                <a:cs typeface="Century Gothic"/>
              </a:rPr>
              <a:t>uncertainties</a:t>
            </a:r>
            <a:r>
              <a:rPr sz="1300" spc="1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and</a:t>
            </a:r>
            <a:r>
              <a:rPr sz="1300" spc="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other</a:t>
            </a:r>
            <a:r>
              <a:rPr sz="1300" spc="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factors</a:t>
            </a:r>
            <a:r>
              <a:rPr sz="1300" spc="1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that</a:t>
            </a:r>
            <a:r>
              <a:rPr sz="1300" spc="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could</a:t>
            </a:r>
            <a:r>
              <a:rPr sz="1300" spc="1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cause</a:t>
            </a:r>
            <a:r>
              <a:rPr sz="1300" spc="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actual</a:t>
            </a:r>
            <a:r>
              <a:rPr sz="1300" spc="1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results</a:t>
            </a:r>
            <a:r>
              <a:rPr sz="1300" spc="1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to</a:t>
            </a:r>
            <a:r>
              <a:rPr sz="1300" spc="1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differ</a:t>
            </a:r>
            <a:r>
              <a:rPr sz="1300" spc="20" dirty="0">
                <a:latin typeface="Century Gothic"/>
                <a:cs typeface="Century Gothic"/>
              </a:rPr>
              <a:t> </a:t>
            </a:r>
            <a:r>
              <a:rPr sz="1300" spc="-10" dirty="0">
                <a:latin typeface="Century Gothic"/>
                <a:cs typeface="Century Gothic"/>
              </a:rPr>
              <a:t>materially </a:t>
            </a:r>
            <a:r>
              <a:rPr sz="1300" dirty="0">
                <a:latin typeface="Century Gothic"/>
                <a:cs typeface="Century Gothic"/>
              </a:rPr>
              <a:t>from</a:t>
            </a:r>
            <a:r>
              <a:rPr sz="1300" spc="130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those</a:t>
            </a:r>
            <a:r>
              <a:rPr sz="1300" spc="135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suggested</a:t>
            </a:r>
            <a:r>
              <a:rPr sz="1300" spc="135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by</a:t>
            </a:r>
            <a:r>
              <a:rPr sz="1300" spc="135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the</a:t>
            </a:r>
            <a:r>
              <a:rPr sz="1300" spc="135" dirty="0">
                <a:latin typeface="Century Gothic"/>
                <a:cs typeface="Century Gothic"/>
              </a:rPr>
              <a:t>  </a:t>
            </a:r>
            <a:r>
              <a:rPr sz="1300" spc="-10" dirty="0">
                <a:latin typeface="Century Gothic"/>
                <a:cs typeface="Century Gothic"/>
              </a:rPr>
              <a:t>forward-</a:t>
            </a:r>
            <a:r>
              <a:rPr sz="1300" dirty="0">
                <a:latin typeface="Century Gothic"/>
                <a:cs typeface="Century Gothic"/>
              </a:rPr>
              <a:t>looking</a:t>
            </a:r>
            <a:r>
              <a:rPr sz="1300" spc="140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statements.</a:t>
            </a:r>
            <a:r>
              <a:rPr sz="1300" spc="130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These</a:t>
            </a:r>
            <a:r>
              <a:rPr sz="1300" spc="140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risks</a:t>
            </a:r>
            <a:r>
              <a:rPr sz="1300" spc="130" dirty="0">
                <a:latin typeface="Century Gothic"/>
                <a:cs typeface="Century Gothic"/>
              </a:rPr>
              <a:t>  </a:t>
            </a:r>
            <a:r>
              <a:rPr sz="1300" spc="-25" dirty="0">
                <a:latin typeface="Century Gothic"/>
                <a:cs typeface="Century Gothic"/>
              </a:rPr>
              <a:t>and </a:t>
            </a:r>
            <a:r>
              <a:rPr sz="1300" dirty="0">
                <a:latin typeface="Century Gothic"/>
                <a:cs typeface="Century Gothic"/>
              </a:rPr>
              <a:t>uncertainties</a:t>
            </a:r>
            <a:r>
              <a:rPr sz="1300" spc="9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include,</a:t>
            </a:r>
            <a:r>
              <a:rPr sz="1300" spc="8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but</a:t>
            </a:r>
            <a:r>
              <a:rPr sz="1300" spc="10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are</a:t>
            </a:r>
            <a:r>
              <a:rPr sz="1300" spc="9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not</a:t>
            </a:r>
            <a:r>
              <a:rPr sz="1300" spc="8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limited</a:t>
            </a:r>
            <a:r>
              <a:rPr sz="1300" spc="9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to</a:t>
            </a:r>
            <a:r>
              <a:rPr sz="1300" spc="10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our</a:t>
            </a:r>
            <a:r>
              <a:rPr sz="1300" spc="9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ability</a:t>
            </a:r>
            <a:r>
              <a:rPr sz="1300" spc="8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to</a:t>
            </a:r>
            <a:r>
              <a:rPr sz="1300" spc="10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successfully</a:t>
            </a:r>
            <a:r>
              <a:rPr sz="1300" spc="85" dirty="0">
                <a:latin typeface="Century Gothic"/>
                <a:cs typeface="Century Gothic"/>
              </a:rPr>
              <a:t> </a:t>
            </a:r>
            <a:r>
              <a:rPr sz="1300" spc="-10" dirty="0">
                <a:latin typeface="Century Gothic"/>
                <a:cs typeface="Century Gothic"/>
              </a:rPr>
              <a:t>implement </a:t>
            </a:r>
            <a:r>
              <a:rPr sz="1300" dirty="0">
                <a:latin typeface="Century Gothic"/>
                <a:cs typeface="Century Gothic"/>
              </a:rPr>
              <a:t>our</a:t>
            </a:r>
            <a:r>
              <a:rPr sz="1300" spc="13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strategy,</a:t>
            </a:r>
            <a:r>
              <a:rPr sz="1300" spc="14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our</a:t>
            </a:r>
            <a:r>
              <a:rPr sz="1300" spc="14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growth</a:t>
            </a:r>
            <a:r>
              <a:rPr sz="1300" spc="14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and</a:t>
            </a:r>
            <a:r>
              <a:rPr sz="1300" spc="16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expansion</a:t>
            </a:r>
            <a:r>
              <a:rPr sz="1300" spc="14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plans,</a:t>
            </a:r>
            <a:r>
              <a:rPr sz="1300" spc="13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obtain</a:t>
            </a:r>
            <a:r>
              <a:rPr sz="1300" spc="14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regulatory</a:t>
            </a:r>
            <a:r>
              <a:rPr sz="1300" spc="14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approvals,</a:t>
            </a:r>
            <a:r>
              <a:rPr sz="1300" spc="130" dirty="0">
                <a:latin typeface="Century Gothic"/>
                <a:cs typeface="Century Gothic"/>
              </a:rPr>
              <a:t> </a:t>
            </a:r>
            <a:r>
              <a:rPr sz="1300" spc="-25" dirty="0">
                <a:latin typeface="Century Gothic"/>
                <a:cs typeface="Century Gothic"/>
              </a:rPr>
              <a:t>our </a:t>
            </a:r>
            <a:r>
              <a:rPr sz="1300" dirty="0">
                <a:latin typeface="Century Gothic"/>
                <a:cs typeface="Century Gothic"/>
              </a:rPr>
              <a:t>provisioning</a:t>
            </a:r>
            <a:r>
              <a:rPr sz="1300" spc="21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policies,</a:t>
            </a:r>
            <a:r>
              <a:rPr sz="1300" spc="21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technological</a:t>
            </a:r>
            <a:r>
              <a:rPr sz="1300" spc="21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changes,</a:t>
            </a:r>
            <a:r>
              <a:rPr sz="1300" spc="204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investment</a:t>
            </a:r>
            <a:r>
              <a:rPr sz="1300" spc="21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and</a:t>
            </a:r>
            <a:r>
              <a:rPr sz="1300" spc="21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business</a:t>
            </a:r>
            <a:r>
              <a:rPr sz="1300" spc="204" dirty="0">
                <a:latin typeface="Century Gothic"/>
                <a:cs typeface="Century Gothic"/>
              </a:rPr>
              <a:t> </a:t>
            </a:r>
            <a:r>
              <a:rPr sz="1300" spc="-10" dirty="0">
                <a:latin typeface="Century Gothic"/>
                <a:cs typeface="Century Gothic"/>
              </a:rPr>
              <a:t>income, </a:t>
            </a:r>
            <a:r>
              <a:rPr sz="1300" dirty="0">
                <a:latin typeface="Century Gothic"/>
                <a:cs typeface="Century Gothic"/>
              </a:rPr>
              <a:t>cash</a:t>
            </a:r>
            <a:r>
              <a:rPr sz="1300" spc="32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flow</a:t>
            </a:r>
            <a:r>
              <a:rPr sz="1300" spc="29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projections,</a:t>
            </a:r>
            <a:r>
              <a:rPr sz="1300" spc="30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our</a:t>
            </a:r>
            <a:r>
              <a:rPr sz="1300" spc="30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exposure</a:t>
            </a:r>
            <a:r>
              <a:rPr sz="1300" spc="32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to</a:t>
            </a:r>
            <a:r>
              <a:rPr sz="1300" spc="32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market</a:t>
            </a:r>
            <a:r>
              <a:rPr sz="1300" spc="30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risks</a:t>
            </a:r>
            <a:r>
              <a:rPr sz="1300" spc="32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as</a:t>
            </a:r>
            <a:r>
              <a:rPr sz="1300" spc="32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well</a:t>
            </a:r>
            <a:r>
              <a:rPr sz="1300" spc="32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as</a:t>
            </a:r>
            <a:r>
              <a:rPr sz="1300" spc="32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other</a:t>
            </a:r>
            <a:r>
              <a:rPr sz="1300" spc="30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risks.</a:t>
            </a:r>
            <a:r>
              <a:rPr sz="1300" spc="320" dirty="0">
                <a:latin typeface="Century Gothic"/>
                <a:cs typeface="Century Gothic"/>
              </a:rPr>
              <a:t> </a:t>
            </a:r>
            <a:r>
              <a:rPr sz="1300" spc="-25" dirty="0">
                <a:latin typeface="Century Gothic"/>
                <a:cs typeface="Century Gothic"/>
              </a:rPr>
              <a:t>The </a:t>
            </a:r>
            <a:r>
              <a:rPr sz="1300" dirty="0">
                <a:latin typeface="Century Gothic"/>
                <a:cs typeface="Century Gothic"/>
              </a:rPr>
              <a:t>Company</a:t>
            </a:r>
            <a:r>
              <a:rPr sz="1300" spc="160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does</a:t>
            </a:r>
            <a:r>
              <a:rPr sz="1300" spc="160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not</a:t>
            </a:r>
            <a:r>
              <a:rPr sz="1300" spc="155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undertake</a:t>
            </a:r>
            <a:r>
              <a:rPr sz="1300" spc="155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any</a:t>
            </a:r>
            <a:r>
              <a:rPr sz="1300" spc="150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obligation</a:t>
            </a:r>
            <a:r>
              <a:rPr sz="1300" spc="160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to</a:t>
            </a:r>
            <a:r>
              <a:rPr sz="1300" spc="155" dirty="0">
                <a:latin typeface="Century Gothic"/>
                <a:cs typeface="Century Gothic"/>
              </a:rPr>
              <a:t>  </a:t>
            </a:r>
            <a:r>
              <a:rPr sz="1300" dirty="0">
                <a:latin typeface="Century Gothic"/>
                <a:cs typeface="Century Gothic"/>
              </a:rPr>
              <a:t>update</a:t>
            </a:r>
            <a:r>
              <a:rPr sz="1300" spc="160" dirty="0">
                <a:latin typeface="Century Gothic"/>
                <a:cs typeface="Century Gothic"/>
              </a:rPr>
              <a:t>  </a:t>
            </a:r>
            <a:r>
              <a:rPr sz="1300" spc="-10" dirty="0">
                <a:latin typeface="Century Gothic"/>
                <a:cs typeface="Century Gothic"/>
              </a:rPr>
              <a:t>forward-looking </a:t>
            </a:r>
            <a:r>
              <a:rPr sz="1300" dirty="0">
                <a:latin typeface="Century Gothic"/>
                <a:cs typeface="Century Gothic"/>
              </a:rPr>
              <a:t>statements</a:t>
            </a:r>
            <a:r>
              <a:rPr sz="1300" spc="-1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to</a:t>
            </a:r>
            <a:r>
              <a:rPr sz="1300" spc="-3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reflect</a:t>
            </a:r>
            <a:r>
              <a:rPr sz="1300" spc="-2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events</a:t>
            </a:r>
            <a:r>
              <a:rPr sz="1300" spc="-1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or</a:t>
            </a:r>
            <a:r>
              <a:rPr sz="1300" spc="-35" dirty="0">
                <a:latin typeface="Century Gothic"/>
                <a:cs typeface="Century Gothic"/>
              </a:rPr>
              <a:t> </a:t>
            </a:r>
            <a:r>
              <a:rPr sz="1300" spc="-10" dirty="0">
                <a:latin typeface="Century Gothic"/>
                <a:cs typeface="Century Gothic"/>
              </a:rPr>
              <a:t>circumstances</a:t>
            </a:r>
            <a:r>
              <a:rPr sz="1300" spc="-5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after</a:t>
            </a:r>
            <a:r>
              <a:rPr sz="1300" spc="-2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the</a:t>
            </a:r>
            <a:r>
              <a:rPr sz="1300" spc="-3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date</a:t>
            </a:r>
            <a:r>
              <a:rPr sz="1300" spc="-30" dirty="0">
                <a:latin typeface="Century Gothic"/>
                <a:cs typeface="Century Gothic"/>
              </a:rPr>
              <a:t> </a:t>
            </a:r>
            <a:r>
              <a:rPr sz="1300" spc="-10" dirty="0">
                <a:latin typeface="Century Gothic"/>
                <a:cs typeface="Century Gothic"/>
              </a:rPr>
              <a:t>thereof.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67561" y="1506474"/>
            <a:ext cx="6972300" cy="5027930"/>
          </a:xfrm>
          <a:custGeom>
            <a:avLst/>
            <a:gdLst/>
            <a:ahLst/>
            <a:cxnLst/>
            <a:rect l="l" t="t" r="r" b="b"/>
            <a:pathLst>
              <a:path w="6972300" h="5027930">
                <a:moveTo>
                  <a:pt x="0" y="0"/>
                </a:moveTo>
                <a:lnTo>
                  <a:pt x="6972300" y="0"/>
                </a:lnTo>
                <a:lnTo>
                  <a:pt x="6972300" y="5027676"/>
                </a:lnTo>
                <a:lnTo>
                  <a:pt x="0" y="5027676"/>
                </a:lnTo>
                <a:lnTo>
                  <a:pt x="0" y="0"/>
                </a:lnTo>
                <a:close/>
              </a:path>
            </a:pathLst>
          </a:custGeom>
          <a:ln w="28956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28088" y="0"/>
            <a:ext cx="3535667" cy="6857999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lang="en-IN" spc="-25" smtClean="0">
                <a:solidFill>
                  <a:srgbClr val="44536A"/>
                </a:solidFill>
              </a:rPr>
              <a:t>2</a:t>
            </a:fld>
            <a:endParaRPr lang="en-IN" spc="-25" dirty="0">
              <a:solidFill>
                <a:srgbClr val="44536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1"/>
            <a:ext cx="12191999" cy="685799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14493" y="2911347"/>
            <a:ext cx="4808643" cy="13219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 marR="3387">
              <a:spcBef>
                <a:spcPts val="70"/>
              </a:spcBef>
            </a:pPr>
            <a:r>
              <a:rPr sz="2133" dirty="0">
                <a:latin typeface="Century Gothic"/>
                <a:cs typeface="Century Gothic"/>
              </a:rPr>
              <a:t>World’s only company to </a:t>
            </a:r>
            <a:r>
              <a:rPr sz="2133" spc="-3" dirty="0">
                <a:latin typeface="Century Gothic"/>
                <a:cs typeface="Century Gothic"/>
              </a:rPr>
              <a:t>make steel  tubes with size </a:t>
            </a:r>
            <a:r>
              <a:rPr sz="2133" dirty="0">
                <a:latin typeface="Century Gothic"/>
                <a:cs typeface="Century Gothic"/>
              </a:rPr>
              <a:t>range of </a:t>
            </a:r>
            <a:r>
              <a:rPr lang="en-US" sz="2133" spc="-3" dirty="0" smtClean="0">
                <a:latin typeface="Century Gothic"/>
                <a:cs typeface="Century Gothic"/>
              </a:rPr>
              <a:t>8</a:t>
            </a:r>
            <a:r>
              <a:rPr sz="2133" spc="-3" dirty="0" smtClean="0">
                <a:latin typeface="Century Gothic"/>
                <a:cs typeface="Century Gothic"/>
              </a:rPr>
              <a:t>x</a:t>
            </a:r>
            <a:r>
              <a:rPr lang="en-US" sz="2133" spc="-3" dirty="0" smtClean="0">
                <a:latin typeface="Century Gothic"/>
                <a:cs typeface="Century Gothic"/>
              </a:rPr>
              <a:t>8</a:t>
            </a:r>
            <a:r>
              <a:rPr sz="2133" spc="-3" dirty="0" smtClean="0">
                <a:latin typeface="Century Gothic"/>
                <a:cs typeface="Century Gothic"/>
              </a:rPr>
              <a:t>mm </a:t>
            </a:r>
            <a:r>
              <a:rPr sz="2133" dirty="0">
                <a:latin typeface="Century Gothic"/>
                <a:cs typeface="Century Gothic"/>
              </a:rPr>
              <a:t>to  </a:t>
            </a:r>
            <a:r>
              <a:rPr sz="2133" spc="-3" dirty="0">
                <a:latin typeface="Century Gothic"/>
                <a:cs typeface="Century Gothic"/>
              </a:rPr>
              <a:t>1000x1000mm </a:t>
            </a:r>
            <a:r>
              <a:rPr sz="2133" dirty="0">
                <a:latin typeface="Century Gothic"/>
                <a:cs typeface="Century Gothic"/>
              </a:rPr>
              <a:t>and thickness range  of </a:t>
            </a:r>
            <a:r>
              <a:rPr sz="2133" spc="-3" dirty="0" smtClean="0">
                <a:latin typeface="Century Gothic"/>
                <a:cs typeface="Century Gothic"/>
              </a:rPr>
              <a:t>0.</a:t>
            </a:r>
            <a:r>
              <a:rPr lang="en-US" sz="2133" spc="-3" dirty="0" smtClean="0">
                <a:latin typeface="Century Gothic"/>
                <a:cs typeface="Century Gothic"/>
              </a:rPr>
              <a:t>18</a:t>
            </a:r>
            <a:r>
              <a:rPr sz="2133" spc="-3" dirty="0" smtClean="0">
                <a:latin typeface="Century Gothic"/>
                <a:cs typeface="Century Gothic"/>
              </a:rPr>
              <a:t> </a:t>
            </a:r>
            <a:r>
              <a:rPr sz="2133" dirty="0">
                <a:latin typeface="Century Gothic"/>
                <a:cs typeface="Century Gothic"/>
              </a:rPr>
              <a:t>mm to</a:t>
            </a:r>
            <a:r>
              <a:rPr sz="2133" spc="-10" dirty="0">
                <a:latin typeface="Century Gothic"/>
                <a:cs typeface="Century Gothic"/>
              </a:rPr>
              <a:t> </a:t>
            </a:r>
            <a:r>
              <a:rPr sz="2133" dirty="0">
                <a:latin typeface="Century Gothic"/>
                <a:cs typeface="Century Gothic"/>
              </a:rPr>
              <a:t>40mm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24653" y="2071709"/>
            <a:ext cx="3137747" cy="56254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lang="en-US" sz="3600" b="1" dirty="0" smtClean="0"/>
              <a:t>INNOVATION</a:t>
            </a:r>
            <a:endParaRPr sz="3600" dirty="0"/>
          </a:p>
        </p:txBody>
      </p:sp>
      <p:sp>
        <p:nvSpPr>
          <p:cNvPr id="5" name="object 5"/>
          <p:cNvSpPr/>
          <p:nvPr/>
        </p:nvSpPr>
        <p:spPr>
          <a:xfrm>
            <a:off x="1" y="1"/>
            <a:ext cx="759883" cy="1206923"/>
          </a:xfrm>
          <a:custGeom>
            <a:avLst/>
            <a:gdLst/>
            <a:ahLst/>
            <a:cxnLst/>
            <a:rect l="l" t="t" r="r" b="b"/>
            <a:pathLst>
              <a:path w="1139825" h="1810385">
                <a:moveTo>
                  <a:pt x="0" y="1810003"/>
                </a:moveTo>
                <a:lnTo>
                  <a:pt x="1139444" y="1810003"/>
                </a:lnTo>
                <a:lnTo>
                  <a:pt x="1139444" y="0"/>
                </a:lnTo>
                <a:lnTo>
                  <a:pt x="0" y="0"/>
                </a:lnTo>
                <a:lnTo>
                  <a:pt x="0" y="1810003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"/>
          <p:cNvSpPr txBox="1"/>
          <p:nvPr/>
        </p:nvSpPr>
        <p:spPr>
          <a:xfrm>
            <a:off x="220061" y="4240424"/>
            <a:ext cx="274320" cy="194500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Century Gothic"/>
                <a:cs typeface="Century Gothic"/>
              </a:rPr>
              <a:t>APL</a:t>
            </a:r>
            <a:r>
              <a:rPr sz="1600" b="1" spc="320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APOLLO</a:t>
            </a:r>
            <a:r>
              <a:rPr sz="1600" b="1" spc="340" dirty="0">
                <a:latin typeface="Century Gothic"/>
                <a:cs typeface="Century Gothic"/>
              </a:rPr>
              <a:t> </a:t>
            </a:r>
            <a:r>
              <a:rPr sz="1600" b="1" spc="-10" dirty="0">
                <a:latin typeface="Century Gothic"/>
                <a:cs typeface="Century Gothic"/>
              </a:rPr>
              <a:t>TUBES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lang="en-IN" spc="-25" smtClean="0">
                <a:solidFill>
                  <a:srgbClr val="44536A"/>
                </a:solidFill>
              </a:rPr>
              <a:t>20</a:t>
            </a:fld>
            <a:endParaRPr lang="en-IN" spc="-25" dirty="0">
              <a:solidFill>
                <a:srgbClr val="4453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82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5282" y="2284002"/>
            <a:ext cx="2637155" cy="51117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1910"/>
              </a:lnSpc>
              <a:spcBef>
                <a:spcPts val="165"/>
              </a:spcBef>
            </a:pPr>
            <a:r>
              <a:rPr sz="1600" b="1" dirty="0">
                <a:solidFill>
                  <a:srgbClr val="006FC0"/>
                </a:solidFill>
                <a:latin typeface="Century Gothic"/>
                <a:cs typeface="Century Gothic"/>
              </a:rPr>
              <a:t>Structural</a:t>
            </a:r>
            <a:r>
              <a:rPr sz="1600" b="1" spc="-4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006FC0"/>
                </a:solidFill>
                <a:latin typeface="Century Gothic"/>
                <a:cs typeface="Century Gothic"/>
              </a:rPr>
              <a:t>steel</a:t>
            </a:r>
            <a:r>
              <a:rPr sz="1600" spc="-50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006FC0"/>
                </a:solidFill>
                <a:latin typeface="Century Gothic"/>
                <a:cs typeface="Century Gothic"/>
              </a:rPr>
              <a:t>square</a:t>
            </a:r>
            <a:r>
              <a:rPr sz="1600" spc="-6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1600" spc="-25" dirty="0">
                <a:solidFill>
                  <a:srgbClr val="006FC0"/>
                </a:solidFill>
                <a:latin typeface="Century Gothic"/>
                <a:cs typeface="Century Gothic"/>
              </a:rPr>
              <a:t>and </a:t>
            </a:r>
            <a:r>
              <a:rPr sz="1600" dirty="0">
                <a:solidFill>
                  <a:srgbClr val="006FC0"/>
                </a:solidFill>
                <a:latin typeface="Century Gothic"/>
                <a:cs typeface="Century Gothic"/>
              </a:rPr>
              <a:t>rectangular</a:t>
            </a:r>
            <a:r>
              <a:rPr sz="1600" spc="-110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1600" spc="-10" dirty="0">
                <a:solidFill>
                  <a:srgbClr val="006FC0"/>
                </a:solidFill>
                <a:latin typeface="Century Gothic"/>
                <a:cs typeface="Century Gothic"/>
              </a:rPr>
              <a:t>tubes: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0730" y="329866"/>
            <a:ext cx="10942436" cy="666274"/>
          </a:xfrm>
          <a:prstGeom prst="rect">
            <a:avLst/>
          </a:prstGeom>
        </p:spPr>
        <p:txBody>
          <a:bodyPr vert="horz" wrap="square" lIns="0" tIns="111190" rIns="0" bIns="0" rtlCol="0">
            <a:spAutoFit/>
          </a:bodyPr>
          <a:lstStyle/>
          <a:p>
            <a:pPr marL="64769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What</a:t>
            </a:r>
            <a:r>
              <a:rPr sz="3600" spc="-20" dirty="0"/>
              <a:t> </a:t>
            </a:r>
            <a:r>
              <a:rPr sz="3600" dirty="0"/>
              <a:t>we</a:t>
            </a:r>
            <a:r>
              <a:rPr sz="3600" spc="5" dirty="0"/>
              <a:t> </a:t>
            </a:r>
            <a:r>
              <a:rPr sz="3600" dirty="0"/>
              <a:t>have</a:t>
            </a:r>
            <a:r>
              <a:rPr sz="3600" spc="5" dirty="0"/>
              <a:t> </a:t>
            </a:r>
            <a:r>
              <a:rPr sz="3600" dirty="0"/>
              <a:t>done</a:t>
            </a:r>
            <a:r>
              <a:rPr sz="3600" spc="-10" dirty="0"/>
              <a:t> </a:t>
            </a:r>
            <a:r>
              <a:rPr sz="3600" dirty="0"/>
              <a:t>so</a:t>
            </a:r>
            <a:r>
              <a:rPr sz="3600" spc="10" dirty="0"/>
              <a:t> </a:t>
            </a:r>
            <a:r>
              <a:rPr sz="3600" dirty="0"/>
              <a:t>far as</a:t>
            </a:r>
            <a:r>
              <a:rPr sz="3600" spc="-5" dirty="0"/>
              <a:t> </a:t>
            </a:r>
            <a:r>
              <a:rPr sz="3600" dirty="0"/>
              <a:t>the</a:t>
            </a:r>
            <a:r>
              <a:rPr sz="3600" spc="5" dirty="0"/>
              <a:t> </a:t>
            </a:r>
            <a:r>
              <a:rPr sz="3600" dirty="0"/>
              <a:t>first</a:t>
            </a:r>
            <a:r>
              <a:rPr sz="3600" spc="20" dirty="0"/>
              <a:t> </a:t>
            </a:r>
            <a:r>
              <a:rPr sz="3600" spc="-10" dirty="0"/>
              <a:t>company</a:t>
            </a:r>
            <a:endParaRPr sz="3600" dirty="0"/>
          </a:p>
        </p:txBody>
      </p:sp>
      <p:sp>
        <p:nvSpPr>
          <p:cNvPr id="5" name="object 5"/>
          <p:cNvSpPr txBox="1"/>
          <p:nvPr/>
        </p:nvSpPr>
        <p:spPr>
          <a:xfrm>
            <a:off x="1114656" y="3154342"/>
            <a:ext cx="24701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20" dirty="0">
                <a:solidFill>
                  <a:srgbClr val="006FC0"/>
                </a:solidFill>
                <a:latin typeface="Century Gothic"/>
                <a:cs typeface="Century Gothic"/>
              </a:rPr>
              <a:t>Pre-</a:t>
            </a:r>
            <a:r>
              <a:rPr sz="1600" b="1" dirty="0">
                <a:solidFill>
                  <a:srgbClr val="006FC0"/>
                </a:solidFill>
                <a:latin typeface="Century Gothic"/>
                <a:cs typeface="Century Gothic"/>
              </a:rPr>
              <a:t>galvanized</a:t>
            </a:r>
            <a:r>
              <a:rPr sz="1600" b="1" spc="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1600" spc="-10" dirty="0">
                <a:solidFill>
                  <a:srgbClr val="006FC0"/>
                </a:solidFill>
                <a:latin typeface="Century Gothic"/>
                <a:cs typeface="Century Gothic"/>
              </a:rPr>
              <a:t>structural </a:t>
            </a:r>
            <a:r>
              <a:rPr sz="1600" dirty="0">
                <a:solidFill>
                  <a:srgbClr val="006FC0"/>
                </a:solidFill>
                <a:latin typeface="Century Gothic"/>
                <a:cs typeface="Century Gothic"/>
              </a:rPr>
              <a:t>steel</a:t>
            </a:r>
            <a:r>
              <a:rPr sz="1600" spc="-60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006FC0"/>
                </a:solidFill>
                <a:latin typeface="Century Gothic"/>
                <a:cs typeface="Century Gothic"/>
              </a:rPr>
              <a:t>tubes</a:t>
            </a:r>
            <a:r>
              <a:rPr sz="1600" spc="-5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006FC0"/>
                </a:solidFill>
                <a:latin typeface="Century Gothic"/>
                <a:cs typeface="Century Gothic"/>
              </a:rPr>
              <a:t>(</a:t>
            </a:r>
            <a:r>
              <a:rPr sz="1600" b="1" dirty="0">
                <a:solidFill>
                  <a:srgbClr val="006FC0"/>
                </a:solidFill>
                <a:latin typeface="Century Gothic"/>
                <a:cs typeface="Century Gothic"/>
              </a:rPr>
              <a:t>Apollo</a:t>
            </a:r>
            <a:r>
              <a:rPr sz="1600" b="1" spc="-25" dirty="0">
                <a:solidFill>
                  <a:srgbClr val="006FC0"/>
                </a:solidFill>
                <a:latin typeface="Century Gothic"/>
                <a:cs typeface="Century Gothic"/>
              </a:rPr>
              <a:t> Z</a:t>
            </a:r>
            <a:r>
              <a:rPr sz="1600" spc="-25" dirty="0">
                <a:solidFill>
                  <a:srgbClr val="006FC0"/>
                </a:solidFill>
                <a:latin typeface="Century Gothic"/>
                <a:cs typeface="Century Gothic"/>
              </a:rPr>
              <a:t>):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80619" y="3080764"/>
            <a:ext cx="274320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entury Gothic"/>
                <a:cs typeface="Century Gothic"/>
              </a:rPr>
              <a:t>Corrosive</a:t>
            </a:r>
            <a:r>
              <a:rPr sz="1600" spc="-7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resistant</a:t>
            </a:r>
            <a:r>
              <a:rPr sz="1600" spc="-6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structural applications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4656" y="4068077"/>
            <a:ext cx="1905635" cy="51117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1910"/>
              </a:lnSpc>
              <a:spcBef>
                <a:spcPts val="165"/>
              </a:spcBef>
            </a:pPr>
            <a:r>
              <a:rPr sz="1600" b="1" dirty="0">
                <a:solidFill>
                  <a:srgbClr val="006FC0"/>
                </a:solidFill>
                <a:latin typeface="Century Gothic"/>
                <a:cs typeface="Century Gothic"/>
              </a:rPr>
              <a:t>DFT</a:t>
            </a:r>
            <a:r>
              <a:rPr sz="1600" b="1" spc="-7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006FC0"/>
                </a:solidFill>
                <a:latin typeface="Century Gothic"/>
                <a:cs typeface="Century Gothic"/>
              </a:rPr>
              <a:t>(Direct</a:t>
            </a:r>
            <a:r>
              <a:rPr sz="1600" spc="-2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1600" spc="-10" dirty="0">
                <a:solidFill>
                  <a:srgbClr val="006FC0"/>
                </a:solidFill>
                <a:latin typeface="Century Gothic"/>
                <a:cs typeface="Century Gothic"/>
              </a:rPr>
              <a:t>Forming Technology)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80619" y="4030376"/>
            <a:ext cx="263715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entury Gothic"/>
                <a:cs typeface="Century Gothic"/>
              </a:rPr>
              <a:t>Faster</a:t>
            </a:r>
            <a:r>
              <a:rPr sz="1600" spc="-3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TAT</a:t>
            </a:r>
            <a:r>
              <a:rPr sz="1600" spc="-4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with</a:t>
            </a:r>
            <a:r>
              <a:rPr sz="1600" spc="-2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tailor</a:t>
            </a:r>
            <a:r>
              <a:rPr sz="1600" spc="-60" dirty="0">
                <a:latin typeface="Century Gothic"/>
                <a:cs typeface="Century Gothic"/>
              </a:rPr>
              <a:t> </a:t>
            </a:r>
            <a:r>
              <a:rPr sz="1600" spc="-20" dirty="0">
                <a:latin typeface="Century Gothic"/>
                <a:cs typeface="Century Gothic"/>
              </a:rPr>
              <a:t>made </a:t>
            </a:r>
            <a:r>
              <a:rPr sz="1600" spc="-10" dirty="0">
                <a:latin typeface="Century Gothic"/>
                <a:cs typeface="Century Gothic"/>
              </a:rPr>
              <a:t>sizes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14656" y="4916749"/>
            <a:ext cx="2529205" cy="51117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 indent="-635">
              <a:lnSpc>
                <a:spcPts val="1910"/>
              </a:lnSpc>
              <a:spcBef>
                <a:spcPts val="165"/>
              </a:spcBef>
            </a:pPr>
            <a:r>
              <a:rPr sz="1600" b="1" dirty="0">
                <a:solidFill>
                  <a:srgbClr val="006FC0"/>
                </a:solidFill>
                <a:latin typeface="Century Gothic"/>
                <a:cs typeface="Century Gothic"/>
              </a:rPr>
              <a:t>300x300mm</a:t>
            </a:r>
            <a:r>
              <a:rPr sz="1600" b="1" spc="-4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006FC0"/>
                </a:solidFill>
                <a:latin typeface="Century Gothic"/>
                <a:cs typeface="Century Gothic"/>
              </a:rPr>
              <a:t>dia</a:t>
            </a:r>
            <a:r>
              <a:rPr sz="1600" spc="-80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1600" spc="-10" dirty="0">
                <a:solidFill>
                  <a:srgbClr val="006FC0"/>
                </a:solidFill>
                <a:latin typeface="Century Gothic"/>
                <a:cs typeface="Century Gothic"/>
              </a:rPr>
              <a:t>structural </a:t>
            </a:r>
            <a:r>
              <a:rPr sz="1600" dirty="0">
                <a:solidFill>
                  <a:srgbClr val="006FC0"/>
                </a:solidFill>
                <a:latin typeface="Century Gothic"/>
                <a:cs typeface="Century Gothic"/>
              </a:rPr>
              <a:t>steel</a:t>
            </a:r>
            <a:r>
              <a:rPr sz="1600" spc="-50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1600" spc="-10" dirty="0">
                <a:solidFill>
                  <a:srgbClr val="006FC0"/>
                </a:solidFill>
                <a:latin typeface="Century Gothic"/>
                <a:cs typeface="Century Gothic"/>
              </a:rPr>
              <a:t>tubes: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80822" y="4915127"/>
            <a:ext cx="279908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entury Gothic"/>
                <a:cs typeface="Century Gothic"/>
              </a:rPr>
              <a:t>Heavy</a:t>
            </a:r>
            <a:r>
              <a:rPr sz="1600" spc="-10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structural</a:t>
            </a:r>
            <a:r>
              <a:rPr sz="1600" spc="-40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application </a:t>
            </a:r>
            <a:r>
              <a:rPr sz="1600" dirty="0">
                <a:latin typeface="Century Gothic"/>
                <a:cs typeface="Century Gothic"/>
              </a:rPr>
              <a:t>in</a:t>
            </a:r>
            <a:r>
              <a:rPr sz="1600" spc="-30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Construction</a:t>
            </a:r>
            <a:r>
              <a:rPr sz="1600" spc="1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industry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14858" y="5947437"/>
            <a:ext cx="22364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06FC0"/>
                </a:solidFill>
                <a:latin typeface="Century Gothic"/>
                <a:cs typeface="Century Gothic"/>
              </a:rPr>
              <a:t>Inline</a:t>
            </a:r>
            <a:r>
              <a:rPr sz="1600" spc="-7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006FC0"/>
                </a:solidFill>
                <a:latin typeface="Century Gothic"/>
                <a:cs typeface="Century Gothic"/>
              </a:rPr>
              <a:t>galvanizing</a:t>
            </a:r>
            <a:r>
              <a:rPr sz="1600" spc="-7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1600" b="1" spc="-20" dirty="0">
                <a:solidFill>
                  <a:srgbClr val="006FC0"/>
                </a:solidFill>
                <a:latin typeface="Century Gothic"/>
                <a:cs typeface="Century Gothic"/>
              </a:rPr>
              <a:t>(ILG)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194199" y="5829471"/>
            <a:ext cx="262128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entury Gothic"/>
                <a:cs typeface="Century Gothic"/>
              </a:rPr>
              <a:t>Superior</a:t>
            </a:r>
            <a:r>
              <a:rPr sz="1600" spc="-4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corrosive</a:t>
            </a:r>
            <a:r>
              <a:rPr sz="1600" spc="-60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resistant </a:t>
            </a:r>
            <a:r>
              <a:rPr sz="1600" dirty="0">
                <a:latin typeface="Century Gothic"/>
                <a:cs typeface="Century Gothic"/>
              </a:rPr>
              <a:t>product</a:t>
            </a:r>
            <a:r>
              <a:rPr sz="1600" spc="-7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strong</a:t>
            </a:r>
            <a:r>
              <a:rPr sz="1600" spc="-5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demand</a:t>
            </a:r>
            <a:r>
              <a:rPr sz="1600" spc="-70" dirty="0">
                <a:latin typeface="Century Gothic"/>
                <a:cs typeface="Century Gothic"/>
              </a:rPr>
              <a:t> </a:t>
            </a:r>
            <a:r>
              <a:rPr sz="1600" spc="-25" dirty="0">
                <a:latin typeface="Century Gothic"/>
                <a:cs typeface="Century Gothic"/>
              </a:rPr>
              <a:t>in </a:t>
            </a:r>
            <a:r>
              <a:rPr sz="1600" dirty="0">
                <a:latin typeface="Century Gothic"/>
                <a:cs typeface="Century Gothic"/>
              </a:rPr>
              <a:t>coastal</a:t>
            </a:r>
            <a:r>
              <a:rPr sz="1600" spc="-70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market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80822" y="2279523"/>
            <a:ext cx="23558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entury Gothic"/>
                <a:cs typeface="Century Gothic"/>
              </a:rPr>
              <a:t>Structural</a:t>
            </a:r>
            <a:r>
              <a:rPr sz="1600" spc="-10" dirty="0">
                <a:latin typeface="Century Gothic"/>
                <a:cs typeface="Century Gothic"/>
              </a:rPr>
              <a:t> application</a:t>
            </a:r>
            <a:r>
              <a:rPr sz="1600" spc="-70" dirty="0">
                <a:latin typeface="Century Gothic"/>
                <a:cs typeface="Century Gothic"/>
              </a:rPr>
              <a:t> </a:t>
            </a:r>
            <a:r>
              <a:rPr sz="1600" spc="-25" dirty="0">
                <a:latin typeface="Century Gothic"/>
                <a:cs typeface="Century Gothic"/>
              </a:rPr>
              <a:t>in </a:t>
            </a:r>
            <a:r>
              <a:rPr sz="1600" dirty="0">
                <a:latin typeface="Century Gothic"/>
                <a:cs typeface="Century Gothic"/>
              </a:rPr>
              <a:t>construction</a:t>
            </a:r>
            <a:r>
              <a:rPr sz="1600" spc="-10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Industry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77267" y="1322324"/>
            <a:ext cx="2329815" cy="4114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500" b="1" dirty="0">
                <a:solidFill>
                  <a:srgbClr val="006FC0"/>
                </a:solidFill>
                <a:latin typeface="Century Gothic"/>
                <a:cs typeface="Century Gothic"/>
              </a:rPr>
              <a:t>Indian</a:t>
            </a:r>
            <a:r>
              <a:rPr sz="2500" b="1" spc="9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500" b="1" spc="-10" dirty="0">
                <a:solidFill>
                  <a:srgbClr val="006FC0"/>
                </a:solidFill>
                <a:latin typeface="Century Gothic"/>
                <a:cs typeface="Century Gothic"/>
              </a:rPr>
              <a:t>Markets</a:t>
            </a:r>
            <a:endParaRPr sz="2500">
              <a:latin typeface="Century Gothic"/>
              <a:cs typeface="Century Gothic"/>
            </a:endParaRPr>
          </a:p>
        </p:txBody>
      </p:sp>
      <p:pic>
        <p:nvPicPr>
          <p:cNvPr id="15" name="object 1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466" y="3028188"/>
            <a:ext cx="1284131" cy="70935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8954" y="3992879"/>
            <a:ext cx="1302732" cy="627529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931925" y="4709159"/>
            <a:ext cx="10346690" cy="984885"/>
            <a:chOff x="931925" y="4709159"/>
            <a:chExt cx="10346690" cy="984885"/>
          </a:xfrm>
        </p:grpSpPr>
        <p:pic>
          <p:nvPicPr>
            <p:cNvPr id="18" name="object 18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5547" y="4709159"/>
              <a:ext cx="810780" cy="93576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31925" y="4751069"/>
              <a:ext cx="10346690" cy="0"/>
            </a:xfrm>
            <a:custGeom>
              <a:avLst/>
              <a:gdLst/>
              <a:ahLst/>
              <a:cxnLst/>
              <a:rect l="l" t="t" r="r" b="b"/>
              <a:pathLst>
                <a:path w="10346690">
                  <a:moveTo>
                    <a:pt x="0" y="0"/>
                  </a:moveTo>
                  <a:lnTo>
                    <a:pt x="10346143" y="0"/>
                  </a:lnTo>
                </a:path>
              </a:pathLst>
            </a:custGeom>
            <a:ln w="19812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31925" y="5683757"/>
              <a:ext cx="10346690" cy="0"/>
            </a:xfrm>
            <a:custGeom>
              <a:avLst/>
              <a:gdLst/>
              <a:ahLst/>
              <a:cxnLst/>
              <a:rect l="l" t="t" r="r" b="b"/>
              <a:pathLst>
                <a:path w="10346690">
                  <a:moveTo>
                    <a:pt x="0" y="0"/>
                  </a:moveTo>
                  <a:lnTo>
                    <a:pt x="10346143" y="0"/>
                  </a:lnTo>
                </a:path>
              </a:pathLst>
            </a:custGeom>
            <a:ln w="19812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object 2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920" y="2109216"/>
            <a:ext cx="1716023" cy="74523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381" y="5826336"/>
            <a:ext cx="1152180" cy="752771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931925" y="2952750"/>
            <a:ext cx="10346690" cy="0"/>
          </a:xfrm>
          <a:custGeom>
            <a:avLst/>
            <a:gdLst/>
            <a:ahLst/>
            <a:cxnLst/>
            <a:rect l="l" t="t" r="r" b="b"/>
            <a:pathLst>
              <a:path w="10346690">
                <a:moveTo>
                  <a:pt x="0" y="0"/>
                </a:moveTo>
                <a:lnTo>
                  <a:pt x="10346143" y="0"/>
                </a:lnTo>
              </a:path>
            </a:pathLst>
          </a:custGeom>
          <a:ln w="19812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31925" y="3836670"/>
            <a:ext cx="10346690" cy="0"/>
          </a:xfrm>
          <a:custGeom>
            <a:avLst/>
            <a:gdLst/>
            <a:ahLst/>
            <a:cxnLst/>
            <a:rect l="l" t="t" r="r" b="b"/>
            <a:pathLst>
              <a:path w="10346690">
                <a:moveTo>
                  <a:pt x="0" y="0"/>
                </a:moveTo>
                <a:lnTo>
                  <a:pt x="10346143" y="0"/>
                </a:lnTo>
              </a:path>
            </a:pathLst>
          </a:custGeom>
          <a:ln w="19812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0"/>
            <a:ext cx="760730" cy="1207135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"/>
          <p:cNvSpPr txBox="1"/>
          <p:nvPr/>
        </p:nvSpPr>
        <p:spPr>
          <a:xfrm>
            <a:off x="220061" y="4240424"/>
            <a:ext cx="274320" cy="194500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Century Gothic"/>
                <a:cs typeface="Century Gothic"/>
              </a:rPr>
              <a:t>APL</a:t>
            </a:r>
            <a:r>
              <a:rPr sz="1600" b="1" spc="320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APOLLO</a:t>
            </a:r>
            <a:r>
              <a:rPr sz="1600" b="1" spc="340" dirty="0">
                <a:latin typeface="Century Gothic"/>
                <a:cs typeface="Century Gothic"/>
              </a:rPr>
              <a:t> </a:t>
            </a:r>
            <a:r>
              <a:rPr sz="1600" b="1" spc="-10" dirty="0">
                <a:latin typeface="Century Gothic"/>
                <a:cs typeface="Century Gothic"/>
              </a:rPr>
              <a:t>TUBES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lang="en-IN" spc="-25" smtClean="0">
                <a:solidFill>
                  <a:srgbClr val="44536A"/>
                </a:solidFill>
              </a:rPr>
              <a:t>21</a:t>
            </a:fld>
            <a:endParaRPr lang="en-IN" spc="-25" dirty="0">
              <a:solidFill>
                <a:srgbClr val="44536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5215" y="3142488"/>
            <a:ext cx="1952073" cy="88504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85385" y="2107692"/>
            <a:ext cx="1204298" cy="75437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207088" y="3313458"/>
            <a:ext cx="242252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entury Gothic"/>
                <a:cs typeface="Century Gothic"/>
              </a:rPr>
              <a:t>Replacing</a:t>
            </a:r>
            <a:r>
              <a:rPr sz="1600" spc="-9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Conventional </a:t>
            </a:r>
            <a:r>
              <a:rPr sz="1600" dirty="0">
                <a:latin typeface="Century Gothic"/>
                <a:cs typeface="Century Gothic"/>
              </a:rPr>
              <a:t>wooden</a:t>
            </a:r>
            <a:r>
              <a:rPr sz="1600" spc="-80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sections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07088" y="2261081"/>
            <a:ext cx="242252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entury Gothic"/>
                <a:cs typeface="Century Gothic"/>
              </a:rPr>
              <a:t>Replacing</a:t>
            </a:r>
            <a:r>
              <a:rPr sz="1600" spc="-9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Conventional </a:t>
            </a:r>
            <a:r>
              <a:rPr sz="1600" dirty="0">
                <a:latin typeface="Century Gothic"/>
                <a:cs typeface="Century Gothic"/>
              </a:rPr>
              <a:t>wooden</a:t>
            </a:r>
            <a:r>
              <a:rPr sz="1600" spc="-4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door</a:t>
            </a:r>
            <a:r>
              <a:rPr sz="1600" spc="-6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frames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08815" y="1322324"/>
            <a:ext cx="2406015" cy="4114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500" b="1" dirty="0">
                <a:solidFill>
                  <a:srgbClr val="006FC0"/>
                </a:solidFill>
                <a:latin typeface="Century Gothic"/>
                <a:cs typeface="Century Gothic"/>
              </a:rPr>
              <a:t>Global</a:t>
            </a:r>
            <a:r>
              <a:rPr sz="2500" b="1" spc="9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500" b="1" spc="-10" dirty="0">
                <a:solidFill>
                  <a:srgbClr val="006FC0"/>
                </a:solidFill>
                <a:latin typeface="Century Gothic"/>
                <a:cs typeface="Century Gothic"/>
              </a:rPr>
              <a:t>Markets</a:t>
            </a:r>
            <a:endParaRPr sz="25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77621" y="2293175"/>
            <a:ext cx="2251710" cy="51117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1910"/>
              </a:lnSpc>
              <a:spcBef>
                <a:spcPts val="165"/>
              </a:spcBef>
            </a:pPr>
            <a:r>
              <a:rPr sz="1600" b="1" dirty="0">
                <a:solidFill>
                  <a:srgbClr val="006FC0"/>
                </a:solidFill>
                <a:latin typeface="Century Gothic"/>
                <a:cs typeface="Century Gothic"/>
              </a:rPr>
              <a:t>Chaukhat</a:t>
            </a:r>
            <a:r>
              <a:rPr sz="1600" b="1" spc="-70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006FC0"/>
                </a:solidFill>
                <a:latin typeface="Century Gothic"/>
                <a:cs typeface="Century Gothic"/>
              </a:rPr>
              <a:t>(Door</a:t>
            </a:r>
            <a:r>
              <a:rPr sz="1600" spc="-50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1600" spc="-10" dirty="0">
                <a:solidFill>
                  <a:srgbClr val="006FC0"/>
                </a:solidFill>
                <a:latin typeface="Century Gothic"/>
                <a:cs typeface="Century Gothic"/>
              </a:rPr>
              <a:t>frame </a:t>
            </a:r>
            <a:r>
              <a:rPr sz="1600" dirty="0">
                <a:solidFill>
                  <a:srgbClr val="006FC0"/>
                </a:solidFill>
                <a:latin typeface="Century Gothic"/>
                <a:cs typeface="Century Gothic"/>
              </a:rPr>
              <a:t>shape</a:t>
            </a:r>
            <a:r>
              <a:rPr sz="1600" spc="-70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1600" spc="-10" dirty="0">
                <a:solidFill>
                  <a:srgbClr val="006FC0"/>
                </a:solidFill>
                <a:latin typeface="Century Gothic"/>
                <a:cs typeface="Century Gothic"/>
              </a:rPr>
              <a:t>tubes)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36880" y="3350822"/>
            <a:ext cx="2698115" cy="51117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1910"/>
              </a:lnSpc>
              <a:spcBef>
                <a:spcPts val="165"/>
              </a:spcBef>
            </a:pPr>
            <a:r>
              <a:rPr sz="1600" b="1" dirty="0">
                <a:solidFill>
                  <a:srgbClr val="006FC0"/>
                </a:solidFill>
                <a:latin typeface="Century Gothic"/>
                <a:cs typeface="Century Gothic"/>
              </a:rPr>
              <a:t>Rectangular</a:t>
            </a:r>
            <a:r>
              <a:rPr sz="1600" b="1" spc="-3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1600" b="1" dirty="0">
                <a:solidFill>
                  <a:srgbClr val="006FC0"/>
                </a:solidFill>
                <a:latin typeface="Century Gothic"/>
                <a:cs typeface="Century Gothic"/>
              </a:rPr>
              <a:t>section</a:t>
            </a:r>
            <a:r>
              <a:rPr sz="1600" b="1" spc="-60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006FC0"/>
                </a:solidFill>
                <a:latin typeface="Century Gothic"/>
                <a:cs typeface="Century Gothic"/>
              </a:rPr>
              <a:t>of</a:t>
            </a:r>
            <a:r>
              <a:rPr sz="1600" spc="-6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1600" spc="-20" dirty="0">
                <a:solidFill>
                  <a:srgbClr val="006FC0"/>
                </a:solidFill>
                <a:latin typeface="Century Gothic"/>
                <a:cs typeface="Century Gothic"/>
              </a:rPr>
              <a:t>1:11 </a:t>
            </a:r>
            <a:r>
              <a:rPr sz="1600" dirty="0">
                <a:solidFill>
                  <a:srgbClr val="006FC0"/>
                </a:solidFill>
                <a:latin typeface="Century Gothic"/>
                <a:cs typeface="Century Gothic"/>
              </a:rPr>
              <a:t>(Length</a:t>
            </a:r>
            <a:r>
              <a:rPr sz="1600" spc="-4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006FC0"/>
                </a:solidFill>
                <a:latin typeface="Century Gothic"/>
                <a:cs typeface="Century Gothic"/>
              </a:rPr>
              <a:t>to</a:t>
            </a:r>
            <a:r>
              <a:rPr sz="1600" spc="-7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1600" spc="-10" dirty="0">
                <a:solidFill>
                  <a:srgbClr val="006FC0"/>
                </a:solidFill>
                <a:latin typeface="Century Gothic"/>
                <a:cs typeface="Century Gothic"/>
              </a:rPr>
              <a:t>Breadth)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31925" y="2954273"/>
            <a:ext cx="10346690" cy="0"/>
          </a:xfrm>
          <a:custGeom>
            <a:avLst/>
            <a:gdLst/>
            <a:ahLst/>
            <a:cxnLst/>
            <a:rect l="l" t="t" r="r" b="b"/>
            <a:pathLst>
              <a:path w="10346690">
                <a:moveTo>
                  <a:pt x="0" y="0"/>
                </a:moveTo>
                <a:lnTo>
                  <a:pt x="10346143" y="0"/>
                </a:lnTo>
              </a:path>
            </a:pathLst>
          </a:custGeom>
          <a:ln w="19812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31925" y="4141470"/>
            <a:ext cx="10346690" cy="0"/>
          </a:xfrm>
          <a:custGeom>
            <a:avLst/>
            <a:gdLst/>
            <a:ahLst/>
            <a:cxnLst/>
            <a:rect l="l" t="t" r="r" b="b"/>
            <a:pathLst>
              <a:path w="10346690">
                <a:moveTo>
                  <a:pt x="0" y="0"/>
                </a:moveTo>
                <a:lnTo>
                  <a:pt x="10346143" y="0"/>
                </a:lnTo>
              </a:path>
            </a:pathLst>
          </a:custGeom>
          <a:ln w="19812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0"/>
            <a:ext cx="760730" cy="1207135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"/>
          <p:cNvSpPr txBox="1"/>
          <p:nvPr/>
        </p:nvSpPr>
        <p:spPr>
          <a:xfrm>
            <a:off x="220061" y="4240424"/>
            <a:ext cx="274320" cy="194500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Century Gothic"/>
                <a:cs typeface="Century Gothic"/>
              </a:rPr>
              <a:t>APL</a:t>
            </a:r>
            <a:r>
              <a:rPr sz="1600" b="1" spc="320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APOLLO</a:t>
            </a:r>
            <a:r>
              <a:rPr sz="1600" b="1" spc="340" dirty="0">
                <a:latin typeface="Century Gothic"/>
                <a:cs typeface="Century Gothic"/>
              </a:rPr>
              <a:t> </a:t>
            </a:r>
            <a:r>
              <a:rPr sz="1600" b="1" spc="-10" dirty="0">
                <a:latin typeface="Century Gothic"/>
                <a:cs typeface="Century Gothic"/>
              </a:rPr>
              <a:t>TUBES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6" name="object 3"/>
          <p:cNvSpPr txBox="1">
            <a:spLocks/>
          </p:cNvSpPr>
          <p:nvPr/>
        </p:nvSpPr>
        <p:spPr>
          <a:xfrm>
            <a:off x="760730" y="329866"/>
            <a:ext cx="10942436" cy="820641"/>
          </a:xfrm>
          <a:prstGeom prst="rect">
            <a:avLst/>
          </a:prstGeom>
        </p:spPr>
        <p:txBody>
          <a:bodyPr vert="horz" wrap="square" lIns="0" tIns="111190" rIns="0" bIns="0" rtlCol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marL="64769">
              <a:spcBef>
                <a:spcPts val="100"/>
              </a:spcBef>
            </a:pPr>
            <a:r>
              <a:rPr lang="en-US" sz="3600" dirty="0" smtClean="0"/>
              <a:t>What</a:t>
            </a:r>
            <a:r>
              <a:rPr lang="en-US" sz="3600" spc="-20" dirty="0" smtClean="0"/>
              <a:t> </a:t>
            </a:r>
            <a:r>
              <a:rPr lang="en-US" sz="3600" dirty="0" smtClean="0"/>
              <a:t>we</a:t>
            </a:r>
            <a:r>
              <a:rPr lang="en-US" sz="3600" spc="5" dirty="0" smtClean="0"/>
              <a:t> </a:t>
            </a:r>
            <a:r>
              <a:rPr lang="en-US" sz="3600" dirty="0" smtClean="0"/>
              <a:t>have</a:t>
            </a:r>
            <a:r>
              <a:rPr lang="en-US" sz="3600" spc="5" dirty="0" smtClean="0"/>
              <a:t> </a:t>
            </a:r>
            <a:r>
              <a:rPr lang="en-US" sz="3600" dirty="0" smtClean="0"/>
              <a:t>done</a:t>
            </a:r>
            <a:r>
              <a:rPr lang="en-US" sz="3600" spc="-10" dirty="0" smtClean="0"/>
              <a:t> </a:t>
            </a:r>
            <a:r>
              <a:rPr lang="en-US" sz="3600" dirty="0" smtClean="0"/>
              <a:t>so</a:t>
            </a:r>
            <a:r>
              <a:rPr lang="en-US" sz="3600" spc="10" dirty="0" smtClean="0"/>
              <a:t> </a:t>
            </a:r>
            <a:r>
              <a:rPr lang="en-US" sz="3600" dirty="0" smtClean="0"/>
              <a:t>far as</a:t>
            </a:r>
            <a:r>
              <a:rPr lang="en-US" sz="3600" spc="-5" dirty="0" smtClean="0"/>
              <a:t> </a:t>
            </a:r>
            <a:r>
              <a:rPr lang="en-US" sz="3600" dirty="0" smtClean="0"/>
              <a:t>the</a:t>
            </a:r>
            <a:r>
              <a:rPr lang="en-US" sz="3600" spc="5" dirty="0" smtClean="0"/>
              <a:t> </a:t>
            </a:r>
            <a:r>
              <a:rPr lang="en-US" sz="3600" dirty="0" smtClean="0"/>
              <a:t>first</a:t>
            </a:r>
            <a:r>
              <a:rPr lang="en-US" sz="3600" spc="20" dirty="0" smtClean="0"/>
              <a:t> </a:t>
            </a:r>
            <a:r>
              <a:rPr lang="en-US" sz="3600" spc="-10" dirty="0" smtClean="0"/>
              <a:t>company</a:t>
            </a:r>
            <a:endParaRPr lang="en-US" sz="36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lang="en-IN" spc="-25" smtClean="0">
                <a:solidFill>
                  <a:srgbClr val="44536A"/>
                </a:solidFill>
              </a:rPr>
              <a:t>22</a:t>
            </a:fld>
            <a:endParaRPr lang="en-IN" spc="-25" dirty="0">
              <a:solidFill>
                <a:srgbClr val="44536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96136" y="0"/>
            <a:ext cx="10595864" cy="6857997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" y="1"/>
            <a:ext cx="759883" cy="1206923"/>
          </a:xfrm>
          <a:custGeom>
            <a:avLst/>
            <a:gdLst/>
            <a:ahLst/>
            <a:cxnLst/>
            <a:rect l="l" t="t" r="r" b="b"/>
            <a:pathLst>
              <a:path w="1139825" h="1810385">
                <a:moveTo>
                  <a:pt x="0" y="1810003"/>
                </a:moveTo>
                <a:lnTo>
                  <a:pt x="1139444" y="1810003"/>
                </a:lnTo>
                <a:lnTo>
                  <a:pt x="1139444" y="0"/>
                </a:lnTo>
                <a:lnTo>
                  <a:pt x="0" y="0"/>
                </a:lnTo>
                <a:lnTo>
                  <a:pt x="0" y="1810003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"/>
          <p:cNvSpPr txBox="1"/>
          <p:nvPr/>
        </p:nvSpPr>
        <p:spPr>
          <a:xfrm>
            <a:off x="220061" y="4240424"/>
            <a:ext cx="274320" cy="194500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Century Gothic"/>
                <a:cs typeface="Century Gothic"/>
              </a:rPr>
              <a:t>APL</a:t>
            </a:r>
            <a:r>
              <a:rPr sz="1600" b="1" spc="320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APOLLO</a:t>
            </a:r>
            <a:r>
              <a:rPr sz="1600" b="1" spc="340" dirty="0">
                <a:latin typeface="Century Gothic"/>
                <a:cs typeface="Century Gothic"/>
              </a:rPr>
              <a:t> </a:t>
            </a:r>
            <a:r>
              <a:rPr sz="1600" b="1" spc="-10" dirty="0">
                <a:latin typeface="Century Gothic"/>
                <a:cs typeface="Century Gothic"/>
              </a:rPr>
              <a:t>TUBES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lang="en-IN" spc="-25" smtClean="0">
                <a:solidFill>
                  <a:srgbClr val="44536A"/>
                </a:solidFill>
              </a:rPr>
              <a:t>23</a:t>
            </a:fld>
            <a:endParaRPr lang="en-IN" spc="-25" dirty="0">
              <a:solidFill>
                <a:srgbClr val="4453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48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65573" y="411713"/>
            <a:ext cx="10942436" cy="820641"/>
          </a:xfrm>
          <a:prstGeom prst="rect">
            <a:avLst/>
          </a:prstGeom>
        </p:spPr>
        <p:txBody>
          <a:bodyPr vert="horz" wrap="square" lIns="0" tIns="70205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95"/>
              </a:spcBef>
            </a:pPr>
            <a:r>
              <a:rPr dirty="0"/>
              <a:t>New</a:t>
            </a:r>
            <a:r>
              <a:rPr spc="-114" dirty="0"/>
              <a:t> </a:t>
            </a:r>
            <a:r>
              <a:rPr dirty="0"/>
              <a:t>Product</a:t>
            </a:r>
            <a:r>
              <a:rPr spc="-110" dirty="0"/>
              <a:t> </a:t>
            </a:r>
            <a:r>
              <a:rPr dirty="0"/>
              <a:t>Pipeline</a:t>
            </a:r>
            <a:r>
              <a:rPr spc="-130" dirty="0"/>
              <a:t> </a:t>
            </a:r>
            <a:r>
              <a:rPr dirty="0"/>
              <a:t>from</a:t>
            </a:r>
            <a:r>
              <a:rPr spc="-130" dirty="0"/>
              <a:t> </a:t>
            </a:r>
            <a:r>
              <a:rPr dirty="0"/>
              <a:t>Raipur</a:t>
            </a:r>
            <a:r>
              <a:rPr spc="-105" dirty="0"/>
              <a:t> </a:t>
            </a:r>
            <a:r>
              <a:rPr spc="-10" dirty="0"/>
              <a:t>plant</a:t>
            </a:r>
          </a:p>
        </p:txBody>
      </p:sp>
      <p:sp>
        <p:nvSpPr>
          <p:cNvPr id="28" name="object 28"/>
          <p:cNvSpPr/>
          <p:nvPr/>
        </p:nvSpPr>
        <p:spPr>
          <a:xfrm>
            <a:off x="0" y="0"/>
            <a:ext cx="760730" cy="1207135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Group 2"/>
          <p:cNvGrpSpPr/>
          <p:nvPr/>
        </p:nvGrpSpPr>
        <p:grpSpPr>
          <a:xfrm>
            <a:off x="1236725" y="1207135"/>
            <a:ext cx="9888475" cy="5549112"/>
            <a:chOff x="1236725" y="990600"/>
            <a:chExt cx="10126980" cy="5765647"/>
          </a:xfrm>
        </p:grpSpPr>
        <p:sp>
          <p:nvSpPr>
            <p:cNvPr id="5" name="object 5"/>
            <p:cNvSpPr txBox="1"/>
            <p:nvPr/>
          </p:nvSpPr>
          <p:spPr>
            <a:xfrm>
              <a:off x="7468816" y="1171192"/>
              <a:ext cx="3157855" cy="51308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95"/>
                </a:spcBef>
              </a:pPr>
              <a:r>
                <a:rPr sz="1600" dirty="0">
                  <a:latin typeface="Century Gothic"/>
                  <a:cs typeface="Century Gothic"/>
                </a:rPr>
                <a:t>Superior</a:t>
              </a:r>
              <a:r>
                <a:rPr sz="1600" spc="-70" dirty="0">
                  <a:latin typeface="Century Gothic"/>
                  <a:cs typeface="Century Gothic"/>
                </a:rPr>
                <a:t> </a:t>
              </a:r>
              <a:r>
                <a:rPr sz="1600" dirty="0">
                  <a:latin typeface="Century Gothic"/>
                  <a:cs typeface="Century Gothic"/>
                </a:rPr>
                <a:t>corrosion</a:t>
              </a:r>
              <a:r>
                <a:rPr sz="1600" spc="-65" dirty="0">
                  <a:latin typeface="Century Gothic"/>
                  <a:cs typeface="Century Gothic"/>
                </a:rPr>
                <a:t> </a:t>
              </a:r>
              <a:r>
                <a:rPr sz="1600" dirty="0">
                  <a:latin typeface="Century Gothic"/>
                  <a:cs typeface="Century Gothic"/>
                </a:rPr>
                <a:t>resistant,</a:t>
              </a:r>
              <a:r>
                <a:rPr sz="1600" spc="-65" dirty="0">
                  <a:latin typeface="Century Gothic"/>
                  <a:cs typeface="Century Gothic"/>
                </a:rPr>
                <a:t> </a:t>
              </a:r>
              <a:r>
                <a:rPr sz="1600" spc="-20" dirty="0">
                  <a:latin typeface="Century Gothic"/>
                  <a:cs typeface="Century Gothic"/>
                </a:rPr>
                <a:t>high </a:t>
              </a:r>
              <a:r>
                <a:rPr sz="1600" dirty="0">
                  <a:latin typeface="Century Gothic"/>
                  <a:cs typeface="Century Gothic"/>
                </a:rPr>
                <a:t>load</a:t>
              </a:r>
              <a:r>
                <a:rPr sz="1600" spc="-75" dirty="0">
                  <a:latin typeface="Century Gothic"/>
                  <a:cs typeface="Century Gothic"/>
                </a:rPr>
                <a:t> </a:t>
              </a:r>
              <a:r>
                <a:rPr sz="1600" dirty="0">
                  <a:latin typeface="Century Gothic"/>
                  <a:cs typeface="Century Gothic"/>
                </a:rPr>
                <a:t>bearing</a:t>
              </a:r>
              <a:r>
                <a:rPr sz="1600" spc="-60" dirty="0">
                  <a:latin typeface="Century Gothic"/>
                  <a:cs typeface="Century Gothic"/>
                </a:rPr>
                <a:t> </a:t>
              </a:r>
              <a:r>
                <a:rPr sz="1600" dirty="0">
                  <a:latin typeface="Century Gothic"/>
                  <a:cs typeface="Century Gothic"/>
                </a:rPr>
                <a:t>with</a:t>
              </a:r>
              <a:r>
                <a:rPr sz="1600" spc="-30" dirty="0">
                  <a:latin typeface="Century Gothic"/>
                  <a:cs typeface="Century Gothic"/>
                </a:rPr>
                <a:t> </a:t>
              </a:r>
              <a:r>
                <a:rPr sz="1600" spc="-10" dirty="0">
                  <a:latin typeface="Century Gothic"/>
                  <a:cs typeface="Century Gothic"/>
                </a:rPr>
                <a:t>aesthetics</a:t>
              </a:r>
              <a:endParaRPr sz="1600" dirty="0">
                <a:latin typeface="Century Gothic"/>
                <a:cs typeface="Century Gothic"/>
              </a:endParaRP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1469538" y="3023386"/>
              <a:ext cx="2602865" cy="51308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95"/>
                </a:spcBef>
              </a:pPr>
              <a:r>
                <a:rPr sz="1600" b="1" dirty="0">
                  <a:solidFill>
                    <a:srgbClr val="006FC0"/>
                  </a:solidFill>
                  <a:latin typeface="Century Gothic"/>
                  <a:cs typeface="Century Gothic"/>
                </a:rPr>
                <a:t>India’s</a:t>
              </a:r>
              <a:r>
                <a:rPr sz="1600" b="1" spc="-50" dirty="0">
                  <a:solidFill>
                    <a:srgbClr val="006FC0"/>
                  </a:solidFill>
                  <a:latin typeface="Century Gothic"/>
                  <a:cs typeface="Century Gothic"/>
                </a:rPr>
                <a:t> </a:t>
              </a:r>
              <a:r>
                <a:rPr sz="1600" b="1" dirty="0">
                  <a:solidFill>
                    <a:srgbClr val="006FC0"/>
                  </a:solidFill>
                  <a:latin typeface="Century Gothic"/>
                  <a:cs typeface="Century Gothic"/>
                </a:rPr>
                <a:t>1st</a:t>
              </a:r>
              <a:r>
                <a:rPr sz="1600" b="1" spc="-65" dirty="0">
                  <a:solidFill>
                    <a:srgbClr val="006FC0"/>
                  </a:solidFill>
                  <a:latin typeface="Century Gothic"/>
                  <a:cs typeface="Century Gothic"/>
                </a:rPr>
                <a:t> </a:t>
              </a:r>
              <a:r>
                <a:rPr sz="1600" b="1" dirty="0">
                  <a:solidFill>
                    <a:srgbClr val="006FC0"/>
                  </a:solidFill>
                  <a:latin typeface="Century Gothic"/>
                  <a:cs typeface="Century Gothic"/>
                </a:rPr>
                <a:t>500x500mm</a:t>
              </a:r>
              <a:r>
                <a:rPr sz="1600" b="1" spc="-20" dirty="0">
                  <a:solidFill>
                    <a:srgbClr val="006FC0"/>
                  </a:solidFill>
                  <a:latin typeface="Century Gothic"/>
                  <a:cs typeface="Century Gothic"/>
                </a:rPr>
                <a:t> </a:t>
              </a:r>
              <a:r>
                <a:rPr sz="1600" b="1" spc="-25" dirty="0">
                  <a:solidFill>
                    <a:srgbClr val="006FC0"/>
                  </a:solidFill>
                  <a:latin typeface="Century Gothic"/>
                  <a:cs typeface="Century Gothic"/>
                </a:rPr>
                <a:t>dia </a:t>
              </a:r>
              <a:r>
                <a:rPr sz="1600" b="1" dirty="0">
                  <a:solidFill>
                    <a:srgbClr val="006FC0"/>
                  </a:solidFill>
                  <a:latin typeface="Century Gothic"/>
                  <a:cs typeface="Century Gothic"/>
                </a:rPr>
                <a:t>structural</a:t>
              </a:r>
              <a:r>
                <a:rPr sz="1600" b="1" spc="-60" dirty="0">
                  <a:solidFill>
                    <a:srgbClr val="006FC0"/>
                  </a:solidFill>
                  <a:latin typeface="Century Gothic"/>
                  <a:cs typeface="Century Gothic"/>
                </a:rPr>
                <a:t> </a:t>
              </a:r>
              <a:r>
                <a:rPr sz="1600" b="1" dirty="0">
                  <a:solidFill>
                    <a:srgbClr val="006FC0"/>
                  </a:solidFill>
                  <a:latin typeface="Century Gothic"/>
                  <a:cs typeface="Century Gothic"/>
                </a:rPr>
                <a:t>steel</a:t>
              </a:r>
              <a:r>
                <a:rPr sz="1600" b="1" spc="-40" dirty="0">
                  <a:solidFill>
                    <a:srgbClr val="006FC0"/>
                  </a:solidFill>
                  <a:latin typeface="Century Gothic"/>
                  <a:cs typeface="Century Gothic"/>
                </a:rPr>
                <a:t> </a:t>
              </a:r>
              <a:r>
                <a:rPr sz="1600" b="1" spc="-10" dirty="0">
                  <a:solidFill>
                    <a:srgbClr val="006FC0"/>
                  </a:solidFill>
                  <a:latin typeface="Century Gothic"/>
                  <a:cs typeface="Century Gothic"/>
                </a:rPr>
                <a:t>tubes</a:t>
              </a:r>
              <a:endParaRPr sz="1600" dirty="0">
                <a:latin typeface="Century Gothic"/>
                <a:cs typeface="Century Gothic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1469538" y="4012184"/>
              <a:ext cx="2631440" cy="51308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95"/>
                </a:spcBef>
              </a:pPr>
              <a:r>
                <a:rPr sz="1600" b="1" dirty="0">
                  <a:solidFill>
                    <a:srgbClr val="006FC0"/>
                  </a:solidFill>
                  <a:latin typeface="Century Gothic"/>
                  <a:cs typeface="Century Gothic"/>
                </a:rPr>
                <a:t>India’s</a:t>
              </a:r>
              <a:r>
                <a:rPr sz="1600" b="1" spc="-25" dirty="0">
                  <a:solidFill>
                    <a:srgbClr val="006FC0"/>
                  </a:solidFill>
                  <a:latin typeface="Century Gothic"/>
                  <a:cs typeface="Century Gothic"/>
                </a:rPr>
                <a:t> </a:t>
              </a:r>
              <a:r>
                <a:rPr sz="1600" b="1" dirty="0">
                  <a:solidFill>
                    <a:srgbClr val="006FC0"/>
                  </a:solidFill>
                  <a:latin typeface="Century Gothic"/>
                  <a:cs typeface="Century Gothic"/>
                </a:rPr>
                <a:t>1st</a:t>
              </a:r>
              <a:r>
                <a:rPr sz="1600" b="1" spc="-30" dirty="0">
                  <a:solidFill>
                    <a:srgbClr val="006FC0"/>
                  </a:solidFill>
                  <a:latin typeface="Century Gothic"/>
                  <a:cs typeface="Century Gothic"/>
                </a:rPr>
                <a:t> </a:t>
              </a:r>
              <a:r>
                <a:rPr sz="1600" b="1" dirty="0">
                  <a:solidFill>
                    <a:srgbClr val="006FC0"/>
                  </a:solidFill>
                  <a:latin typeface="Century Gothic"/>
                  <a:cs typeface="Century Gothic"/>
                </a:rPr>
                <a:t>and</a:t>
              </a:r>
              <a:r>
                <a:rPr sz="1600" b="1" spc="-25" dirty="0">
                  <a:solidFill>
                    <a:srgbClr val="006FC0"/>
                  </a:solidFill>
                  <a:latin typeface="Century Gothic"/>
                  <a:cs typeface="Century Gothic"/>
                </a:rPr>
                <a:t> </a:t>
              </a:r>
              <a:r>
                <a:rPr sz="1600" b="1" dirty="0">
                  <a:solidFill>
                    <a:srgbClr val="006FC0"/>
                  </a:solidFill>
                  <a:latin typeface="Century Gothic"/>
                  <a:cs typeface="Century Gothic"/>
                </a:rPr>
                <a:t>World’s</a:t>
              </a:r>
              <a:r>
                <a:rPr sz="1600" b="1" spc="-35" dirty="0">
                  <a:solidFill>
                    <a:srgbClr val="006FC0"/>
                  </a:solidFill>
                  <a:latin typeface="Century Gothic"/>
                  <a:cs typeface="Century Gothic"/>
                </a:rPr>
                <a:t> </a:t>
              </a:r>
              <a:r>
                <a:rPr sz="1600" b="1" spc="-25" dirty="0">
                  <a:solidFill>
                    <a:srgbClr val="006FC0"/>
                  </a:solidFill>
                  <a:latin typeface="Century Gothic"/>
                  <a:cs typeface="Century Gothic"/>
                </a:rPr>
                <a:t>2nd </a:t>
              </a:r>
              <a:r>
                <a:rPr sz="1600" b="1" spc="-10" dirty="0">
                  <a:solidFill>
                    <a:srgbClr val="006FC0"/>
                  </a:solidFill>
                  <a:latin typeface="Century Gothic"/>
                  <a:cs typeface="Century Gothic"/>
                </a:rPr>
                <a:t>1,000x1,000mm</a:t>
              </a:r>
              <a:endParaRPr sz="1600" dirty="0">
                <a:latin typeface="Century Gothic"/>
                <a:cs typeface="Century Gothic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1469538" y="5080536"/>
              <a:ext cx="2239010" cy="51308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95"/>
                </a:spcBef>
              </a:pPr>
              <a:r>
                <a:rPr sz="1600" b="1" dirty="0">
                  <a:solidFill>
                    <a:srgbClr val="006FC0"/>
                  </a:solidFill>
                  <a:latin typeface="Century Gothic"/>
                  <a:cs typeface="Century Gothic"/>
                </a:rPr>
                <a:t>India’s</a:t>
              </a:r>
              <a:r>
                <a:rPr sz="1600" b="1" spc="-25" dirty="0">
                  <a:solidFill>
                    <a:srgbClr val="006FC0"/>
                  </a:solidFill>
                  <a:latin typeface="Century Gothic"/>
                  <a:cs typeface="Century Gothic"/>
                </a:rPr>
                <a:t> </a:t>
              </a:r>
              <a:r>
                <a:rPr sz="1600" b="1" dirty="0">
                  <a:solidFill>
                    <a:srgbClr val="006FC0"/>
                  </a:solidFill>
                  <a:latin typeface="Century Gothic"/>
                  <a:cs typeface="Century Gothic"/>
                </a:rPr>
                <a:t>1st</a:t>
              </a:r>
              <a:r>
                <a:rPr sz="1600" b="1" spc="-40" dirty="0">
                  <a:solidFill>
                    <a:srgbClr val="006FC0"/>
                  </a:solidFill>
                  <a:latin typeface="Century Gothic"/>
                  <a:cs typeface="Century Gothic"/>
                </a:rPr>
                <a:t> </a:t>
              </a:r>
              <a:r>
                <a:rPr sz="1600" b="1" dirty="0">
                  <a:solidFill>
                    <a:srgbClr val="006FC0"/>
                  </a:solidFill>
                  <a:latin typeface="Century Gothic"/>
                  <a:cs typeface="Century Gothic"/>
                </a:rPr>
                <a:t>CRCA</a:t>
              </a:r>
              <a:r>
                <a:rPr sz="1600" b="1" spc="-30" dirty="0">
                  <a:solidFill>
                    <a:srgbClr val="006FC0"/>
                  </a:solidFill>
                  <a:latin typeface="Century Gothic"/>
                  <a:cs typeface="Century Gothic"/>
                </a:rPr>
                <a:t> </a:t>
              </a:r>
              <a:r>
                <a:rPr sz="1600" b="1" spc="-20" dirty="0">
                  <a:solidFill>
                    <a:srgbClr val="006FC0"/>
                  </a:solidFill>
                  <a:latin typeface="Century Gothic"/>
                  <a:cs typeface="Century Gothic"/>
                </a:rPr>
                <a:t>Black </a:t>
              </a:r>
              <a:r>
                <a:rPr sz="1600" b="1" dirty="0">
                  <a:solidFill>
                    <a:srgbClr val="006FC0"/>
                  </a:solidFill>
                  <a:latin typeface="Century Gothic"/>
                  <a:cs typeface="Century Gothic"/>
                </a:rPr>
                <a:t>annealed</a:t>
              </a:r>
              <a:r>
                <a:rPr sz="1600" b="1" spc="-45" dirty="0">
                  <a:solidFill>
                    <a:srgbClr val="006FC0"/>
                  </a:solidFill>
                  <a:latin typeface="Century Gothic"/>
                  <a:cs typeface="Century Gothic"/>
                </a:rPr>
                <a:t> </a:t>
              </a:r>
              <a:r>
                <a:rPr sz="1600" b="1" spc="-20" dirty="0">
                  <a:solidFill>
                    <a:srgbClr val="006FC0"/>
                  </a:solidFill>
                  <a:latin typeface="Century Gothic"/>
                  <a:cs typeface="Century Gothic"/>
                </a:rPr>
                <a:t>tube</a:t>
              </a:r>
              <a:endParaRPr sz="1600" dirty="0">
                <a:latin typeface="Century Gothic"/>
                <a:cs typeface="Century Gothic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1469538" y="6177025"/>
              <a:ext cx="2366010" cy="2692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600" b="1" dirty="0">
                  <a:solidFill>
                    <a:srgbClr val="006FC0"/>
                  </a:solidFill>
                  <a:latin typeface="Century Gothic"/>
                  <a:cs typeface="Century Gothic"/>
                </a:rPr>
                <a:t>India’s</a:t>
              </a:r>
              <a:r>
                <a:rPr sz="1600" b="1" spc="-25" dirty="0">
                  <a:solidFill>
                    <a:srgbClr val="006FC0"/>
                  </a:solidFill>
                  <a:latin typeface="Century Gothic"/>
                  <a:cs typeface="Century Gothic"/>
                </a:rPr>
                <a:t> </a:t>
              </a:r>
              <a:r>
                <a:rPr sz="1600" b="1" dirty="0">
                  <a:solidFill>
                    <a:srgbClr val="006FC0"/>
                  </a:solidFill>
                  <a:latin typeface="Century Gothic"/>
                  <a:cs typeface="Century Gothic"/>
                </a:rPr>
                <a:t>1st</a:t>
              </a:r>
              <a:r>
                <a:rPr sz="1600" b="1" spc="-45" dirty="0">
                  <a:solidFill>
                    <a:srgbClr val="006FC0"/>
                  </a:solidFill>
                  <a:latin typeface="Century Gothic"/>
                  <a:cs typeface="Century Gothic"/>
                </a:rPr>
                <a:t> </a:t>
              </a:r>
              <a:r>
                <a:rPr sz="1600" b="1" dirty="0">
                  <a:solidFill>
                    <a:srgbClr val="006FC0"/>
                  </a:solidFill>
                  <a:latin typeface="Century Gothic"/>
                  <a:cs typeface="Century Gothic"/>
                </a:rPr>
                <a:t>AluZinc</a:t>
              </a:r>
              <a:r>
                <a:rPr sz="1600" b="1" spc="-30" dirty="0">
                  <a:solidFill>
                    <a:srgbClr val="006FC0"/>
                  </a:solidFill>
                  <a:latin typeface="Century Gothic"/>
                  <a:cs typeface="Century Gothic"/>
                </a:rPr>
                <a:t> </a:t>
              </a:r>
              <a:r>
                <a:rPr sz="1600" b="1" spc="-10" dirty="0">
                  <a:solidFill>
                    <a:srgbClr val="006FC0"/>
                  </a:solidFill>
                  <a:latin typeface="Century Gothic"/>
                  <a:cs typeface="Century Gothic"/>
                </a:rPr>
                <a:t>tubes</a:t>
              </a:r>
              <a:endParaRPr sz="1600" dirty="0">
                <a:latin typeface="Century Gothic"/>
                <a:cs typeface="Century Gothic"/>
              </a:endParaRP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7468816" y="4974137"/>
              <a:ext cx="3804285" cy="75692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95"/>
                </a:spcBef>
              </a:pPr>
              <a:r>
                <a:rPr sz="1600" dirty="0">
                  <a:latin typeface="Century Gothic"/>
                  <a:cs typeface="Century Gothic"/>
                </a:rPr>
                <a:t>High</a:t>
              </a:r>
              <a:r>
                <a:rPr sz="1600" spc="-65" dirty="0">
                  <a:latin typeface="Century Gothic"/>
                  <a:cs typeface="Century Gothic"/>
                </a:rPr>
                <a:t> </a:t>
              </a:r>
              <a:r>
                <a:rPr sz="1600" dirty="0">
                  <a:latin typeface="Century Gothic"/>
                  <a:cs typeface="Century Gothic"/>
                </a:rPr>
                <a:t>tensile</a:t>
              </a:r>
              <a:r>
                <a:rPr sz="1600" spc="-60" dirty="0">
                  <a:latin typeface="Century Gothic"/>
                  <a:cs typeface="Century Gothic"/>
                </a:rPr>
                <a:t> </a:t>
              </a:r>
              <a:r>
                <a:rPr sz="1600" dirty="0">
                  <a:latin typeface="Century Gothic"/>
                  <a:cs typeface="Century Gothic"/>
                </a:rPr>
                <a:t>light</a:t>
              </a:r>
              <a:r>
                <a:rPr sz="1600" spc="-70" dirty="0">
                  <a:latin typeface="Century Gothic"/>
                  <a:cs typeface="Century Gothic"/>
                </a:rPr>
                <a:t> </a:t>
              </a:r>
              <a:r>
                <a:rPr sz="1600" dirty="0">
                  <a:latin typeface="Century Gothic"/>
                  <a:cs typeface="Century Gothic"/>
                </a:rPr>
                <a:t>structural</a:t>
              </a:r>
              <a:r>
                <a:rPr sz="1600" spc="-30" dirty="0">
                  <a:latin typeface="Century Gothic"/>
                  <a:cs typeface="Century Gothic"/>
                </a:rPr>
                <a:t> </a:t>
              </a:r>
              <a:r>
                <a:rPr sz="1600" spc="-10" dirty="0">
                  <a:latin typeface="Century Gothic"/>
                  <a:cs typeface="Century Gothic"/>
                </a:rPr>
                <a:t>application; </a:t>
              </a:r>
              <a:r>
                <a:rPr sz="1600" dirty="0">
                  <a:latin typeface="Century Gothic"/>
                  <a:cs typeface="Century Gothic"/>
                </a:rPr>
                <a:t>bendable;</a:t>
              </a:r>
              <a:r>
                <a:rPr sz="1600" spc="-60" dirty="0">
                  <a:latin typeface="Century Gothic"/>
                  <a:cs typeface="Century Gothic"/>
                </a:rPr>
                <a:t> </a:t>
              </a:r>
              <a:r>
                <a:rPr sz="1600" dirty="0">
                  <a:latin typeface="Century Gothic"/>
                  <a:cs typeface="Century Gothic"/>
                </a:rPr>
                <a:t>superior</a:t>
              </a:r>
              <a:r>
                <a:rPr sz="1600" spc="-40" dirty="0">
                  <a:latin typeface="Century Gothic"/>
                  <a:cs typeface="Century Gothic"/>
                </a:rPr>
                <a:t> </a:t>
              </a:r>
              <a:r>
                <a:rPr sz="1600" dirty="0">
                  <a:latin typeface="Century Gothic"/>
                  <a:cs typeface="Century Gothic"/>
                </a:rPr>
                <a:t>rust</a:t>
              </a:r>
              <a:r>
                <a:rPr sz="1600" spc="340" dirty="0">
                  <a:latin typeface="Century Gothic"/>
                  <a:cs typeface="Century Gothic"/>
                </a:rPr>
                <a:t> </a:t>
              </a:r>
              <a:r>
                <a:rPr sz="1600" spc="-10" dirty="0">
                  <a:latin typeface="Century Gothic"/>
                  <a:cs typeface="Century Gothic"/>
                </a:rPr>
                <a:t>proof properties</a:t>
              </a:r>
              <a:endParaRPr sz="1600" dirty="0">
                <a:latin typeface="Century Gothic"/>
                <a:cs typeface="Century Gothic"/>
              </a:endParaRPr>
            </a:p>
          </p:txBody>
        </p:sp>
        <p:grpSp>
          <p:nvGrpSpPr>
            <p:cNvPr id="11" name="object 11"/>
            <p:cNvGrpSpPr/>
            <p:nvPr/>
          </p:nvGrpSpPr>
          <p:grpSpPr>
            <a:xfrm>
              <a:off x="1236725" y="990600"/>
              <a:ext cx="10126980" cy="1958339"/>
              <a:chOff x="1236725" y="990600"/>
              <a:chExt cx="10126980" cy="1958339"/>
            </a:xfrm>
          </p:grpSpPr>
          <p:pic>
            <p:nvPicPr>
              <p:cNvPr id="12" name="object 12"/>
              <p:cNvPicPr/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17008" y="990600"/>
                <a:ext cx="1751075" cy="1013828"/>
              </a:xfrm>
              <a:prstGeom prst="rect">
                <a:avLst/>
              </a:prstGeom>
            </p:spPr>
          </p:pic>
          <p:sp>
            <p:nvSpPr>
              <p:cNvPr id="13" name="object 13"/>
              <p:cNvSpPr/>
              <p:nvPr/>
            </p:nvSpPr>
            <p:spPr>
              <a:xfrm>
                <a:off x="1236725" y="2007869"/>
                <a:ext cx="101269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0126980">
                    <a:moveTo>
                      <a:pt x="0" y="0"/>
                    </a:moveTo>
                    <a:lnTo>
                      <a:pt x="10126395" y="0"/>
                    </a:lnTo>
                  </a:path>
                </a:pathLst>
              </a:custGeom>
              <a:ln w="19812">
                <a:solidFill>
                  <a:srgbClr val="58585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4"/>
              <p:cNvSpPr/>
              <p:nvPr/>
            </p:nvSpPr>
            <p:spPr>
              <a:xfrm>
                <a:off x="1236725" y="2879598"/>
                <a:ext cx="101269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0126980">
                    <a:moveTo>
                      <a:pt x="0" y="0"/>
                    </a:moveTo>
                    <a:lnTo>
                      <a:pt x="10126395" y="0"/>
                    </a:lnTo>
                  </a:path>
                </a:pathLst>
              </a:custGeom>
              <a:ln w="19812">
                <a:solidFill>
                  <a:srgbClr val="58585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5" name="object 15"/>
              <p:cNvPicPr/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52999" y="2019300"/>
                <a:ext cx="1879092" cy="929639"/>
              </a:xfrm>
              <a:prstGeom prst="rect">
                <a:avLst/>
              </a:prstGeom>
            </p:spPr>
          </p:pic>
        </p:grpSp>
        <p:grpSp>
          <p:nvGrpSpPr>
            <p:cNvPr id="16" name="object 16"/>
            <p:cNvGrpSpPr/>
            <p:nvPr/>
          </p:nvGrpSpPr>
          <p:grpSpPr>
            <a:xfrm>
              <a:off x="1236725" y="3012948"/>
              <a:ext cx="6079490" cy="713740"/>
              <a:chOff x="1236725" y="3012948"/>
              <a:chExt cx="6079490" cy="713740"/>
            </a:xfrm>
          </p:grpSpPr>
          <p:pic>
            <p:nvPicPr>
              <p:cNvPr id="17" name="object 17"/>
              <p:cNvPicPr/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72700" y="3012948"/>
                <a:ext cx="695497" cy="702563"/>
              </a:xfrm>
              <a:prstGeom prst="rect">
                <a:avLst/>
              </a:prstGeom>
            </p:spPr>
          </p:pic>
          <p:sp>
            <p:nvSpPr>
              <p:cNvPr id="18" name="object 18"/>
              <p:cNvSpPr/>
              <p:nvPr/>
            </p:nvSpPr>
            <p:spPr>
              <a:xfrm>
                <a:off x="1236725" y="3716274"/>
                <a:ext cx="60794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079490">
                    <a:moveTo>
                      <a:pt x="0" y="0"/>
                    </a:moveTo>
                    <a:lnTo>
                      <a:pt x="6078943" y="0"/>
                    </a:lnTo>
                  </a:path>
                </a:pathLst>
              </a:custGeom>
              <a:ln w="19812">
                <a:solidFill>
                  <a:srgbClr val="58585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9" name="object 19"/>
            <p:cNvGrpSpPr/>
            <p:nvPr/>
          </p:nvGrpSpPr>
          <p:grpSpPr>
            <a:xfrm>
              <a:off x="1236725" y="3840327"/>
              <a:ext cx="10126980" cy="2915920"/>
              <a:chOff x="1236725" y="3840327"/>
              <a:chExt cx="10126980" cy="2915920"/>
            </a:xfrm>
          </p:grpSpPr>
          <p:pic>
            <p:nvPicPr>
              <p:cNvPr id="20" name="object 20"/>
              <p:cNvPicPr/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44515" y="3840327"/>
                <a:ext cx="988275" cy="996846"/>
              </a:xfrm>
              <a:prstGeom prst="rect">
                <a:avLst/>
              </a:prstGeom>
            </p:spPr>
          </p:pic>
          <p:pic>
            <p:nvPicPr>
              <p:cNvPr id="21" name="object 21"/>
              <p:cNvPicPr/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48300" y="5867400"/>
                <a:ext cx="888491" cy="888491"/>
              </a:xfrm>
              <a:prstGeom prst="rect">
                <a:avLst/>
              </a:prstGeom>
            </p:spPr>
          </p:pic>
          <p:pic>
            <p:nvPicPr>
              <p:cNvPr id="22" name="object 22"/>
              <p:cNvPicPr/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53811" y="4855463"/>
                <a:ext cx="1075931" cy="1114044"/>
              </a:xfrm>
              <a:prstGeom prst="rect">
                <a:avLst/>
              </a:prstGeom>
            </p:spPr>
          </p:pic>
          <p:sp>
            <p:nvSpPr>
              <p:cNvPr id="23" name="object 23"/>
              <p:cNvSpPr/>
              <p:nvPr/>
            </p:nvSpPr>
            <p:spPr>
              <a:xfrm>
                <a:off x="1236725" y="4821174"/>
                <a:ext cx="101269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0126980">
                    <a:moveTo>
                      <a:pt x="0" y="0"/>
                    </a:moveTo>
                    <a:lnTo>
                      <a:pt x="10126395" y="0"/>
                    </a:lnTo>
                  </a:path>
                </a:pathLst>
              </a:custGeom>
              <a:ln w="19812">
                <a:solidFill>
                  <a:srgbClr val="58585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24"/>
              <p:cNvSpPr/>
              <p:nvPr/>
            </p:nvSpPr>
            <p:spPr>
              <a:xfrm>
                <a:off x="1236725" y="5891022"/>
                <a:ext cx="101269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0126980">
                    <a:moveTo>
                      <a:pt x="0" y="0"/>
                    </a:moveTo>
                    <a:lnTo>
                      <a:pt x="10126395" y="0"/>
                    </a:lnTo>
                  </a:path>
                </a:pathLst>
              </a:custGeom>
              <a:ln w="19812">
                <a:solidFill>
                  <a:srgbClr val="58585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5" name="object 25"/>
            <p:cNvSpPr txBox="1"/>
            <p:nvPr/>
          </p:nvSpPr>
          <p:spPr>
            <a:xfrm>
              <a:off x="1491631" y="1302861"/>
              <a:ext cx="2345690" cy="51308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95"/>
                </a:spcBef>
              </a:pPr>
              <a:r>
                <a:rPr sz="1600" b="1" dirty="0">
                  <a:solidFill>
                    <a:srgbClr val="006FC0"/>
                  </a:solidFill>
                  <a:latin typeface="Century Gothic"/>
                  <a:cs typeface="Century Gothic"/>
                </a:rPr>
                <a:t>World’s</a:t>
              </a:r>
              <a:r>
                <a:rPr sz="1600" b="1" spc="-45" dirty="0">
                  <a:solidFill>
                    <a:srgbClr val="006FC0"/>
                  </a:solidFill>
                  <a:latin typeface="Century Gothic"/>
                  <a:cs typeface="Century Gothic"/>
                </a:rPr>
                <a:t> </a:t>
              </a:r>
              <a:r>
                <a:rPr sz="1600" b="1" dirty="0">
                  <a:solidFill>
                    <a:srgbClr val="006FC0"/>
                  </a:solidFill>
                  <a:latin typeface="Century Gothic"/>
                  <a:cs typeface="Century Gothic"/>
                </a:rPr>
                <a:t>1st</a:t>
              </a:r>
              <a:r>
                <a:rPr sz="1600" b="1" spc="-55" dirty="0">
                  <a:solidFill>
                    <a:srgbClr val="006FC0"/>
                  </a:solidFill>
                  <a:latin typeface="Century Gothic"/>
                  <a:cs typeface="Century Gothic"/>
                </a:rPr>
                <a:t> </a:t>
              </a:r>
              <a:r>
                <a:rPr sz="1600" b="1" dirty="0">
                  <a:solidFill>
                    <a:srgbClr val="006FC0"/>
                  </a:solidFill>
                  <a:latin typeface="Century Gothic"/>
                  <a:cs typeface="Century Gothic"/>
                </a:rPr>
                <a:t>thicker</a:t>
              </a:r>
              <a:r>
                <a:rPr sz="1600" b="1" spc="-25" dirty="0">
                  <a:solidFill>
                    <a:srgbClr val="006FC0"/>
                  </a:solidFill>
                  <a:latin typeface="Century Gothic"/>
                  <a:cs typeface="Century Gothic"/>
                </a:rPr>
                <a:t> </a:t>
              </a:r>
              <a:r>
                <a:rPr sz="1600" b="1" spc="-20" dirty="0">
                  <a:solidFill>
                    <a:srgbClr val="006FC0"/>
                  </a:solidFill>
                  <a:latin typeface="Century Gothic"/>
                  <a:cs typeface="Century Gothic"/>
                </a:rPr>
                <a:t>color </a:t>
              </a:r>
              <a:r>
                <a:rPr sz="1600" b="1" dirty="0">
                  <a:solidFill>
                    <a:srgbClr val="006FC0"/>
                  </a:solidFill>
                  <a:latin typeface="Century Gothic"/>
                  <a:cs typeface="Century Gothic"/>
                </a:rPr>
                <a:t>coated</a:t>
              </a:r>
              <a:r>
                <a:rPr sz="1600" b="1" spc="-55" dirty="0">
                  <a:solidFill>
                    <a:srgbClr val="006FC0"/>
                  </a:solidFill>
                  <a:latin typeface="Century Gothic"/>
                  <a:cs typeface="Century Gothic"/>
                </a:rPr>
                <a:t> </a:t>
              </a:r>
              <a:r>
                <a:rPr sz="1600" b="1" spc="-10" dirty="0">
                  <a:solidFill>
                    <a:srgbClr val="006FC0"/>
                  </a:solidFill>
                  <a:latin typeface="Century Gothic"/>
                  <a:cs typeface="Century Gothic"/>
                </a:rPr>
                <a:t>products</a:t>
              </a:r>
              <a:endParaRPr sz="1600">
                <a:latin typeface="Century Gothic"/>
                <a:cs typeface="Century Gothic"/>
              </a:endParaRPr>
            </a:p>
          </p:txBody>
        </p:sp>
        <p:sp>
          <p:nvSpPr>
            <p:cNvPr id="26" name="object 26"/>
            <p:cNvSpPr txBox="1"/>
            <p:nvPr/>
          </p:nvSpPr>
          <p:spPr>
            <a:xfrm>
              <a:off x="7468816" y="3301142"/>
              <a:ext cx="3432810" cy="51308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95"/>
                </a:spcBef>
              </a:pPr>
              <a:r>
                <a:rPr sz="1600" dirty="0">
                  <a:latin typeface="Century Gothic"/>
                  <a:cs typeface="Century Gothic"/>
                </a:rPr>
                <a:t>Replacing</a:t>
              </a:r>
              <a:r>
                <a:rPr sz="1600" spc="-75" dirty="0">
                  <a:latin typeface="Century Gothic"/>
                  <a:cs typeface="Century Gothic"/>
                </a:rPr>
                <a:t> </a:t>
              </a:r>
              <a:r>
                <a:rPr sz="1600" dirty="0">
                  <a:latin typeface="Century Gothic"/>
                  <a:cs typeface="Century Gothic"/>
                </a:rPr>
                <a:t>RCC</a:t>
              </a:r>
              <a:r>
                <a:rPr sz="1600" spc="-65" dirty="0">
                  <a:latin typeface="Century Gothic"/>
                  <a:cs typeface="Century Gothic"/>
                </a:rPr>
                <a:t> </a:t>
              </a:r>
              <a:r>
                <a:rPr sz="1600" spc="-10" dirty="0">
                  <a:latin typeface="Century Gothic"/>
                  <a:cs typeface="Century Gothic"/>
                </a:rPr>
                <a:t>structures/columns </a:t>
              </a:r>
              <a:r>
                <a:rPr sz="1600" dirty="0">
                  <a:latin typeface="Century Gothic"/>
                  <a:cs typeface="Century Gothic"/>
                </a:rPr>
                <a:t>in</a:t>
              </a:r>
              <a:r>
                <a:rPr sz="1600" spc="-30" dirty="0">
                  <a:latin typeface="Century Gothic"/>
                  <a:cs typeface="Century Gothic"/>
                </a:rPr>
                <a:t> </a:t>
              </a:r>
              <a:r>
                <a:rPr sz="1600" dirty="0">
                  <a:latin typeface="Century Gothic"/>
                  <a:cs typeface="Century Gothic"/>
                </a:rPr>
                <a:t>heavy</a:t>
              </a:r>
              <a:r>
                <a:rPr sz="1600" spc="-55" dirty="0">
                  <a:latin typeface="Century Gothic"/>
                  <a:cs typeface="Century Gothic"/>
                </a:rPr>
                <a:t> </a:t>
              </a:r>
              <a:r>
                <a:rPr sz="1600" spc="-10" dirty="0">
                  <a:latin typeface="Century Gothic"/>
                  <a:cs typeface="Century Gothic"/>
                </a:rPr>
                <a:t>construction</a:t>
              </a:r>
              <a:endParaRPr sz="1600" dirty="0">
                <a:latin typeface="Century Gothic"/>
                <a:cs typeface="Century Gothic"/>
              </a:endParaRPr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7468816" y="6138889"/>
              <a:ext cx="2886075" cy="51308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95"/>
                </a:spcBef>
              </a:pPr>
              <a:r>
                <a:rPr sz="1600" dirty="0">
                  <a:latin typeface="Century Gothic"/>
                  <a:cs typeface="Century Gothic"/>
                </a:rPr>
                <a:t>Superior</a:t>
              </a:r>
              <a:r>
                <a:rPr sz="1600" spc="-20" dirty="0">
                  <a:latin typeface="Century Gothic"/>
                  <a:cs typeface="Century Gothic"/>
                </a:rPr>
                <a:t> </a:t>
              </a:r>
              <a:r>
                <a:rPr sz="1600" dirty="0">
                  <a:latin typeface="Century Gothic"/>
                  <a:cs typeface="Century Gothic"/>
                </a:rPr>
                <a:t>rust</a:t>
              </a:r>
              <a:r>
                <a:rPr sz="1600" spc="370" dirty="0">
                  <a:latin typeface="Century Gothic"/>
                  <a:cs typeface="Century Gothic"/>
                </a:rPr>
                <a:t> </a:t>
              </a:r>
              <a:r>
                <a:rPr sz="1600" dirty="0">
                  <a:latin typeface="Century Gothic"/>
                  <a:cs typeface="Century Gothic"/>
                </a:rPr>
                <a:t>proof</a:t>
              </a:r>
              <a:r>
                <a:rPr sz="1600" spc="-40" dirty="0">
                  <a:latin typeface="Century Gothic"/>
                  <a:cs typeface="Century Gothic"/>
                </a:rPr>
                <a:t> </a:t>
              </a:r>
              <a:r>
                <a:rPr sz="1600" spc="-10" dirty="0">
                  <a:latin typeface="Century Gothic"/>
                  <a:cs typeface="Century Gothic"/>
                </a:rPr>
                <a:t>properties </a:t>
              </a:r>
              <a:r>
                <a:rPr sz="1600" dirty="0">
                  <a:latin typeface="Century Gothic"/>
                  <a:cs typeface="Century Gothic"/>
                </a:rPr>
                <a:t>and</a:t>
              </a:r>
              <a:r>
                <a:rPr sz="1600" spc="-70" dirty="0">
                  <a:latin typeface="Century Gothic"/>
                  <a:cs typeface="Century Gothic"/>
                </a:rPr>
                <a:t> </a:t>
              </a:r>
              <a:r>
                <a:rPr sz="1600" dirty="0">
                  <a:latin typeface="Century Gothic"/>
                  <a:cs typeface="Century Gothic"/>
                </a:rPr>
                <a:t>better</a:t>
              </a:r>
              <a:r>
                <a:rPr sz="1600" spc="-45" dirty="0">
                  <a:latin typeface="Century Gothic"/>
                  <a:cs typeface="Century Gothic"/>
                </a:rPr>
                <a:t> </a:t>
              </a:r>
              <a:r>
                <a:rPr sz="1600" spc="-20" dirty="0">
                  <a:latin typeface="Century Gothic"/>
                  <a:cs typeface="Century Gothic"/>
                </a:rPr>
                <a:t>life</a:t>
              </a:r>
              <a:endParaRPr sz="1600" dirty="0">
                <a:latin typeface="Century Gothic"/>
                <a:cs typeface="Century Gothic"/>
              </a:endParaRPr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7468816" y="2211697"/>
              <a:ext cx="3075940" cy="51308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95"/>
                </a:spcBef>
              </a:pPr>
              <a:r>
                <a:rPr sz="1600" dirty="0">
                  <a:latin typeface="Century Gothic"/>
                  <a:cs typeface="Century Gothic"/>
                </a:rPr>
                <a:t>Superior</a:t>
              </a:r>
              <a:r>
                <a:rPr sz="1600" spc="-65" dirty="0">
                  <a:latin typeface="Century Gothic"/>
                  <a:cs typeface="Century Gothic"/>
                </a:rPr>
                <a:t> </a:t>
              </a:r>
              <a:r>
                <a:rPr sz="1600" dirty="0">
                  <a:latin typeface="Century Gothic"/>
                  <a:cs typeface="Century Gothic"/>
                </a:rPr>
                <a:t>corrosion</a:t>
              </a:r>
              <a:r>
                <a:rPr sz="1600" spc="-55" dirty="0">
                  <a:latin typeface="Century Gothic"/>
                  <a:cs typeface="Century Gothic"/>
                </a:rPr>
                <a:t> </a:t>
              </a:r>
              <a:r>
                <a:rPr sz="1600" dirty="0">
                  <a:latin typeface="Century Gothic"/>
                  <a:cs typeface="Century Gothic"/>
                </a:rPr>
                <a:t>resistant</a:t>
              </a:r>
              <a:r>
                <a:rPr sz="1600" spc="-70" dirty="0">
                  <a:latin typeface="Century Gothic"/>
                  <a:cs typeface="Century Gothic"/>
                </a:rPr>
                <a:t> </a:t>
              </a:r>
              <a:r>
                <a:rPr sz="1600" spc="-20" dirty="0">
                  <a:latin typeface="Century Gothic"/>
                  <a:cs typeface="Century Gothic"/>
                </a:rPr>
                <a:t>with </a:t>
              </a:r>
              <a:r>
                <a:rPr sz="1600" spc="-10" dirty="0">
                  <a:latin typeface="Century Gothic"/>
                  <a:cs typeface="Century Gothic"/>
                </a:rPr>
                <a:t>aesthetics</a:t>
              </a:r>
              <a:endParaRPr sz="1600">
                <a:latin typeface="Century Gothic"/>
                <a:cs typeface="Century Gothic"/>
              </a:endParaRPr>
            </a:p>
          </p:txBody>
        </p:sp>
        <p:sp>
          <p:nvSpPr>
            <p:cNvPr id="30" name="object 30"/>
            <p:cNvSpPr txBox="1"/>
            <p:nvPr/>
          </p:nvSpPr>
          <p:spPr>
            <a:xfrm>
              <a:off x="1491631" y="2192183"/>
              <a:ext cx="2609347" cy="524316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95"/>
                </a:spcBef>
              </a:pPr>
              <a:r>
                <a:rPr sz="1600" b="1" dirty="0">
                  <a:solidFill>
                    <a:srgbClr val="006FC0"/>
                  </a:solidFill>
                  <a:latin typeface="Century Gothic"/>
                  <a:cs typeface="Century Gothic"/>
                </a:rPr>
                <a:t>World’s</a:t>
              </a:r>
              <a:r>
                <a:rPr sz="1600" b="1" spc="-40" dirty="0">
                  <a:solidFill>
                    <a:srgbClr val="006FC0"/>
                  </a:solidFill>
                  <a:latin typeface="Century Gothic"/>
                  <a:cs typeface="Century Gothic"/>
                </a:rPr>
                <a:t> </a:t>
              </a:r>
              <a:r>
                <a:rPr sz="1600" b="1" dirty="0">
                  <a:solidFill>
                    <a:srgbClr val="006FC0"/>
                  </a:solidFill>
                  <a:latin typeface="Century Gothic"/>
                  <a:cs typeface="Century Gothic"/>
                </a:rPr>
                <a:t>1st</a:t>
              </a:r>
              <a:r>
                <a:rPr sz="1600" b="1" spc="-50" dirty="0">
                  <a:solidFill>
                    <a:srgbClr val="006FC0"/>
                  </a:solidFill>
                  <a:latin typeface="Century Gothic"/>
                  <a:cs typeface="Century Gothic"/>
                </a:rPr>
                <a:t> </a:t>
              </a:r>
              <a:r>
                <a:rPr sz="1600" b="1" dirty="0">
                  <a:solidFill>
                    <a:srgbClr val="006FC0"/>
                  </a:solidFill>
                  <a:latin typeface="Century Gothic"/>
                  <a:cs typeface="Century Gothic"/>
                </a:rPr>
                <a:t>Color</a:t>
              </a:r>
              <a:r>
                <a:rPr sz="1600" b="1" spc="-20" dirty="0">
                  <a:solidFill>
                    <a:srgbClr val="006FC0"/>
                  </a:solidFill>
                  <a:latin typeface="Century Gothic"/>
                  <a:cs typeface="Century Gothic"/>
                </a:rPr>
                <a:t> </a:t>
              </a:r>
              <a:r>
                <a:rPr sz="1600" b="1" spc="-10" dirty="0">
                  <a:solidFill>
                    <a:srgbClr val="006FC0"/>
                  </a:solidFill>
                  <a:latin typeface="Century Gothic"/>
                  <a:cs typeface="Century Gothic"/>
                </a:rPr>
                <a:t>coated </a:t>
              </a:r>
              <a:r>
                <a:rPr sz="1600" b="1" dirty="0">
                  <a:solidFill>
                    <a:srgbClr val="006FC0"/>
                  </a:solidFill>
                  <a:latin typeface="Century Gothic"/>
                  <a:cs typeface="Century Gothic"/>
                </a:rPr>
                <a:t>structural</a:t>
              </a:r>
              <a:r>
                <a:rPr sz="1600" b="1" spc="-60" dirty="0">
                  <a:solidFill>
                    <a:srgbClr val="006FC0"/>
                  </a:solidFill>
                  <a:latin typeface="Century Gothic"/>
                  <a:cs typeface="Century Gothic"/>
                </a:rPr>
                <a:t> </a:t>
              </a:r>
              <a:r>
                <a:rPr sz="1600" b="1" dirty="0">
                  <a:solidFill>
                    <a:srgbClr val="006FC0"/>
                  </a:solidFill>
                  <a:latin typeface="Century Gothic"/>
                  <a:cs typeface="Century Gothic"/>
                </a:rPr>
                <a:t>steel</a:t>
              </a:r>
              <a:r>
                <a:rPr sz="1600" b="1" spc="-40" dirty="0">
                  <a:solidFill>
                    <a:srgbClr val="006FC0"/>
                  </a:solidFill>
                  <a:latin typeface="Century Gothic"/>
                  <a:cs typeface="Century Gothic"/>
                </a:rPr>
                <a:t> </a:t>
              </a:r>
              <a:r>
                <a:rPr sz="1600" b="1" spc="-10" dirty="0">
                  <a:solidFill>
                    <a:srgbClr val="006FC0"/>
                  </a:solidFill>
                  <a:latin typeface="Century Gothic"/>
                  <a:cs typeface="Century Gothic"/>
                </a:rPr>
                <a:t>tubes</a:t>
              </a:r>
              <a:endParaRPr sz="1600" dirty="0">
                <a:latin typeface="Century Gothic"/>
                <a:cs typeface="Century Gothic"/>
              </a:endParaRPr>
            </a:p>
          </p:txBody>
        </p:sp>
      </p:grpSp>
      <p:sp>
        <p:nvSpPr>
          <p:cNvPr id="31" name="object 2"/>
          <p:cNvSpPr txBox="1"/>
          <p:nvPr/>
        </p:nvSpPr>
        <p:spPr>
          <a:xfrm>
            <a:off x="220061" y="4240424"/>
            <a:ext cx="274320" cy="194500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Century Gothic"/>
                <a:cs typeface="Century Gothic"/>
              </a:rPr>
              <a:t>APL</a:t>
            </a:r>
            <a:r>
              <a:rPr sz="1600" b="1" spc="320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APOLLO</a:t>
            </a:r>
            <a:r>
              <a:rPr sz="1600" b="1" spc="340" dirty="0">
                <a:latin typeface="Century Gothic"/>
                <a:cs typeface="Century Gothic"/>
              </a:rPr>
              <a:t> </a:t>
            </a:r>
            <a:r>
              <a:rPr sz="1600" b="1" spc="-10" dirty="0">
                <a:latin typeface="Century Gothic"/>
                <a:cs typeface="Century Gothic"/>
              </a:rPr>
              <a:t>TUBES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lang="en-IN" spc="-25" smtClean="0">
                <a:solidFill>
                  <a:srgbClr val="44536A"/>
                </a:solidFill>
              </a:rPr>
              <a:t>24</a:t>
            </a:fld>
            <a:endParaRPr lang="en-IN" spc="-25" dirty="0">
              <a:solidFill>
                <a:srgbClr val="44536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08101" y="2647190"/>
            <a:ext cx="3326129" cy="159575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6000"/>
              </a:lnSpc>
              <a:spcBef>
                <a:spcPts val="560"/>
              </a:spcBef>
            </a:pPr>
            <a:r>
              <a:rPr sz="5300" b="1" spc="-10" dirty="0">
                <a:solidFill>
                  <a:srgbClr val="0066CC"/>
                </a:solidFill>
                <a:latin typeface="Century Gothic"/>
                <a:cs typeface="Century Gothic"/>
              </a:rPr>
              <a:t>MARKET CREATION</a:t>
            </a:r>
            <a:endParaRPr sz="5300">
              <a:latin typeface="Century Gothic"/>
              <a:cs typeface="Century Gothic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707" y="0"/>
            <a:ext cx="4682312" cy="685800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0" y="0"/>
            <a:ext cx="760730" cy="1207135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/>
          <p:cNvSpPr txBox="1"/>
          <p:nvPr/>
        </p:nvSpPr>
        <p:spPr>
          <a:xfrm>
            <a:off x="220061" y="4240424"/>
            <a:ext cx="274320" cy="194500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Century Gothic"/>
                <a:cs typeface="Century Gothic"/>
              </a:rPr>
              <a:t>APL</a:t>
            </a:r>
            <a:r>
              <a:rPr sz="1600" b="1" spc="320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APOLLO</a:t>
            </a:r>
            <a:r>
              <a:rPr sz="1600" b="1" spc="340" dirty="0">
                <a:latin typeface="Century Gothic"/>
                <a:cs typeface="Century Gothic"/>
              </a:rPr>
              <a:t> </a:t>
            </a:r>
            <a:r>
              <a:rPr sz="1600" b="1" spc="-10" dirty="0">
                <a:latin typeface="Century Gothic"/>
                <a:cs typeface="Century Gothic"/>
              </a:rPr>
              <a:t>TUBES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lang="en-IN" spc="-25" smtClean="0">
                <a:solidFill>
                  <a:srgbClr val="44536A"/>
                </a:solidFill>
              </a:rPr>
              <a:t>25</a:t>
            </a:fld>
            <a:endParaRPr lang="en-IN" spc="-25" dirty="0">
              <a:solidFill>
                <a:srgbClr val="44536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0552" y="573538"/>
            <a:ext cx="81940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latin typeface="Century Gothic"/>
                <a:cs typeface="Century Gothic"/>
              </a:rPr>
              <a:t>Structural</a:t>
            </a:r>
            <a:r>
              <a:rPr sz="4000" spc="-110" dirty="0">
                <a:latin typeface="Century Gothic"/>
                <a:cs typeface="Century Gothic"/>
              </a:rPr>
              <a:t> </a:t>
            </a:r>
            <a:r>
              <a:rPr sz="4000" dirty="0">
                <a:latin typeface="Century Gothic"/>
                <a:cs typeface="Century Gothic"/>
              </a:rPr>
              <a:t>Steel</a:t>
            </a:r>
            <a:r>
              <a:rPr sz="4000" spc="-125" dirty="0">
                <a:latin typeface="Century Gothic"/>
                <a:cs typeface="Century Gothic"/>
              </a:rPr>
              <a:t> </a:t>
            </a:r>
            <a:r>
              <a:rPr sz="4000" dirty="0">
                <a:latin typeface="Century Gothic"/>
                <a:cs typeface="Century Gothic"/>
              </a:rPr>
              <a:t>Tube</a:t>
            </a:r>
            <a:r>
              <a:rPr sz="4000" spc="-125" dirty="0">
                <a:latin typeface="Century Gothic"/>
                <a:cs typeface="Century Gothic"/>
              </a:rPr>
              <a:t> </a:t>
            </a:r>
            <a:r>
              <a:rPr sz="4000" spc="-10" dirty="0">
                <a:latin typeface="Century Gothic"/>
                <a:cs typeface="Century Gothic"/>
              </a:rPr>
              <a:t>Applications</a:t>
            </a:r>
            <a:endParaRPr sz="4000" dirty="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51893" y="1836677"/>
            <a:ext cx="1184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entury Gothic"/>
                <a:cs typeface="Century Gothic"/>
              </a:rPr>
              <a:t>Application </a:t>
            </a:r>
            <a:r>
              <a:rPr sz="1200" b="1" spc="-25" dirty="0">
                <a:latin typeface="Century Gothic"/>
                <a:cs typeface="Century Gothic"/>
              </a:rPr>
              <a:t>Mix</a:t>
            </a:r>
            <a:endParaRPr sz="1200">
              <a:latin typeface="Century Gothic"/>
              <a:cs typeface="Century Gothic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876800" y="1120140"/>
            <a:ext cx="6509384" cy="5290820"/>
            <a:chOff x="4876800" y="1120140"/>
            <a:chExt cx="6509384" cy="529082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76800" y="1120140"/>
              <a:ext cx="6508966" cy="529047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572" y="1249679"/>
              <a:ext cx="3896182" cy="2541003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20061" y="4224059"/>
            <a:ext cx="274320" cy="196088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Century Gothic"/>
                <a:cs typeface="Century Gothic"/>
              </a:rPr>
              <a:t>APL</a:t>
            </a:r>
            <a:r>
              <a:rPr sz="1600" b="1" spc="345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APOLLO</a:t>
            </a:r>
            <a:r>
              <a:rPr sz="1600" b="1" spc="325" dirty="0">
                <a:latin typeface="Century Gothic"/>
                <a:cs typeface="Century Gothic"/>
              </a:rPr>
              <a:t> </a:t>
            </a:r>
            <a:r>
              <a:rPr sz="1600" b="1" spc="40" dirty="0">
                <a:latin typeface="Century Gothic"/>
                <a:cs typeface="Century Gothic"/>
              </a:rPr>
              <a:t>TUBES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0"/>
            <a:ext cx="760730" cy="1207135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lang="en-IN" spc="-25" smtClean="0">
                <a:solidFill>
                  <a:srgbClr val="44536A"/>
                </a:solidFill>
              </a:rPr>
              <a:t>26</a:t>
            </a:fld>
            <a:endParaRPr lang="en-IN" spc="-25" dirty="0">
              <a:solidFill>
                <a:srgbClr val="44536A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73963" y="2444495"/>
            <a:ext cx="4338827" cy="3235451"/>
            <a:chOff x="473963" y="2444495"/>
            <a:chExt cx="4338827" cy="3235451"/>
          </a:xfrm>
        </p:grpSpPr>
        <p:pic>
          <p:nvPicPr>
            <p:cNvPr id="19" name="object 3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963" y="2444495"/>
              <a:ext cx="4338827" cy="3235451"/>
            </a:xfrm>
            <a:prstGeom prst="rect">
              <a:avLst/>
            </a:prstGeom>
          </p:spPr>
        </p:pic>
        <p:sp>
          <p:nvSpPr>
            <p:cNvPr id="20" name="object 4"/>
            <p:cNvSpPr txBox="1"/>
            <p:nvPr/>
          </p:nvSpPr>
          <p:spPr>
            <a:xfrm>
              <a:off x="1087931" y="3835402"/>
              <a:ext cx="466725" cy="302895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120650" marR="5080" indent="-108585">
                <a:lnSpc>
                  <a:spcPct val="102200"/>
                </a:lnSpc>
                <a:spcBef>
                  <a:spcPts val="75"/>
                </a:spcBef>
              </a:pPr>
              <a:r>
                <a:rPr sz="900" b="1" spc="-10" dirty="0">
                  <a:latin typeface="Century Gothic"/>
                  <a:cs typeface="Century Gothic"/>
                </a:rPr>
                <a:t>Housing </a:t>
              </a:r>
              <a:r>
                <a:rPr sz="900" b="1" spc="-25" dirty="0">
                  <a:latin typeface="Century Gothic"/>
                  <a:cs typeface="Century Gothic"/>
                </a:rPr>
                <a:t>50%</a:t>
              </a:r>
              <a:endParaRPr sz="900">
                <a:latin typeface="Century Gothic"/>
                <a:cs typeface="Century Gothic"/>
              </a:endParaRPr>
            </a:p>
          </p:txBody>
        </p:sp>
        <p:sp>
          <p:nvSpPr>
            <p:cNvPr id="21" name="object 5"/>
            <p:cNvSpPr txBox="1"/>
            <p:nvPr/>
          </p:nvSpPr>
          <p:spPr>
            <a:xfrm>
              <a:off x="3135501" y="3063877"/>
              <a:ext cx="717550" cy="443230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12700" marR="5080" algn="ctr">
                <a:lnSpc>
                  <a:spcPct val="102200"/>
                </a:lnSpc>
                <a:spcBef>
                  <a:spcPts val="75"/>
                </a:spcBef>
              </a:pPr>
              <a:r>
                <a:rPr sz="900" b="1" spc="-10" dirty="0">
                  <a:latin typeface="Century Gothic"/>
                  <a:cs typeface="Century Gothic"/>
                </a:rPr>
                <a:t>Commercial Buildings </a:t>
              </a:r>
              <a:r>
                <a:rPr sz="900" b="1" spc="-25" dirty="0">
                  <a:latin typeface="Century Gothic"/>
                  <a:cs typeface="Century Gothic"/>
                </a:rPr>
                <a:t>25%</a:t>
              </a:r>
              <a:endParaRPr sz="900" dirty="0">
                <a:latin typeface="Century Gothic"/>
                <a:cs typeface="Century Gothic"/>
              </a:endParaRPr>
            </a:p>
          </p:txBody>
        </p:sp>
        <p:sp>
          <p:nvSpPr>
            <p:cNvPr id="22" name="object 6"/>
            <p:cNvSpPr txBox="1"/>
            <p:nvPr/>
          </p:nvSpPr>
          <p:spPr>
            <a:xfrm>
              <a:off x="3346156" y="4445078"/>
              <a:ext cx="744855" cy="302895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259079" marR="5080" indent="-247015">
                <a:lnSpc>
                  <a:spcPct val="102200"/>
                </a:lnSpc>
                <a:spcBef>
                  <a:spcPts val="75"/>
                </a:spcBef>
              </a:pPr>
              <a:r>
                <a:rPr sz="900" b="1" spc="-10" dirty="0">
                  <a:latin typeface="Century Gothic"/>
                  <a:cs typeface="Century Gothic"/>
                </a:rPr>
                <a:t>Infrastructure </a:t>
              </a:r>
              <a:r>
                <a:rPr sz="900" b="1" spc="-25" dirty="0">
                  <a:latin typeface="Century Gothic"/>
                  <a:cs typeface="Century Gothic"/>
                </a:rPr>
                <a:t>20%</a:t>
              </a:r>
              <a:endParaRPr sz="900">
                <a:latin typeface="Century Gothic"/>
                <a:cs typeface="Century Gothic"/>
              </a:endParaRPr>
            </a:p>
          </p:txBody>
        </p:sp>
        <p:sp>
          <p:nvSpPr>
            <p:cNvPr id="23" name="object 7"/>
            <p:cNvSpPr txBox="1"/>
            <p:nvPr/>
          </p:nvSpPr>
          <p:spPr>
            <a:xfrm>
              <a:off x="2638182" y="5226776"/>
              <a:ext cx="383540" cy="302895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109855" marR="5080" indent="-97790">
                <a:lnSpc>
                  <a:spcPct val="102200"/>
                </a:lnSpc>
                <a:spcBef>
                  <a:spcPts val="75"/>
                </a:spcBef>
              </a:pPr>
              <a:r>
                <a:rPr sz="900" b="1" spc="-10" dirty="0">
                  <a:latin typeface="Century Gothic"/>
                  <a:cs typeface="Century Gothic"/>
                </a:rPr>
                <a:t>Others </a:t>
              </a:r>
              <a:r>
                <a:rPr sz="900" b="1" spc="-25" dirty="0">
                  <a:latin typeface="Century Gothic"/>
                  <a:cs typeface="Century Gothic"/>
                </a:rPr>
                <a:t>5%</a:t>
              </a:r>
              <a:endParaRPr sz="900">
                <a:latin typeface="Century Gothic"/>
                <a:cs typeface="Century Gothic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60552" y="6503248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900" dirty="0" smtClean="0">
                <a:latin typeface="Century Gothic" panose="020B0502020202020204" pitchFamily="34" charset="0"/>
              </a:rPr>
              <a:t>*As per H1FY24 revenue</a:t>
            </a:r>
            <a:endParaRPr lang="en-IN" sz="9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0061" y="4224054"/>
            <a:ext cx="274320" cy="196088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Century Gothic"/>
                <a:cs typeface="Century Gothic"/>
              </a:rPr>
              <a:t>APL</a:t>
            </a:r>
            <a:r>
              <a:rPr sz="1600" b="1" spc="345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APOLLO</a:t>
            </a:r>
            <a:r>
              <a:rPr sz="1600" b="1" spc="325" dirty="0">
                <a:latin typeface="Century Gothic"/>
                <a:cs typeface="Century Gothic"/>
              </a:rPr>
              <a:t> </a:t>
            </a:r>
            <a:r>
              <a:rPr sz="1600" b="1" spc="40" dirty="0">
                <a:latin typeface="Century Gothic"/>
                <a:cs typeface="Century Gothic"/>
              </a:rPr>
              <a:t>TUBES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94075" y="454165"/>
            <a:ext cx="10942436" cy="820641"/>
          </a:xfrm>
          <a:prstGeom prst="rect">
            <a:avLst/>
          </a:prstGeom>
        </p:spPr>
        <p:txBody>
          <a:bodyPr vert="horz" wrap="square" lIns="0" tIns="70217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95"/>
              </a:spcBef>
            </a:pPr>
            <a:r>
              <a:rPr dirty="0"/>
              <a:t>How</a:t>
            </a:r>
            <a:r>
              <a:rPr spc="-85" dirty="0"/>
              <a:t> </a:t>
            </a:r>
            <a:r>
              <a:rPr dirty="0"/>
              <a:t>Have</a:t>
            </a:r>
            <a:r>
              <a:rPr spc="-90" dirty="0"/>
              <a:t> </a:t>
            </a:r>
            <a:r>
              <a:rPr dirty="0"/>
              <a:t>We</a:t>
            </a:r>
            <a:r>
              <a:rPr spc="-110" dirty="0"/>
              <a:t> </a:t>
            </a:r>
            <a:r>
              <a:rPr dirty="0"/>
              <a:t>Created</a:t>
            </a:r>
            <a:r>
              <a:rPr spc="-95" dirty="0"/>
              <a:t> </a:t>
            </a:r>
            <a:r>
              <a:rPr spc="-10" dirty="0"/>
              <a:t>Market..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158354"/>
              </p:ext>
            </p:extLst>
          </p:nvPr>
        </p:nvGraphicFramePr>
        <p:xfrm>
          <a:off x="1063867" y="1447800"/>
          <a:ext cx="8136254" cy="50806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266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158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29374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49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920115" marR="194945" indent="-719455">
                        <a:lnSpc>
                          <a:spcPct val="100000"/>
                        </a:lnSpc>
                      </a:pPr>
                      <a:r>
                        <a:rPr sz="1300" b="1" spc="-10" dirty="0">
                          <a:latin typeface="Century Gothic"/>
                          <a:cs typeface="Century Gothic"/>
                        </a:rPr>
                        <a:t>Conventional</a:t>
                      </a:r>
                      <a:r>
                        <a:rPr sz="1300" b="1" spc="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300" b="1" spc="-10" dirty="0">
                          <a:latin typeface="Century Gothic"/>
                          <a:cs typeface="Century Gothic"/>
                        </a:rPr>
                        <a:t>Construction Products</a:t>
                      </a:r>
                      <a:endParaRPr sz="13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28575">
                      <a:solidFill>
                        <a:srgbClr val="4471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300" b="1" spc="-10" dirty="0">
                          <a:latin typeface="Century Gothic"/>
                          <a:cs typeface="Century Gothic"/>
                        </a:rPr>
                        <a:t>Applications</a:t>
                      </a:r>
                      <a:endParaRPr sz="13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28575">
                      <a:solidFill>
                        <a:srgbClr val="4471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1010285" marR="270510" indent="-733425">
                        <a:lnSpc>
                          <a:spcPct val="100000"/>
                        </a:lnSpc>
                      </a:pPr>
                      <a:r>
                        <a:rPr sz="1300" b="1" dirty="0">
                          <a:latin typeface="Century Gothic"/>
                          <a:cs typeface="Century Gothic"/>
                        </a:rPr>
                        <a:t>Why</a:t>
                      </a:r>
                      <a:r>
                        <a:rPr sz="1300" b="1" spc="-5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300" b="1" dirty="0">
                          <a:latin typeface="Century Gothic"/>
                          <a:cs typeface="Century Gothic"/>
                        </a:rPr>
                        <a:t>Structural</a:t>
                      </a:r>
                      <a:r>
                        <a:rPr sz="1300" b="1" spc="-4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300" b="1" dirty="0">
                          <a:latin typeface="Century Gothic"/>
                          <a:cs typeface="Century Gothic"/>
                        </a:rPr>
                        <a:t>Steel</a:t>
                      </a:r>
                      <a:r>
                        <a:rPr sz="1300" b="1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300" b="1" dirty="0">
                          <a:latin typeface="Century Gothic"/>
                          <a:cs typeface="Century Gothic"/>
                        </a:rPr>
                        <a:t>Tube</a:t>
                      </a:r>
                      <a:r>
                        <a:rPr sz="1300" b="1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300" b="1" spc="-10" dirty="0">
                          <a:latin typeface="Century Gothic"/>
                          <a:cs typeface="Century Gothic"/>
                        </a:rPr>
                        <a:t>replaces </a:t>
                      </a:r>
                      <a:r>
                        <a:rPr sz="1300" b="1" dirty="0">
                          <a:latin typeface="Century Gothic"/>
                          <a:cs typeface="Century Gothic"/>
                        </a:rPr>
                        <a:t>these</a:t>
                      </a:r>
                      <a:r>
                        <a:rPr sz="1300" b="1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300" b="1" spc="-10" dirty="0">
                          <a:latin typeface="Century Gothic"/>
                          <a:cs typeface="Century Gothic"/>
                        </a:rPr>
                        <a:t>products?</a:t>
                      </a:r>
                      <a:endParaRPr sz="13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28575">
                      <a:solidFill>
                        <a:srgbClr val="4471C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769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latin typeface="Century Gothic"/>
                          <a:cs typeface="Century Gothic"/>
                        </a:rPr>
                        <a:t>Steel</a:t>
                      </a:r>
                      <a:r>
                        <a:rPr sz="110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spc="-10" dirty="0">
                          <a:latin typeface="Century Gothic"/>
                          <a:cs typeface="Century Gothic"/>
                        </a:rPr>
                        <a:t>Angle/Channels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28575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4471C4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716280" marR="295910" indent="-4146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latin typeface="Century Gothic"/>
                          <a:cs typeface="Century Gothic"/>
                        </a:rPr>
                        <a:t>Structural</a:t>
                      </a:r>
                      <a:r>
                        <a:rPr sz="1100" spc="-5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dirty="0">
                          <a:latin typeface="Century Gothic"/>
                          <a:cs typeface="Century Gothic"/>
                        </a:rPr>
                        <a:t>support,</a:t>
                      </a:r>
                      <a:r>
                        <a:rPr sz="1100" spc="-6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spc="-10" dirty="0">
                          <a:latin typeface="Century Gothic"/>
                          <a:cs typeface="Century Gothic"/>
                        </a:rPr>
                        <a:t>Towers infrastructure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508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28575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4471C4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806450" marR="798195" indent="2616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latin typeface="Century Gothic"/>
                          <a:cs typeface="Century Gothic"/>
                        </a:rPr>
                        <a:t>Uniform</a:t>
                      </a:r>
                      <a:r>
                        <a:rPr sz="1100" spc="-10" dirty="0">
                          <a:latin typeface="Century Gothic"/>
                          <a:cs typeface="Century Gothic"/>
                        </a:rPr>
                        <a:t> Strength, </a:t>
                      </a:r>
                      <a:r>
                        <a:rPr sz="1100" dirty="0">
                          <a:latin typeface="Century Gothic"/>
                          <a:cs typeface="Century Gothic"/>
                        </a:rPr>
                        <a:t>Lower</a:t>
                      </a:r>
                      <a:r>
                        <a:rPr sz="110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dirty="0">
                          <a:latin typeface="Century Gothic"/>
                          <a:cs typeface="Century Gothic"/>
                        </a:rPr>
                        <a:t>steel</a:t>
                      </a:r>
                      <a:r>
                        <a:rPr sz="1100" spc="-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spc="-10" dirty="0">
                          <a:latin typeface="Century Gothic"/>
                          <a:cs typeface="Century Gothic"/>
                        </a:rPr>
                        <a:t>consumption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508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28575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4471C4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34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100" spc="-20" dirty="0">
                          <a:latin typeface="Century Gothic"/>
                          <a:cs typeface="Century Gothic"/>
                        </a:rPr>
                        <a:t>Wood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100" dirty="0">
                          <a:latin typeface="Century Gothic"/>
                          <a:cs typeface="Century Gothic"/>
                        </a:rPr>
                        <a:t>Furniture,</a:t>
                      </a:r>
                      <a:r>
                        <a:rPr sz="1100" spc="-6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dirty="0">
                          <a:latin typeface="Century Gothic"/>
                          <a:cs typeface="Century Gothic"/>
                        </a:rPr>
                        <a:t>Door</a:t>
                      </a:r>
                      <a:r>
                        <a:rPr sz="1100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dirty="0">
                          <a:latin typeface="Century Gothic"/>
                          <a:cs typeface="Century Gothic"/>
                        </a:rPr>
                        <a:t>Frames,</a:t>
                      </a:r>
                      <a:r>
                        <a:rPr sz="1100" spc="-6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spc="-10" dirty="0">
                          <a:latin typeface="Century Gothic"/>
                          <a:cs typeface="Century Gothic"/>
                        </a:rPr>
                        <a:t>Planks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887094" marR="673735" indent="-204470">
                        <a:lnSpc>
                          <a:spcPct val="100000"/>
                        </a:lnSpc>
                      </a:pPr>
                      <a:r>
                        <a:rPr sz="1100" dirty="0">
                          <a:latin typeface="Century Gothic"/>
                          <a:cs typeface="Century Gothic"/>
                        </a:rPr>
                        <a:t>Cost</a:t>
                      </a:r>
                      <a:r>
                        <a:rPr sz="110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dirty="0">
                          <a:latin typeface="Century Gothic"/>
                          <a:cs typeface="Century Gothic"/>
                        </a:rPr>
                        <a:t>Effective,</a:t>
                      </a:r>
                      <a:r>
                        <a:rPr sz="1100" spc="-3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dirty="0">
                          <a:latin typeface="Century Gothic"/>
                          <a:cs typeface="Century Gothic"/>
                        </a:rPr>
                        <a:t>Termite</a:t>
                      </a:r>
                      <a:r>
                        <a:rPr sz="1100" spc="-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spc="-10" dirty="0">
                          <a:latin typeface="Century Gothic"/>
                          <a:cs typeface="Century Gothic"/>
                        </a:rPr>
                        <a:t>Proof, </a:t>
                      </a:r>
                      <a:r>
                        <a:rPr sz="1100" dirty="0">
                          <a:latin typeface="Century Gothic"/>
                          <a:cs typeface="Century Gothic"/>
                        </a:rPr>
                        <a:t>Environmental</a:t>
                      </a:r>
                      <a:r>
                        <a:rPr sz="1100" spc="-4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spc="-10" dirty="0">
                          <a:latin typeface="Century Gothic"/>
                          <a:cs typeface="Century Gothic"/>
                        </a:rPr>
                        <a:t>Friendly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34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100" dirty="0">
                          <a:latin typeface="Century Gothic"/>
                          <a:cs typeface="Century Gothic"/>
                        </a:rPr>
                        <a:t>Aluminum</a:t>
                      </a:r>
                      <a:r>
                        <a:rPr sz="110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spc="-10" dirty="0">
                          <a:latin typeface="Century Gothic"/>
                          <a:cs typeface="Century Gothic"/>
                        </a:rPr>
                        <a:t>Profiles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4471C4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100" dirty="0">
                          <a:latin typeface="Century Gothic"/>
                          <a:cs typeface="Century Gothic"/>
                        </a:rPr>
                        <a:t>Facades</a:t>
                      </a:r>
                      <a:r>
                        <a:rPr sz="1100" spc="-5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dirty="0">
                          <a:latin typeface="Century Gothic"/>
                          <a:cs typeface="Century Gothic"/>
                        </a:rPr>
                        <a:t>&amp; </a:t>
                      </a:r>
                      <a:r>
                        <a:rPr sz="1100" spc="-10" dirty="0">
                          <a:latin typeface="Century Gothic"/>
                          <a:cs typeface="Century Gothic"/>
                        </a:rPr>
                        <a:t>Glazing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4471C4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1127760" marR="1120775" indent="1905" algn="ctr">
                        <a:lnSpc>
                          <a:spcPct val="100000"/>
                        </a:lnSpc>
                      </a:pPr>
                      <a:r>
                        <a:rPr sz="1100" dirty="0">
                          <a:latin typeface="Century Gothic"/>
                          <a:cs typeface="Century Gothic"/>
                        </a:rPr>
                        <a:t>Cost</a:t>
                      </a:r>
                      <a:r>
                        <a:rPr sz="110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spc="-10" dirty="0">
                          <a:latin typeface="Century Gothic"/>
                          <a:cs typeface="Century Gothic"/>
                        </a:rPr>
                        <a:t>Effective, </a:t>
                      </a:r>
                      <a:r>
                        <a:rPr sz="1100" dirty="0">
                          <a:latin typeface="Century Gothic"/>
                          <a:cs typeface="Century Gothic"/>
                        </a:rPr>
                        <a:t>Higher</a:t>
                      </a:r>
                      <a:r>
                        <a:rPr sz="1100" spc="-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spc="-10" dirty="0">
                          <a:latin typeface="Century Gothic"/>
                          <a:cs typeface="Century Gothic"/>
                        </a:rPr>
                        <a:t>Strength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4471C4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134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100" dirty="0">
                          <a:latin typeface="Century Gothic"/>
                          <a:cs typeface="Century Gothic"/>
                        </a:rPr>
                        <a:t>Reinforced</a:t>
                      </a:r>
                      <a:r>
                        <a:rPr sz="1100" spc="-6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dirty="0">
                          <a:latin typeface="Century Gothic"/>
                          <a:cs typeface="Century Gothic"/>
                        </a:rPr>
                        <a:t>Cement</a:t>
                      </a:r>
                      <a:r>
                        <a:rPr sz="110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spc="-10" dirty="0">
                          <a:latin typeface="Century Gothic"/>
                          <a:cs typeface="Century Gothic"/>
                        </a:rPr>
                        <a:t>Concrete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100" dirty="0">
                          <a:latin typeface="Century Gothic"/>
                          <a:cs typeface="Century Gothic"/>
                        </a:rPr>
                        <a:t>Construction</a:t>
                      </a:r>
                      <a:r>
                        <a:rPr sz="1100" spc="-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dirty="0">
                          <a:latin typeface="Century Gothic"/>
                          <a:cs typeface="Century Gothic"/>
                        </a:rPr>
                        <a:t>of</a:t>
                      </a:r>
                      <a:r>
                        <a:rPr sz="110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spc="-10" dirty="0">
                          <a:latin typeface="Century Gothic"/>
                          <a:cs typeface="Century Gothic"/>
                        </a:rPr>
                        <a:t>Buildings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887094" marR="878205" indent="109220">
                        <a:lnSpc>
                          <a:spcPct val="100000"/>
                        </a:lnSpc>
                      </a:pPr>
                      <a:r>
                        <a:rPr sz="1100" dirty="0">
                          <a:latin typeface="Century Gothic"/>
                          <a:cs typeface="Century Gothic"/>
                        </a:rPr>
                        <a:t>Faster</a:t>
                      </a:r>
                      <a:r>
                        <a:rPr sz="1100" spc="-4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spc="-10" dirty="0">
                          <a:latin typeface="Century Gothic"/>
                          <a:cs typeface="Century Gothic"/>
                        </a:rPr>
                        <a:t>Construction </a:t>
                      </a:r>
                      <a:r>
                        <a:rPr sz="1100" dirty="0">
                          <a:latin typeface="Century Gothic"/>
                          <a:cs typeface="Century Gothic"/>
                        </a:rPr>
                        <a:t>Environmental</a:t>
                      </a:r>
                      <a:r>
                        <a:rPr sz="1100" spc="-4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spc="-10" dirty="0">
                          <a:latin typeface="Century Gothic"/>
                          <a:cs typeface="Century Gothic"/>
                        </a:rPr>
                        <a:t>Friendly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134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100" dirty="0">
                          <a:latin typeface="Century Gothic"/>
                          <a:cs typeface="Century Gothic"/>
                        </a:rPr>
                        <a:t>Fabricated</a:t>
                      </a:r>
                      <a:r>
                        <a:rPr sz="1100" spc="-6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dirty="0">
                          <a:latin typeface="Century Gothic"/>
                          <a:cs typeface="Century Gothic"/>
                        </a:rPr>
                        <a:t>Metal</a:t>
                      </a:r>
                      <a:r>
                        <a:rPr sz="1100" spc="-20" dirty="0">
                          <a:latin typeface="Century Gothic"/>
                          <a:cs typeface="Century Gothic"/>
                        </a:rPr>
                        <a:t> Sheet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4471C4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100" spc="-10" dirty="0">
                          <a:latin typeface="Century Gothic"/>
                          <a:cs typeface="Century Gothic"/>
                        </a:rPr>
                        <a:t>Pre-Engineered </a:t>
                      </a:r>
                      <a:r>
                        <a:rPr sz="1100" dirty="0">
                          <a:latin typeface="Century Gothic"/>
                          <a:cs typeface="Century Gothic"/>
                        </a:rPr>
                        <a:t>Steel</a:t>
                      </a:r>
                      <a:r>
                        <a:rPr sz="1100" spc="4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spc="-10" dirty="0">
                          <a:latin typeface="Century Gothic"/>
                          <a:cs typeface="Century Gothic"/>
                        </a:rPr>
                        <a:t>Buildings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4471C4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683260" marR="674370" indent="12318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latin typeface="Century Gothic"/>
                          <a:cs typeface="Century Gothic"/>
                        </a:rPr>
                        <a:t>Lower</a:t>
                      </a:r>
                      <a:r>
                        <a:rPr sz="110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dirty="0">
                          <a:latin typeface="Century Gothic"/>
                          <a:cs typeface="Century Gothic"/>
                        </a:rPr>
                        <a:t>steel</a:t>
                      </a:r>
                      <a:r>
                        <a:rPr sz="1100" spc="-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spc="-10" dirty="0">
                          <a:latin typeface="Century Gothic"/>
                          <a:cs typeface="Century Gothic"/>
                        </a:rPr>
                        <a:t>consumption </a:t>
                      </a:r>
                      <a:r>
                        <a:rPr sz="1100" dirty="0">
                          <a:latin typeface="Century Gothic"/>
                          <a:cs typeface="Century Gothic"/>
                        </a:rPr>
                        <a:t>Reduces</a:t>
                      </a:r>
                      <a:r>
                        <a:rPr sz="1100" spc="-5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dirty="0">
                          <a:latin typeface="Century Gothic"/>
                          <a:cs typeface="Century Gothic"/>
                        </a:rPr>
                        <a:t>overall</a:t>
                      </a:r>
                      <a:r>
                        <a:rPr sz="1100" spc="-3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dirty="0">
                          <a:latin typeface="Century Gothic"/>
                          <a:cs typeface="Century Gothic"/>
                        </a:rPr>
                        <a:t>project</a:t>
                      </a:r>
                      <a:r>
                        <a:rPr sz="1100" spc="-3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spc="-20" dirty="0">
                          <a:latin typeface="Century Gothic"/>
                          <a:cs typeface="Century Gothic"/>
                        </a:rPr>
                        <a:t>cost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4471C4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9345930" y="2434417"/>
            <a:ext cx="360045" cy="2331720"/>
          </a:xfrm>
          <a:custGeom>
            <a:avLst/>
            <a:gdLst/>
            <a:ahLst/>
            <a:cxnLst/>
            <a:rect l="l" t="t" r="r" b="b"/>
            <a:pathLst>
              <a:path w="360045" h="2331720">
                <a:moveTo>
                  <a:pt x="0" y="0"/>
                </a:moveTo>
                <a:lnTo>
                  <a:pt x="69996" y="22547"/>
                </a:lnTo>
                <a:lnTo>
                  <a:pt x="100543" y="49001"/>
                </a:lnTo>
                <a:lnTo>
                  <a:pt x="127158" y="84037"/>
                </a:lnTo>
                <a:lnTo>
                  <a:pt x="149118" y="126500"/>
                </a:lnTo>
                <a:lnTo>
                  <a:pt x="165699" y="175237"/>
                </a:lnTo>
                <a:lnTo>
                  <a:pt x="176178" y="229095"/>
                </a:lnTo>
                <a:lnTo>
                  <a:pt x="179832" y="286918"/>
                </a:lnTo>
                <a:lnTo>
                  <a:pt x="179832" y="905294"/>
                </a:lnTo>
                <a:lnTo>
                  <a:pt x="183485" y="963117"/>
                </a:lnTo>
                <a:lnTo>
                  <a:pt x="193964" y="1016974"/>
                </a:lnTo>
                <a:lnTo>
                  <a:pt x="210545" y="1065711"/>
                </a:lnTo>
                <a:lnTo>
                  <a:pt x="232505" y="1108175"/>
                </a:lnTo>
                <a:lnTo>
                  <a:pt x="259120" y="1143210"/>
                </a:lnTo>
                <a:lnTo>
                  <a:pt x="289667" y="1169664"/>
                </a:lnTo>
                <a:lnTo>
                  <a:pt x="359664" y="1192212"/>
                </a:lnTo>
                <a:lnTo>
                  <a:pt x="323422" y="1198041"/>
                </a:lnTo>
                <a:lnTo>
                  <a:pt x="259120" y="1241210"/>
                </a:lnTo>
                <a:lnTo>
                  <a:pt x="232505" y="1276243"/>
                </a:lnTo>
                <a:lnTo>
                  <a:pt x="210545" y="1318704"/>
                </a:lnTo>
                <a:lnTo>
                  <a:pt x="193964" y="1367439"/>
                </a:lnTo>
                <a:lnTo>
                  <a:pt x="183485" y="1421295"/>
                </a:lnTo>
                <a:lnTo>
                  <a:pt x="179832" y="1479118"/>
                </a:lnTo>
                <a:lnTo>
                  <a:pt x="179832" y="2044801"/>
                </a:lnTo>
                <a:lnTo>
                  <a:pt x="176178" y="2102624"/>
                </a:lnTo>
                <a:lnTo>
                  <a:pt x="165699" y="2156482"/>
                </a:lnTo>
                <a:lnTo>
                  <a:pt x="149118" y="2205219"/>
                </a:lnTo>
                <a:lnTo>
                  <a:pt x="127158" y="2247682"/>
                </a:lnTo>
                <a:lnTo>
                  <a:pt x="100543" y="2282718"/>
                </a:lnTo>
                <a:lnTo>
                  <a:pt x="69996" y="2309172"/>
                </a:lnTo>
                <a:lnTo>
                  <a:pt x="36241" y="2325890"/>
                </a:lnTo>
                <a:lnTo>
                  <a:pt x="0" y="2331720"/>
                </a:lnTo>
              </a:path>
            </a:pathLst>
          </a:custGeom>
          <a:ln w="1981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355073" y="4912442"/>
            <a:ext cx="329565" cy="1506220"/>
          </a:xfrm>
          <a:custGeom>
            <a:avLst/>
            <a:gdLst/>
            <a:ahLst/>
            <a:cxnLst/>
            <a:rect l="l" t="t" r="r" b="b"/>
            <a:pathLst>
              <a:path w="329565" h="1506220">
                <a:moveTo>
                  <a:pt x="0" y="0"/>
                </a:moveTo>
                <a:lnTo>
                  <a:pt x="37740" y="6015"/>
                </a:lnTo>
                <a:lnTo>
                  <a:pt x="72385" y="23149"/>
                </a:lnTo>
                <a:lnTo>
                  <a:pt x="102945" y="50035"/>
                </a:lnTo>
                <a:lnTo>
                  <a:pt x="128434" y="85306"/>
                </a:lnTo>
                <a:lnTo>
                  <a:pt x="147863" y="127596"/>
                </a:lnTo>
                <a:lnTo>
                  <a:pt x="160245" y="175536"/>
                </a:lnTo>
                <a:lnTo>
                  <a:pt x="164592" y="227761"/>
                </a:lnTo>
                <a:lnTo>
                  <a:pt x="164592" y="525094"/>
                </a:lnTo>
                <a:lnTo>
                  <a:pt x="168939" y="577319"/>
                </a:lnTo>
                <a:lnTo>
                  <a:pt x="181322" y="625259"/>
                </a:lnTo>
                <a:lnTo>
                  <a:pt x="200753" y="667549"/>
                </a:lnTo>
                <a:lnTo>
                  <a:pt x="226243" y="702820"/>
                </a:lnTo>
                <a:lnTo>
                  <a:pt x="256803" y="729706"/>
                </a:lnTo>
                <a:lnTo>
                  <a:pt x="291447" y="746840"/>
                </a:lnTo>
                <a:lnTo>
                  <a:pt x="329184" y="752856"/>
                </a:lnTo>
                <a:lnTo>
                  <a:pt x="291447" y="758871"/>
                </a:lnTo>
                <a:lnTo>
                  <a:pt x="256803" y="776005"/>
                </a:lnTo>
                <a:lnTo>
                  <a:pt x="226243" y="802891"/>
                </a:lnTo>
                <a:lnTo>
                  <a:pt x="200753" y="838162"/>
                </a:lnTo>
                <a:lnTo>
                  <a:pt x="181322" y="880452"/>
                </a:lnTo>
                <a:lnTo>
                  <a:pt x="168939" y="928392"/>
                </a:lnTo>
                <a:lnTo>
                  <a:pt x="164592" y="980617"/>
                </a:lnTo>
                <a:lnTo>
                  <a:pt x="164592" y="1277950"/>
                </a:lnTo>
                <a:lnTo>
                  <a:pt x="160245" y="1330175"/>
                </a:lnTo>
                <a:lnTo>
                  <a:pt x="147863" y="1378115"/>
                </a:lnTo>
                <a:lnTo>
                  <a:pt x="128434" y="1420405"/>
                </a:lnTo>
                <a:lnTo>
                  <a:pt x="102945" y="1455676"/>
                </a:lnTo>
                <a:lnTo>
                  <a:pt x="72385" y="1482562"/>
                </a:lnTo>
                <a:lnTo>
                  <a:pt x="37740" y="1499696"/>
                </a:lnTo>
                <a:lnTo>
                  <a:pt x="0" y="1505712"/>
                </a:lnTo>
              </a:path>
            </a:pathLst>
          </a:custGeom>
          <a:ln w="1981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052797" y="3363627"/>
            <a:ext cx="1783714" cy="635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20040">
              <a:lnSpc>
                <a:spcPct val="102299"/>
              </a:lnSpc>
              <a:spcBef>
                <a:spcPts val="95"/>
              </a:spcBef>
            </a:pPr>
            <a:r>
              <a:rPr sz="1300" b="1" dirty="0">
                <a:latin typeface="Century Gothic"/>
                <a:cs typeface="Century Gothic"/>
              </a:rPr>
              <a:t>Low</a:t>
            </a:r>
            <a:r>
              <a:rPr sz="1300" b="1" spc="50" dirty="0">
                <a:latin typeface="Century Gothic"/>
                <a:cs typeface="Century Gothic"/>
              </a:rPr>
              <a:t> </a:t>
            </a:r>
            <a:r>
              <a:rPr sz="1300" b="1" spc="-10" dirty="0">
                <a:latin typeface="Century Gothic"/>
                <a:cs typeface="Century Gothic"/>
              </a:rPr>
              <a:t>Diameter </a:t>
            </a:r>
            <a:r>
              <a:rPr sz="1300" b="1" dirty="0">
                <a:latin typeface="Century Gothic"/>
                <a:cs typeface="Century Gothic"/>
              </a:rPr>
              <a:t>Steel</a:t>
            </a:r>
            <a:r>
              <a:rPr sz="1300" b="1" spc="90" dirty="0">
                <a:latin typeface="Century Gothic"/>
                <a:cs typeface="Century Gothic"/>
              </a:rPr>
              <a:t> </a:t>
            </a:r>
            <a:r>
              <a:rPr sz="1300" b="1" dirty="0">
                <a:latin typeface="Century Gothic"/>
                <a:cs typeface="Century Gothic"/>
              </a:rPr>
              <a:t>Tubes/Low</a:t>
            </a:r>
            <a:r>
              <a:rPr sz="1300" b="1" spc="60" dirty="0">
                <a:latin typeface="Century Gothic"/>
                <a:cs typeface="Century Gothic"/>
              </a:rPr>
              <a:t> </a:t>
            </a:r>
            <a:r>
              <a:rPr sz="1300" b="1" spc="-20" dirty="0">
                <a:latin typeface="Century Gothic"/>
                <a:cs typeface="Century Gothic"/>
              </a:rPr>
              <a:t>Load</a:t>
            </a:r>
            <a:endParaRPr sz="1300">
              <a:latin typeface="Century Gothic"/>
              <a:cs typeface="Century Gothic"/>
            </a:endParaRPr>
          </a:p>
          <a:p>
            <a:pPr marL="577850">
              <a:lnSpc>
                <a:spcPct val="100000"/>
              </a:lnSpc>
              <a:spcBef>
                <a:spcPts val="45"/>
              </a:spcBef>
            </a:pPr>
            <a:r>
              <a:rPr sz="1300" b="1" spc="-10" dirty="0">
                <a:latin typeface="Century Gothic"/>
                <a:cs typeface="Century Gothic"/>
              </a:rPr>
              <a:t>Bearing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46152" y="5107370"/>
            <a:ext cx="1383030" cy="6356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635" algn="ctr">
              <a:lnSpc>
                <a:spcPct val="102699"/>
              </a:lnSpc>
              <a:spcBef>
                <a:spcPts val="90"/>
              </a:spcBef>
            </a:pPr>
            <a:r>
              <a:rPr sz="1300" b="1" dirty="0">
                <a:latin typeface="Century Gothic"/>
                <a:cs typeface="Century Gothic"/>
              </a:rPr>
              <a:t>High</a:t>
            </a:r>
            <a:r>
              <a:rPr sz="1300" b="1" spc="60" dirty="0">
                <a:latin typeface="Century Gothic"/>
                <a:cs typeface="Century Gothic"/>
              </a:rPr>
              <a:t> </a:t>
            </a:r>
            <a:r>
              <a:rPr sz="1300" b="1" spc="-10" dirty="0">
                <a:latin typeface="Century Gothic"/>
                <a:cs typeface="Century Gothic"/>
              </a:rPr>
              <a:t>Diameter </a:t>
            </a:r>
            <a:r>
              <a:rPr sz="1300" b="1" dirty="0">
                <a:latin typeface="Century Gothic"/>
                <a:cs typeface="Century Gothic"/>
              </a:rPr>
              <a:t>Steel</a:t>
            </a:r>
            <a:r>
              <a:rPr sz="1300" b="1" spc="55" dirty="0">
                <a:latin typeface="Century Gothic"/>
                <a:cs typeface="Century Gothic"/>
              </a:rPr>
              <a:t> </a:t>
            </a:r>
            <a:r>
              <a:rPr sz="1300" b="1" spc="-10" dirty="0">
                <a:latin typeface="Century Gothic"/>
                <a:cs typeface="Century Gothic"/>
              </a:rPr>
              <a:t>Tubes/High </a:t>
            </a:r>
            <a:r>
              <a:rPr sz="1300" b="1" dirty="0">
                <a:latin typeface="Century Gothic"/>
                <a:cs typeface="Century Gothic"/>
              </a:rPr>
              <a:t>Load</a:t>
            </a:r>
            <a:r>
              <a:rPr sz="1300" b="1" spc="55" dirty="0">
                <a:latin typeface="Century Gothic"/>
                <a:cs typeface="Century Gothic"/>
              </a:rPr>
              <a:t> </a:t>
            </a:r>
            <a:r>
              <a:rPr sz="1300" b="1" spc="-10" dirty="0">
                <a:latin typeface="Century Gothic"/>
                <a:cs typeface="Century Gothic"/>
              </a:rPr>
              <a:t>Bearing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273540" y="1680812"/>
            <a:ext cx="2857500" cy="624840"/>
          </a:xfrm>
          <a:custGeom>
            <a:avLst/>
            <a:gdLst/>
            <a:ahLst/>
            <a:cxnLst/>
            <a:rect l="l" t="t" r="r" b="b"/>
            <a:pathLst>
              <a:path w="2857500" h="624839">
                <a:moveTo>
                  <a:pt x="2857500" y="104140"/>
                </a:moveTo>
                <a:lnTo>
                  <a:pt x="2849308" y="63601"/>
                </a:lnTo>
                <a:lnTo>
                  <a:pt x="2826994" y="30492"/>
                </a:lnTo>
                <a:lnTo>
                  <a:pt x="2793885" y="8178"/>
                </a:lnTo>
                <a:lnTo>
                  <a:pt x="2753360" y="0"/>
                </a:lnTo>
                <a:lnTo>
                  <a:pt x="207772" y="0"/>
                </a:lnTo>
                <a:lnTo>
                  <a:pt x="167233" y="8178"/>
                </a:lnTo>
                <a:lnTo>
                  <a:pt x="134124" y="30492"/>
                </a:lnTo>
                <a:lnTo>
                  <a:pt x="111810" y="63601"/>
                </a:lnTo>
                <a:lnTo>
                  <a:pt x="103632" y="104140"/>
                </a:lnTo>
                <a:lnTo>
                  <a:pt x="103632" y="276288"/>
                </a:lnTo>
                <a:lnTo>
                  <a:pt x="0" y="361175"/>
                </a:lnTo>
                <a:lnTo>
                  <a:pt x="103632" y="446074"/>
                </a:lnTo>
                <a:lnTo>
                  <a:pt x="103632" y="520687"/>
                </a:lnTo>
                <a:lnTo>
                  <a:pt x="111810" y="561225"/>
                </a:lnTo>
                <a:lnTo>
                  <a:pt x="134124" y="594334"/>
                </a:lnTo>
                <a:lnTo>
                  <a:pt x="167233" y="616648"/>
                </a:lnTo>
                <a:lnTo>
                  <a:pt x="207772" y="624840"/>
                </a:lnTo>
                <a:lnTo>
                  <a:pt x="2753360" y="624840"/>
                </a:lnTo>
                <a:lnTo>
                  <a:pt x="2793885" y="616648"/>
                </a:lnTo>
                <a:lnTo>
                  <a:pt x="2826994" y="594334"/>
                </a:lnTo>
                <a:lnTo>
                  <a:pt x="2849308" y="561225"/>
                </a:lnTo>
                <a:lnTo>
                  <a:pt x="2857500" y="520687"/>
                </a:lnTo>
                <a:lnTo>
                  <a:pt x="2857500" y="10414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684637" y="1803794"/>
            <a:ext cx="2178685" cy="3517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23900" marR="5080" indent="-711835">
              <a:lnSpc>
                <a:spcPct val="101899"/>
              </a:lnSpc>
              <a:spcBef>
                <a:spcPts val="95"/>
              </a:spcBef>
            </a:pPr>
            <a:r>
              <a:rPr sz="1050" b="1" dirty="0">
                <a:solidFill>
                  <a:srgbClr val="FFFFFF"/>
                </a:solidFill>
                <a:latin typeface="Century Gothic"/>
                <a:cs typeface="Century Gothic"/>
              </a:rPr>
              <a:t>How</a:t>
            </a:r>
            <a:r>
              <a:rPr sz="1050" b="1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50" b="1" dirty="0">
                <a:solidFill>
                  <a:srgbClr val="FFFFFF"/>
                </a:solidFill>
                <a:latin typeface="Century Gothic"/>
                <a:cs typeface="Century Gothic"/>
              </a:rPr>
              <a:t>to</a:t>
            </a:r>
            <a:r>
              <a:rPr sz="1050" b="1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50" b="1" dirty="0">
                <a:solidFill>
                  <a:srgbClr val="FFFFFF"/>
                </a:solidFill>
                <a:latin typeface="Century Gothic"/>
                <a:cs typeface="Century Gothic"/>
              </a:rPr>
              <a:t>replace</a:t>
            </a:r>
            <a:r>
              <a:rPr sz="105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50" b="1" dirty="0">
                <a:solidFill>
                  <a:srgbClr val="FFFFFF"/>
                </a:solidFill>
                <a:latin typeface="Century Gothic"/>
                <a:cs typeface="Century Gothic"/>
              </a:rPr>
              <a:t>the</a:t>
            </a:r>
            <a:r>
              <a:rPr sz="1050" b="1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5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conventional products??</a:t>
            </a:r>
            <a:endParaRPr sz="105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0"/>
            <a:ext cx="760730" cy="1207135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lang="en-IN" spc="-25" smtClean="0">
                <a:solidFill>
                  <a:srgbClr val="44536A"/>
                </a:solidFill>
              </a:rPr>
              <a:t>27</a:t>
            </a:fld>
            <a:endParaRPr lang="en-IN" spc="-25" dirty="0">
              <a:solidFill>
                <a:srgbClr val="44536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4256" y="0"/>
            <a:ext cx="3666743" cy="68579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7386" y="2240789"/>
            <a:ext cx="5843270" cy="235775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6000"/>
              </a:lnSpc>
              <a:spcBef>
                <a:spcPts val="560"/>
              </a:spcBef>
            </a:pPr>
            <a:r>
              <a:rPr sz="5300" b="1" spc="-10" dirty="0">
                <a:solidFill>
                  <a:srgbClr val="0066CC"/>
                </a:solidFill>
                <a:latin typeface="Century Gothic"/>
                <a:cs typeface="Century Gothic"/>
              </a:rPr>
              <a:t>REVOLUTIONIZING CONSTRUCTION INDUSTRY</a:t>
            </a:r>
            <a:endParaRPr sz="53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760730" cy="1207135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20061" y="4224063"/>
            <a:ext cx="274320" cy="196088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Century Gothic"/>
                <a:cs typeface="Century Gothic"/>
              </a:rPr>
              <a:t>APL</a:t>
            </a:r>
            <a:r>
              <a:rPr sz="1600" b="1" spc="345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APOLLO</a:t>
            </a:r>
            <a:r>
              <a:rPr sz="1600" b="1" spc="325" dirty="0">
                <a:latin typeface="Century Gothic"/>
                <a:cs typeface="Century Gothic"/>
              </a:rPr>
              <a:t> </a:t>
            </a:r>
            <a:r>
              <a:rPr sz="1600" b="1" spc="40" dirty="0">
                <a:latin typeface="Century Gothic"/>
                <a:cs typeface="Century Gothic"/>
              </a:rPr>
              <a:t>TUBES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lang="en-IN" spc="-25" smtClean="0">
                <a:solidFill>
                  <a:srgbClr val="44536A"/>
                </a:solidFill>
              </a:rPr>
              <a:t>28</a:t>
            </a:fld>
            <a:endParaRPr lang="en-IN" spc="-25" dirty="0">
              <a:solidFill>
                <a:srgbClr val="44536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0730" y="416911"/>
            <a:ext cx="10942436" cy="820641"/>
          </a:xfrm>
          <a:prstGeom prst="rect">
            <a:avLst/>
          </a:prstGeom>
        </p:spPr>
        <p:txBody>
          <a:bodyPr vert="horz" wrap="square" lIns="0" tIns="81161" rIns="0" bIns="0" rtlCol="0">
            <a:spAutoFit/>
          </a:bodyPr>
          <a:lstStyle/>
          <a:p>
            <a:pPr marL="78740">
              <a:lnSpc>
                <a:spcPct val="100000"/>
              </a:lnSpc>
              <a:spcBef>
                <a:spcPts val="95"/>
              </a:spcBef>
            </a:pPr>
            <a:r>
              <a:rPr dirty="0"/>
              <a:t>Tubular</a:t>
            </a:r>
            <a:r>
              <a:rPr spc="-165" dirty="0"/>
              <a:t> </a:t>
            </a:r>
            <a:r>
              <a:rPr dirty="0"/>
              <a:t>Construction</a:t>
            </a:r>
            <a:r>
              <a:rPr spc="-185" dirty="0"/>
              <a:t> </a:t>
            </a:r>
            <a:r>
              <a:rPr dirty="0"/>
              <a:t>Process</a:t>
            </a:r>
            <a:r>
              <a:rPr spc="-175" dirty="0"/>
              <a:t> </a:t>
            </a:r>
            <a:r>
              <a:rPr spc="-20" dirty="0"/>
              <a:t>flow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60730" cy="1207135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Group 3"/>
          <p:cNvGrpSpPr/>
          <p:nvPr/>
        </p:nvGrpSpPr>
        <p:grpSpPr>
          <a:xfrm>
            <a:off x="1295400" y="1380559"/>
            <a:ext cx="10236657" cy="5096441"/>
            <a:chOff x="1319783" y="1380559"/>
            <a:chExt cx="10236657" cy="5096441"/>
          </a:xfrm>
        </p:grpSpPr>
        <p:grpSp>
          <p:nvGrpSpPr>
            <p:cNvPr id="5" name="object 5"/>
            <p:cNvGrpSpPr/>
            <p:nvPr/>
          </p:nvGrpSpPr>
          <p:grpSpPr>
            <a:xfrm>
              <a:off x="1443100" y="2108904"/>
              <a:ext cx="1472565" cy="1064260"/>
              <a:chOff x="1443100" y="1978025"/>
              <a:chExt cx="1472565" cy="1064260"/>
            </a:xfrm>
          </p:grpSpPr>
          <p:pic>
            <p:nvPicPr>
              <p:cNvPr id="6" name="object 6"/>
              <p:cNvPicPr/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57705" y="1992629"/>
                <a:ext cx="1443227" cy="1034795"/>
              </a:xfrm>
              <a:prstGeom prst="rect">
                <a:avLst/>
              </a:prstGeom>
            </p:spPr>
          </p:pic>
          <p:sp>
            <p:nvSpPr>
              <p:cNvPr id="7" name="object 7"/>
              <p:cNvSpPr/>
              <p:nvPr/>
            </p:nvSpPr>
            <p:spPr>
              <a:xfrm>
                <a:off x="1457705" y="1992629"/>
                <a:ext cx="1443355" cy="1035050"/>
              </a:xfrm>
              <a:custGeom>
                <a:avLst/>
                <a:gdLst/>
                <a:ahLst/>
                <a:cxnLst/>
                <a:rect l="l" t="t" r="r" b="b"/>
                <a:pathLst>
                  <a:path w="1443355" h="1035050">
                    <a:moveTo>
                      <a:pt x="0" y="517398"/>
                    </a:moveTo>
                    <a:lnTo>
                      <a:pt x="258699" y="0"/>
                    </a:lnTo>
                    <a:lnTo>
                      <a:pt x="1184529" y="0"/>
                    </a:lnTo>
                    <a:lnTo>
                      <a:pt x="1443228" y="517398"/>
                    </a:lnTo>
                    <a:lnTo>
                      <a:pt x="1184529" y="1034796"/>
                    </a:lnTo>
                    <a:lnTo>
                      <a:pt x="258699" y="1034796"/>
                    </a:lnTo>
                    <a:lnTo>
                      <a:pt x="0" y="517398"/>
                    </a:lnTo>
                    <a:close/>
                  </a:path>
                </a:pathLst>
              </a:custGeom>
              <a:ln w="28956">
                <a:solidFill>
                  <a:srgbClr val="333E5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8" name="object 8"/>
            <p:cNvSpPr txBox="1"/>
            <p:nvPr/>
          </p:nvSpPr>
          <p:spPr>
            <a:xfrm>
              <a:off x="1812645" y="1456422"/>
              <a:ext cx="1821180" cy="24892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450" b="1" dirty="0">
                  <a:latin typeface="Century Gothic"/>
                  <a:cs typeface="Century Gothic"/>
                </a:rPr>
                <a:t>Tube</a:t>
              </a:r>
              <a:r>
                <a:rPr sz="1450" b="1" spc="-5" dirty="0">
                  <a:latin typeface="Century Gothic"/>
                  <a:cs typeface="Century Gothic"/>
                </a:rPr>
                <a:t> </a:t>
              </a:r>
              <a:r>
                <a:rPr sz="1450" b="1" spc="-10" dirty="0">
                  <a:latin typeface="Century Gothic"/>
                  <a:cs typeface="Century Gothic"/>
                </a:rPr>
                <a:t>Manufacturing</a:t>
              </a:r>
              <a:endParaRPr sz="1450">
                <a:latin typeface="Century Gothic"/>
                <a:cs typeface="Century Gothic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1640409" y="1680450"/>
              <a:ext cx="1996439" cy="51308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5715" indent="127635" algn="r">
                <a:lnSpc>
                  <a:spcPct val="101000"/>
                </a:lnSpc>
                <a:spcBef>
                  <a:spcPts val="105"/>
                </a:spcBef>
              </a:pPr>
              <a:r>
                <a:rPr sz="1050" dirty="0">
                  <a:latin typeface="Century Gothic"/>
                  <a:cs typeface="Century Gothic"/>
                </a:rPr>
                <a:t>Production</a:t>
              </a:r>
              <a:r>
                <a:rPr sz="1050" spc="15" dirty="0">
                  <a:latin typeface="Century Gothic"/>
                  <a:cs typeface="Century Gothic"/>
                </a:rPr>
                <a:t> </a:t>
              </a:r>
              <a:r>
                <a:rPr sz="1050" dirty="0">
                  <a:latin typeface="Century Gothic"/>
                  <a:cs typeface="Century Gothic"/>
                </a:rPr>
                <a:t>of</a:t>
              </a:r>
              <a:r>
                <a:rPr sz="1050" spc="15" dirty="0">
                  <a:latin typeface="Century Gothic"/>
                  <a:cs typeface="Century Gothic"/>
                </a:rPr>
                <a:t> </a:t>
              </a:r>
              <a:r>
                <a:rPr sz="1050" dirty="0">
                  <a:latin typeface="Century Gothic"/>
                  <a:cs typeface="Century Gothic"/>
                </a:rPr>
                <a:t>6,000</a:t>
              </a:r>
              <a:r>
                <a:rPr sz="1050" spc="30" dirty="0">
                  <a:latin typeface="Century Gothic"/>
                  <a:cs typeface="Century Gothic"/>
                </a:rPr>
                <a:t> </a:t>
              </a:r>
              <a:r>
                <a:rPr sz="1050" dirty="0">
                  <a:latin typeface="Century Gothic"/>
                  <a:cs typeface="Century Gothic"/>
                </a:rPr>
                <a:t>ton</a:t>
              </a:r>
              <a:r>
                <a:rPr sz="1050" spc="35" dirty="0">
                  <a:latin typeface="Century Gothic"/>
                  <a:cs typeface="Century Gothic"/>
                </a:rPr>
                <a:t> </a:t>
              </a:r>
              <a:r>
                <a:rPr sz="1050" spc="-25" dirty="0">
                  <a:latin typeface="Century Gothic"/>
                  <a:cs typeface="Century Gothic"/>
                </a:rPr>
                <a:t>ERW </a:t>
              </a:r>
              <a:r>
                <a:rPr sz="1050" dirty="0">
                  <a:latin typeface="Century Gothic"/>
                  <a:cs typeface="Century Gothic"/>
                </a:rPr>
                <a:t>tubes</a:t>
              </a:r>
              <a:r>
                <a:rPr sz="1050" spc="10" dirty="0">
                  <a:latin typeface="Century Gothic"/>
                  <a:cs typeface="Century Gothic"/>
                </a:rPr>
                <a:t> </a:t>
              </a:r>
              <a:r>
                <a:rPr sz="1050" dirty="0">
                  <a:latin typeface="Century Gothic"/>
                  <a:cs typeface="Century Gothic"/>
                </a:rPr>
                <a:t>per</a:t>
              </a:r>
              <a:r>
                <a:rPr sz="1050" spc="15" dirty="0">
                  <a:latin typeface="Century Gothic"/>
                  <a:cs typeface="Century Gothic"/>
                </a:rPr>
                <a:t> </a:t>
              </a:r>
              <a:r>
                <a:rPr sz="1050" dirty="0">
                  <a:latin typeface="Century Gothic"/>
                  <a:cs typeface="Century Gothic"/>
                </a:rPr>
                <a:t>day</a:t>
              </a:r>
              <a:r>
                <a:rPr sz="1050" spc="15" dirty="0">
                  <a:latin typeface="Century Gothic"/>
                  <a:cs typeface="Century Gothic"/>
                </a:rPr>
                <a:t> </a:t>
              </a:r>
              <a:r>
                <a:rPr sz="1050" dirty="0">
                  <a:latin typeface="Century Gothic"/>
                  <a:cs typeface="Century Gothic"/>
                </a:rPr>
                <a:t>at</a:t>
              </a:r>
              <a:r>
                <a:rPr sz="1050" spc="15" dirty="0">
                  <a:latin typeface="Century Gothic"/>
                  <a:cs typeface="Century Gothic"/>
                </a:rPr>
                <a:t> </a:t>
              </a:r>
              <a:r>
                <a:rPr sz="1050" dirty="0">
                  <a:latin typeface="Century Gothic"/>
                  <a:cs typeface="Century Gothic"/>
                </a:rPr>
                <a:t>plants</a:t>
              </a:r>
              <a:r>
                <a:rPr sz="1050" spc="5" dirty="0">
                  <a:latin typeface="Century Gothic"/>
                  <a:cs typeface="Century Gothic"/>
                </a:rPr>
                <a:t> </a:t>
              </a:r>
              <a:r>
                <a:rPr sz="1050" dirty="0">
                  <a:latin typeface="Century Gothic"/>
                  <a:cs typeface="Century Gothic"/>
                </a:rPr>
                <a:t>of</a:t>
              </a:r>
              <a:r>
                <a:rPr sz="1050" spc="25" dirty="0">
                  <a:latin typeface="Century Gothic"/>
                  <a:cs typeface="Century Gothic"/>
                </a:rPr>
                <a:t> </a:t>
              </a:r>
              <a:r>
                <a:rPr sz="1050" spc="-25" dirty="0">
                  <a:latin typeface="Century Gothic"/>
                  <a:cs typeface="Century Gothic"/>
                </a:rPr>
                <a:t>APL</a:t>
              </a:r>
              <a:endParaRPr sz="1050">
                <a:latin typeface="Century Gothic"/>
                <a:cs typeface="Century Gothic"/>
              </a:endParaRPr>
            </a:p>
            <a:p>
              <a:pPr marR="5080" algn="r">
                <a:lnSpc>
                  <a:spcPct val="100000"/>
                </a:lnSpc>
                <a:spcBef>
                  <a:spcPts val="25"/>
                </a:spcBef>
              </a:pPr>
              <a:r>
                <a:rPr sz="1050" spc="-10" dirty="0">
                  <a:latin typeface="Century Gothic"/>
                  <a:cs typeface="Century Gothic"/>
                </a:rPr>
                <a:t>Apollo</a:t>
              </a:r>
              <a:endParaRPr sz="1050">
                <a:latin typeface="Century Gothic"/>
                <a:cs typeface="Century Gothic"/>
              </a:endParaRP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1813480" y="5576570"/>
              <a:ext cx="1601470" cy="900430"/>
            </a:xfrm>
            <a:prstGeom prst="rect">
              <a:avLst/>
            </a:prstGeom>
          </p:spPr>
          <p:txBody>
            <a:bodyPr vert="horz" wrap="square" lIns="0" tIns="14605" rIns="0" bIns="0" rtlCol="0">
              <a:spAutoFit/>
            </a:bodyPr>
            <a:lstStyle/>
            <a:p>
              <a:pPr marL="871855">
                <a:lnSpc>
                  <a:spcPct val="100000"/>
                </a:lnSpc>
                <a:spcBef>
                  <a:spcPts val="115"/>
                </a:spcBef>
              </a:pPr>
              <a:r>
                <a:rPr sz="1450" b="1" dirty="0">
                  <a:latin typeface="Century Gothic"/>
                  <a:cs typeface="Century Gothic"/>
                </a:rPr>
                <a:t>CTL</a:t>
              </a:r>
              <a:r>
                <a:rPr sz="1450" b="1" spc="5" dirty="0">
                  <a:latin typeface="Century Gothic"/>
                  <a:cs typeface="Century Gothic"/>
                </a:rPr>
                <a:t> </a:t>
              </a:r>
              <a:r>
                <a:rPr sz="1450" b="1" spc="-20" dirty="0">
                  <a:latin typeface="Century Gothic"/>
                  <a:cs typeface="Century Gothic"/>
                </a:rPr>
                <a:t>Line</a:t>
              </a:r>
              <a:endParaRPr sz="1450">
                <a:latin typeface="Century Gothic"/>
                <a:cs typeface="Century Gothic"/>
              </a:endParaRPr>
            </a:p>
            <a:p>
              <a:pPr marL="12700" marR="5080" indent="240665" algn="r">
                <a:lnSpc>
                  <a:spcPct val="101400"/>
                </a:lnSpc>
                <a:spcBef>
                  <a:spcPts val="10"/>
                </a:spcBef>
              </a:pPr>
              <a:r>
                <a:rPr sz="1050" dirty="0">
                  <a:latin typeface="Century Gothic"/>
                  <a:cs typeface="Century Gothic"/>
                </a:rPr>
                <a:t>Cutting</a:t>
              </a:r>
              <a:r>
                <a:rPr sz="1050" spc="30" dirty="0">
                  <a:latin typeface="Century Gothic"/>
                  <a:cs typeface="Century Gothic"/>
                </a:rPr>
                <a:t> </a:t>
              </a:r>
              <a:r>
                <a:rPr sz="1050" dirty="0">
                  <a:latin typeface="Century Gothic"/>
                  <a:cs typeface="Century Gothic"/>
                </a:rPr>
                <a:t>of</a:t>
              </a:r>
              <a:r>
                <a:rPr sz="1050" spc="10" dirty="0">
                  <a:latin typeface="Century Gothic"/>
                  <a:cs typeface="Century Gothic"/>
                </a:rPr>
                <a:t> </a:t>
              </a:r>
              <a:r>
                <a:rPr sz="1050" dirty="0">
                  <a:latin typeface="Century Gothic"/>
                  <a:cs typeface="Century Gothic"/>
                </a:rPr>
                <a:t>tubes</a:t>
              </a:r>
              <a:r>
                <a:rPr sz="1050" spc="15" dirty="0">
                  <a:latin typeface="Century Gothic"/>
                  <a:cs typeface="Century Gothic"/>
                </a:rPr>
                <a:t> </a:t>
              </a:r>
              <a:r>
                <a:rPr sz="1050" spc="-20" dirty="0">
                  <a:latin typeface="Century Gothic"/>
                  <a:cs typeface="Century Gothic"/>
                </a:rPr>
                <a:t>into </a:t>
              </a:r>
              <a:r>
                <a:rPr sz="1050" dirty="0">
                  <a:latin typeface="Century Gothic"/>
                  <a:cs typeface="Century Gothic"/>
                </a:rPr>
                <a:t>desired</a:t>
              </a:r>
              <a:r>
                <a:rPr sz="1050" spc="-10" dirty="0">
                  <a:latin typeface="Century Gothic"/>
                  <a:cs typeface="Century Gothic"/>
                </a:rPr>
                <a:t> </a:t>
              </a:r>
              <a:r>
                <a:rPr sz="1050" dirty="0">
                  <a:latin typeface="Century Gothic"/>
                  <a:cs typeface="Century Gothic"/>
                </a:rPr>
                <a:t>length</a:t>
              </a:r>
              <a:r>
                <a:rPr sz="1050" spc="5" dirty="0">
                  <a:latin typeface="Century Gothic"/>
                  <a:cs typeface="Century Gothic"/>
                </a:rPr>
                <a:t> </a:t>
              </a:r>
              <a:r>
                <a:rPr sz="1050" dirty="0">
                  <a:latin typeface="Century Gothic"/>
                  <a:cs typeface="Century Gothic"/>
                </a:rPr>
                <a:t>at</a:t>
              </a:r>
              <a:r>
                <a:rPr sz="1050" spc="35" dirty="0">
                  <a:latin typeface="Century Gothic"/>
                  <a:cs typeface="Century Gothic"/>
                </a:rPr>
                <a:t> </a:t>
              </a:r>
              <a:r>
                <a:rPr sz="1050" spc="-25" dirty="0">
                  <a:latin typeface="Century Gothic"/>
                  <a:cs typeface="Century Gothic"/>
                </a:rPr>
                <a:t>APL </a:t>
              </a:r>
              <a:r>
                <a:rPr sz="1050" dirty="0">
                  <a:latin typeface="Century Gothic"/>
                  <a:cs typeface="Century Gothic"/>
                </a:rPr>
                <a:t>Apollo</a:t>
              </a:r>
              <a:r>
                <a:rPr sz="1050" spc="5" dirty="0">
                  <a:latin typeface="Century Gothic"/>
                  <a:cs typeface="Century Gothic"/>
                </a:rPr>
                <a:t> </a:t>
              </a:r>
              <a:r>
                <a:rPr sz="1050" dirty="0">
                  <a:latin typeface="Century Gothic"/>
                  <a:cs typeface="Century Gothic"/>
                </a:rPr>
                <a:t>plant</a:t>
              </a:r>
              <a:r>
                <a:rPr sz="1050" spc="-5" dirty="0">
                  <a:latin typeface="Century Gothic"/>
                  <a:cs typeface="Century Gothic"/>
                </a:rPr>
                <a:t> </a:t>
              </a:r>
              <a:r>
                <a:rPr sz="1050" dirty="0">
                  <a:latin typeface="Century Gothic"/>
                  <a:cs typeface="Century Gothic"/>
                </a:rPr>
                <a:t>to</a:t>
              </a:r>
              <a:r>
                <a:rPr sz="1050" spc="45" dirty="0">
                  <a:latin typeface="Century Gothic"/>
                  <a:cs typeface="Century Gothic"/>
                </a:rPr>
                <a:t> </a:t>
              </a:r>
              <a:r>
                <a:rPr sz="1050" spc="-10" dirty="0">
                  <a:latin typeface="Century Gothic"/>
                  <a:cs typeface="Century Gothic"/>
                </a:rPr>
                <a:t>minimise</a:t>
              </a:r>
              <a:endParaRPr sz="1050">
                <a:latin typeface="Century Gothic"/>
                <a:cs typeface="Century Gothic"/>
              </a:endParaRPr>
            </a:p>
            <a:p>
              <a:pPr marR="6985" algn="r">
                <a:lnSpc>
                  <a:spcPct val="100000"/>
                </a:lnSpc>
                <a:spcBef>
                  <a:spcPts val="20"/>
                </a:spcBef>
              </a:pPr>
              <a:r>
                <a:rPr sz="1050" spc="-10" dirty="0">
                  <a:latin typeface="Century Gothic"/>
                  <a:cs typeface="Century Gothic"/>
                </a:rPr>
                <a:t>wastages</a:t>
              </a:r>
              <a:endParaRPr sz="1050">
                <a:latin typeface="Century Gothic"/>
                <a:cs typeface="Century Gothic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4837136" y="1515473"/>
              <a:ext cx="1582420" cy="737235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553085">
                <a:lnSpc>
                  <a:spcPct val="100000"/>
                </a:lnSpc>
                <a:spcBef>
                  <a:spcPts val="110"/>
                </a:spcBef>
              </a:pPr>
              <a:r>
                <a:rPr sz="1450" b="1" spc="-10" dirty="0">
                  <a:latin typeface="Century Gothic"/>
                  <a:cs typeface="Century Gothic"/>
                </a:rPr>
                <a:t>Fabrication</a:t>
              </a:r>
              <a:endParaRPr sz="1450">
                <a:latin typeface="Century Gothic"/>
                <a:cs typeface="Century Gothic"/>
              </a:endParaRPr>
            </a:p>
            <a:p>
              <a:pPr marL="114300" marR="5080" indent="-102235" algn="r">
                <a:lnSpc>
                  <a:spcPct val="101000"/>
                </a:lnSpc>
                <a:spcBef>
                  <a:spcPts val="20"/>
                </a:spcBef>
              </a:pPr>
              <a:r>
                <a:rPr sz="1050" dirty="0">
                  <a:latin typeface="Century Gothic"/>
                  <a:cs typeface="Century Gothic"/>
                </a:rPr>
                <a:t>Tubes</a:t>
              </a:r>
              <a:r>
                <a:rPr sz="1050" spc="15" dirty="0">
                  <a:latin typeface="Century Gothic"/>
                  <a:cs typeface="Century Gothic"/>
                </a:rPr>
                <a:t> </a:t>
              </a:r>
              <a:r>
                <a:rPr sz="1050" dirty="0">
                  <a:latin typeface="Century Gothic"/>
                  <a:cs typeface="Century Gothic"/>
                </a:rPr>
                <a:t>are</a:t>
              </a:r>
              <a:r>
                <a:rPr sz="1050" spc="10" dirty="0">
                  <a:latin typeface="Century Gothic"/>
                  <a:cs typeface="Century Gothic"/>
                </a:rPr>
                <a:t> </a:t>
              </a:r>
              <a:r>
                <a:rPr sz="1050" dirty="0">
                  <a:latin typeface="Century Gothic"/>
                  <a:cs typeface="Century Gothic"/>
                </a:rPr>
                <a:t>sand</a:t>
              </a:r>
              <a:r>
                <a:rPr sz="1050" spc="5" dirty="0">
                  <a:latin typeface="Century Gothic"/>
                  <a:cs typeface="Century Gothic"/>
                </a:rPr>
                <a:t> </a:t>
              </a:r>
              <a:r>
                <a:rPr sz="1050" spc="-10" dirty="0">
                  <a:latin typeface="Century Gothic"/>
                  <a:cs typeface="Century Gothic"/>
                </a:rPr>
                <a:t>blasted, </a:t>
              </a:r>
              <a:r>
                <a:rPr sz="1050" dirty="0">
                  <a:latin typeface="Century Gothic"/>
                  <a:cs typeface="Century Gothic"/>
                </a:rPr>
                <a:t>then</a:t>
              </a:r>
              <a:r>
                <a:rPr sz="1050" spc="35" dirty="0">
                  <a:latin typeface="Century Gothic"/>
                  <a:cs typeface="Century Gothic"/>
                </a:rPr>
                <a:t> </a:t>
              </a:r>
              <a:r>
                <a:rPr sz="1050" dirty="0">
                  <a:latin typeface="Century Gothic"/>
                  <a:cs typeface="Century Gothic"/>
                </a:rPr>
                <a:t>connected</a:t>
              </a:r>
              <a:r>
                <a:rPr sz="1050" spc="5" dirty="0">
                  <a:latin typeface="Century Gothic"/>
                  <a:cs typeface="Century Gothic"/>
                </a:rPr>
                <a:t> </a:t>
              </a:r>
              <a:r>
                <a:rPr sz="1050" spc="-20" dirty="0">
                  <a:latin typeface="Century Gothic"/>
                  <a:cs typeface="Century Gothic"/>
                </a:rPr>
                <a:t>using</a:t>
              </a:r>
              <a:endParaRPr sz="1050">
                <a:latin typeface="Century Gothic"/>
                <a:cs typeface="Century Gothic"/>
              </a:endParaRPr>
            </a:p>
            <a:p>
              <a:pPr marR="7620" algn="r">
                <a:lnSpc>
                  <a:spcPct val="100000"/>
                </a:lnSpc>
                <a:spcBef>
                  <a:spcPts val="20"/>
                </a:spcBef>
              </a:pPr>
              <a:r>
                <a:rPr sz="1050" spc="-10" dirty="0">
                  <a:latin typeface="Century Gothic"/>
                  <a:cs typeface="Century Gothic"/>
                </a:rPr>
                <a:t>connectors</a:t>
              </a:r>
              <a:endParaRPr sz="1050">
                <a:latin typeface="Century Gothic"/>
                <a:cs typeface="Century Gothic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10052125" y="1515473"/>
              <a:ext cx="1504315" cy="41275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450" b="1" dirty="0">
                  <a:latin typeface="Century Gothic"/>
                  <a:cs typeface="Century Gothic"/>
                </a:rPr>
                <a:t>Hospital</a:t>
              </a:r>
              <a:r>
                <a:rPr sz="1450" b="1" spc="-10" dirty="0">
                  <a:latin typeface="Century Gothic"/>
                  <a:cs typeface="Century Gothic"/>
                </a:rPr>
                <a:t> Building</a:t>
              </a:r>
              <a:endParaRPr sz="1450">
                <a:latin typeface="Century Gothic"/>
                <a:cs typeface="Century Gothic"/>
              </a:endParaRPr>
            </a:p>
            <a:p>
              <a:pPr marL="970915">
                <a:lnSpc>
                  <a:spcPct val="100000"/>
                </a:lnSpc>
                <a:spcBef>
                  <a:spcPts val="30"/>
                </a:spcBef>
              </a:pPr>
              <a:r>
                <a:rPr sz="1050" spc="-10" dirty="0">
                  <a:latin typeface="Century Gothic"/>
                  <a:cs typeface="Century Gothic"/>
                </a:rPr>
                <a:t>Hospital</a:t>
              </a:r>
              <a:endParaRPr sz="1050">
                <a:latin typeface="Century Gothic"/>
                <a:cs typeface="Century Gothic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8756815" y="5595747"/>
              <a:ext cx="2279015" cy="574040"/>
            </a:xfrm>
            <a:prstGeom prst="rect">
              <a:avLst/>
            </a:prstGeom>
          </p:spPr>
          <p:txBody>
            <a:bodyPr vert="horz" wrap="square" lIns="0" tIns="14605" rIns="0" bIns="0" rtlCol="0">
              <a:spAutoFit/>
            </a:bodyPr>
            <a:lstStyle/>
            <a:p>
              <a:pPr marL="1170940">
                <a:lnSpc>
                  <a:spcPct val="100000"/>
                </a:lnSpc>
                <a:spcBef>
                  <a:spcPts val="115"/>
                </a:spcBef>
              </a:pPr>
              <a:r>
                <a:rPr sz="1450" b="1" dirty="0">
                  <a:latin typeface="Century Gothic"/>
                  <a:cs typeface="Century Gothic"/>
                </a:rPr>
                <a:t>Site </a:t>
              </a:r>
              <a:r>
                <a:rPr sz="1450" b="1" spc="-10" dirty="0">
                  <a:latin typeface="Century Gothic"/>
                  <a:cs typeface="Century Gothic"/>
                </a:rPr>
                <a:t>Erection</a:t>
              </a:r>
              <a:endParaRPr sz="1450">
                <a:latin typeface="Century Gothic"/>
                <a:cs typeface="Century Gothic"/>
              </a:endParaRPr>
            </a:p>
            <a:p>
              <a:pPr marL="12700" marR="5080" indent="109220">
                <a:lnSpc>
                  <a:spcPct val="101000"/>
                </a:lnSpc>
                <a:spcBef>
                  <a:spcPts val="15"/>
                </a:spcBef>
              </a:pPr>
              <a:r>
                <a:rPr sz="1050" dirty="0">
                  <a:latin typeface="Century Gothic"/>
                  <a:cs typeface="Century Gothic"/>
                </a:rPr>
                <a:t>Zero</a:t>
              </a:r>
              <a:r>
                <a:rPr sz="1050" spc="5" dirty="0">
                  <a:latin typeface="Century Gothic"/>
                  <a:cs typeface="Century Gothic"/>
                </a:rPr>
                <a:t> </a:t>
              </a:r>
              <a:r>
                <a:rPr sz="1050" dirty="0">
                  <a:latin typeface="Century Gothic"/>
                  <a:cs typeface="Century Gothic"/>
                </a:rPr>
                <a:t>on-site</a:t>
              </a:r>
              <a:r>
                <a:rPr sz="1050" spc="30" dirty="0">
                  <a:latin typeface="Century Gothic"/>
                  <a:cs typeface="Century Gothic"/>
                </a:rPr>
                <a:t> </a:t>
              </a:r>
              <a:r>
                <a:rPr sz="1050" spc="-10" dirty="0">
                  <a:latin typeface="Century Gothic"/>
                  <a:cs typeface="Century Gothic"/>
                </a:rPr>
                <a:t>fabrication/Welding; </a:t>
              </a:r>
              <a:r>
                <a:rPr sz="1050" dirty="0">
                  <a:latin typeface="Century Gothic"/>
                  <a:cs typeface="Century Gothic"/>
                </a:rPr>
                <a:t>Erection</a:t>
              </a:r>
              <a:r>
                <a:rPr sz="1050" spc="25" dirty="0">
                  <a:latin typeface="Century Gothic"/>
                  <a:cs typeface="Century Gothic"/>
                </a:rPr>
                <a:t> </a:t>
              </a:r>
              <a:r>
                <a:rPr sz="1050" dirty="0">
                  <a:latin typeface="Century Gothic"/>
                  <a:cs typeface="Century Gothic"/>
                </a:rPr>
                <a:t>using</a:t>
              </a:r>
              <a:r>
                <a:rPr sz="1050" spc="20" dirty="0">
                  <a:latin typeface="Century Gothic"/>
                  <a:cs typeface="Century Gothic"/>
                </a:rPr>
                <a:t> </a:t>
              </a:r>
              <a:r>
                <a:rPr sz="1050" dirty="0">
                  <a:latin typeface="Century Gothic"/>
                  <a:cs typeface="Century Gothic"/>
                </a:rPr>
                <a:t>bolting</a:t>
              </a:r>
              <a:r>
                <a:rPr sz="1050" spc="15" dirty="0">
                  <a:latin typeface="Century Gothic"/>
                  <a:cs typeface="Century Gothic"/>
                </a:rPr>
                <a:t> </a:t>
              </a:r>
              <a:r>
                <a:rPr sz="1050" spc="-10" dirty="0">
                  <a:latin typeface="Century Gothic"/>
                  <a:cs typeface="Century Gothic"/>
                </a:rPr>
                <a:t>connections</a:t>
              </a:r>
              <a:endParaRPr sz="1050">
                <a:latin typeface="Century Gothic"/>
                <a:cs typeface="Century Gothic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8584" y="3373951"/>
              <a:ext cx="437374" cy="43891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7984" y="3416623"/>
              <a:ext cx="498347" cy="501395"/>
            </a:xfrm>
            <a:prstGeom prst="rect">
              <a:avLst/>
            </a:prstGeom>
          </p:spPr>
        </p:pic>
        <p:sp>
          <p:nvSpPr>
            <p:cNvPr id="16" name="object 16"/>
            <p:cNvSpPr txBox="1"/>
            <p:nvPr/>
          </p:nvSpPr>
          <p:spPr>
            <a:xfrm>
              <a:off x="3835556" y="3336086"/>
              <a:ext cx="868680" cy="83883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>
                <a:lnSpc>
                  <a:spcPct val="101699"/>
                </a:lnSpc>
                <a:spcBef>
                  <a:spcPts val="95"/>
                </a:spcBef>
              </a:pPr>
              <a:r>
                <a:rPr sz="1050" dirty="0">
                  <a:latin typeface="Century Gothic"/>
                  <a:cs typeface="Century Gothic"/>
                </a:rPr>
                <a:t>Transfer</a:t>
              </a:r>
              <a:r>
                <a:rPr sz="1050" spc="20" dirty="0">
                  <a:latin typeface="Century Gothic"/>
                  <a:cs typeface="Century Gothic"/>
                </a:rPr>
                <a:t> </a:t>
              </a:r>
              <a:r>
                <a:rPr sz="1050" spc="-25" dirty="0">
                  <a:latin typeface="Century Gothic"/>
                  <a:cs typeface="Century Gothic"/>
                </a:rPr>
                <a:t>of </a:t>
              </a:r>
              <a:r>
                <a:rPr sz="1050" dirty="0">
                  <a:latin typeface="Century Gothic"/>
                  <a:cs typeface="Century Gothic"/>
                </a:rPr>
                <a:t>cut</a:t>
              </a:r>
              <a:r>
                <a:rPr sz="1050" spc="10" dirty="0">
                  <a:latin typeface="Century Gothic"/>
                  <a:cs typeface="Century Gothic"/>
                </a:rPr>
                <a:t> </a:t>
              </a:r>
              <a:r>
                <a:rPr sz="1050" dirty="0">
                  <a:latin typeface="Century Gothic"/>
                  <a:cs typeface="Century Gothic"/>
                </a:rPr>
                <a:t>to</a:t>
              </a:r>
              <a:r>
                <a:rPr sz="1050" spc="20" dirty="0">
                  <a:latin typeface="Century Gothic"/>
                  <a:cs typeface="Century Gothic"/>
                </a:rPr>
                <a:t> </a:t>
              </a:r>
              <a:r>
                <a:rPr sz="1050" spc="-10" dirty="0">
                  <a:latin typeface="Century Gothic"/>
                  <a:cs typeface="Century Gothic"/>
                </a:rPr>
                <a:t>length </a:t>
              </a:r>
              <a:r>
                <a:rPr sz="1050" dirty="0">
                  <a:latin typeface="Century Gothic"/>
                  <a:cs typeface="Century Gothic"/>
                </a:rPr>
                <a:t>tubes</a:t>
              </a:r>
              <a:r>
                <a:rPr sz="1050" spc="5" dirty="0">
                  <a:latin typeface="Century Gothic"/>
                  <a:cs typeface="Century Gothic"/>
                </a:rPr>
                <a:t> </a:t>
              </a:r>
              <a:r>
                <a:rPr sz="1050" spc="-25" dirty="0">
                  <a:latin typeface="Century Gothic"/>
                  <a:cs typeface="Century Gothic"/>
                </a:rPr>
                <a:t>to </a:t>
              </a:r>
              <a:r>
                <a:rPr sz="1050" spc="-10" dirty="0">
                  <a:latin typeface="Century Gothic"/>
                  <a:cs typeface="Century Gothic"/>
                </a:rPr>
                <a:t>Fabricator’s workshop</a:t>
              </a:r>
              <a:endParaRPr sz="1050">
                <a:latin typeface="Century Gothic"/>
                <a:cs typeface="Century Gothic"/>
              </a:endParaRP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6731791" y="3441475"/>
              <a:ext cx="775335" cy="67627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>
                <a:lnSpc>
                  <a:spcPct val="101600"/>
                </a:lnSpc>
                <a:spcBef>
                  <a:spcPts val="95"/>
                </a:spcBef>
              </a:pPr>
              <a:r>
                <a:rPr sz="1050" dirty="0">
                  <a:latin typeface="Century Gothic"/>
                  <a:cs typeface="Century Gothic"/>
                </a:rPr>
                <a:t>Transfer</a:t>
              </a:r>
              <a:r>
                <a:rPr sz="1050" spc="20" dirty="0">
                  <a:latin typeface="Century Gothic"/>
                  <a:cs typeface="Century Gothic"/>
                </a:rPr>
                <a:t> </a:t>
              </a:r>
              <a:r>
                <a:rPr sz="1050" spc="-25" dirty="0">
                  <a:latin typeface="Century Gothic"/>
                  <a:cs typeface="Century Gothic"/>
                </a:rPr>
                <a:t>of </a:t>
              </a:r>
              <a:r>
                <a:rPr sz="1050" spc="-10" dirty="0">
                  <a:latin typeface="Century Gothic"/>
                  <a:cs typeface="Century Gothic"/>
                </a:rPr>
                <a:t>structure </a:t>
              </a:r>
              <a:r>
                <a:rPr sz="1050" dirty="0">
                  <a:latin typeface="Century Gothic"/>
                  <a:cs typeface="Century Gothic"/>
                </a:rPr>
                <a:t>parts to</a:t>
              </a:r>
              <a:r>
                <a:rPr sz="1050" spc="30" dirty="0">
                  <a:latin typeface="Century Gothic"/>
                  <a:cs typeface="Century Gothic"/>
                </a:rPr>
                <a:t> </a:t>
              </a:r>
              <a:r>
                <a:rPr sz="1050" spc="-25" dirty="0">
                  <a:latin typeface="Century Gothic"/>
                  <a:cs typeface="Century Gothic"/>
                </a:rPr>
                <a:t>the </a:t>
              </a:r>
              <a:r>
                <a:rPr sz="1050" spc="-20" dirty="0">
                  <a:latin typeface="Century Gothic"/>
                  <a:cs typeface="Century Gothic"/>
                </a:rPr>
                <a:t>site</a:t>
              </a:r>
              <a:endParaRPr sz="1050">
                <a:latin typeface="Century Gothic"/>
                <a:cs typeface="Century Gothic"/>
              </a:endParaRPr>
            </a:p>
          </p:txBody>
        </p:sp>
        <p:grpSp>
          <p:nvGrpSpPr>
            <p:cNvPr id="18" name="object 18"/>
            <p:cNvGrpSpPr/>
            <p:nvPr/>
          </p:nvGrpSpPr>
          <p:grpSpPr>
            <a:xfrm>
              <a:off x="2927047" y="2017464"/>
              <a:ext cx="8350884" cy="3493770"/>
              <a:chOff x="2927047" y="1886585"/>
              <a:chExt cx="8350884" cy="3493770"/>
            </a:xfrm>
          </p:grpSpPr>
          <p:pic>
            <p:nvPicPr>
              <p:cNvPr id="19" name="object 19"/>
              <p:cNvPicPr/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61131" y="4312920"/>
                <a:ext cx="1443227" cy="1034795"/>
              </a:xfrm>
              <a:prstGeom prst="rect">
                <a:avLst/>
              </a:prstGeom>
            </p:spPr>
          </p:pic>
          <p:sp>
            <p:nvSpPr>
              <p:cNvPr id="20" name="object 20"/>
              <p:cNvSpPr/>
              <p:nvPr/>
            </p:nvSpPr>
            <p:spPr>
              <a:xfrm>
                <a:off x="2943240" y="4296917"/>
                <a:ext cx="1479550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1479550" h="1066800">
                    <a:moveTo>
                      <a:pt x="266700" y="0"/>
                    </a:moveTo>
                    <a:lnTo>
                      <a:pt x="1212316" y="0"/>
                    </a:lnTo>
                    <a:lnTo>
                      <a:pt x="1479003" y="533399"/>
                    </a:lnTo>
                    <a:lnTo>
                      <a:pt x="1212316" y="1066799"/>
                    </a:lnTo>
                    <a:lnTo>
                      <a:pt x="266700" y="1066799"/>
                    </a:lnTo>
                    <a:lnTo>
                      <a:pt x="0" y="533399"/>
                    </a:lnTo>
                    <a:lnTo>
                      <a:pt x="266700" y="0"/>
                    </a:lnTo>
                    <a:close/>
                  </a:path>
                </a:pathLst>
              </a:custGeom>
              <a:ln w="32003">
                <a:solidFill>
                  <a:srgbClr val="F5F5F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1" name="object 21"/>
              <p:cNvPicPr/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68311" y="1964436"/>
                <a:ext cx="1443227" cy="1034795"/>
              </a:xfrm>
              <a:prstGeom prst="rect">
                <a:avLst/>
              </a:prstGeom>
            </p:spPr>
          </p:pic>
          <p:sp>
            <p:nvSpPr>
              <p:cNvPr id="22" name="object 22"/>
              <p:cNvSpPr/>
              <p:nvPr/>
            </p:nvSpPr>
            <p:spPr>
              <a:xfrm>
                <a:off x="7052124" y="1949958"/>
                <a:ext cx="1475740" cy="1064260"/>
              </a:xfrm>
              <a:custGeom>
                <a:avLst/>
                <a:gdLst/>
                <a:ahLst/>
                <a:cxnLst/>
                <a:rect l="l" t="t" r="r" b="b"/>
                <a:pathLst>
                  <a:path w="1475740" h="1064260">
                    <a:moveTo>
                      <a:pt x="265938" y="0"/>
                    </a:moveTo>
                    <a:lnTo>
                      <a:pt x="1209662" y="0"/>
                    </a:lnTo>
                    <a:lnTo>
                      <a:pt x="1475600" y="531876"/>
                    </a:lnTo>
                    <a:lnTo>
                      <a:pt x="1209662" y="1063752"/>
                    </a:lnTo>
                    <a:lnTo>
                      <a:pt x="265938" y="1063752"/>
                    </a:lnTo>
                    <a:lnTo>
                      <a:pt x="0" y="531876"/>
                    </a:lnTo>
                    <a:lnTo>
                      <a:pt x="265938" y="0"/>
                    </a:lnTo>
                    <a:close/>
                  </a:path>
                </a:pathLst>
              </a:custGeom>
              <a:ln w="28956">
                <a:solidFill>
                  <a:srgbClr val="BEBEB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3" name="object 23"/>
              <p:cNvPicPr/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03892" y="1915668"/>
                <a:ext cx="1443226" cy="1083563"/>
              </a:xfrm>
              <a:prstGeom prst="rect">
                <a:avLst/>
              </a:prstGeom>
            </p:spPr>
          </p:pic>
          <p:sp>
            <p:nvSpPr>
              <p:cNvPr id="24" name="object 24"/>
              <p:cNvSpPr/>
              <p:nvPr/>
            </p:nvSpPr>
            <p:spPr>
              <a:xfrm>
                <a:off x="9787704" y="1901190"/>
                <a:ext cx="1475740" cy="1112520"/>
              </a:xfrm>
              <a:custGeom>
                <a:avLst/>
                <a:gdLst/>
                <a:ahLst/>
                <a:cxnLst/>
                <a:rect l="l" t="t" r="r" b="b"/>
                <a:pathLst>
                  <a:path w="1475740" h="1112520">
                    <a:moveTo>
                      <a:pt x="278129" y="0"/>
                    </a:moveTo>
                    <a:lnTo>
                      <a:pt x="1197470" y="0"/>
                    </a:lnTo>
                    <a:lnTo>
                      <a:pt x="1475600" y="556260"/>
                    </a:lnTo>
                    <a:lnTo>
                      <a:pt x="1197470" y="1112520"/>
                    </a:lnTo>
                    <a:lnTo>
                      <a:pt x="278129" y="1112520"/>
                    </a:lnTo>
                    <a:lnTo>
                      <a:pt x="0" y="556260"/>
                    </a:lnTo>
                    <a:lnTo>
                      <a:pt x="278129" y="0"/>
                    </a:lnTo>
                    <a:close/>
                  </a:path>
                </a:pathLst>
              </a:custGeom>
              <a:ln w="28956">
                <a:solidFill>
                  <a:srgbClr val="F5F5F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5" name="object 25"/>
            <p:cNvSpPr txBox="1"/>
            <p:nvPr/>
          </p:nvSpPr>
          <p:spPr>
            <a:xfrm>
              <a:off x="7935492" y="1515473"/>
              <a:ext cx="1471295" cy="24892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450" b="1" dirty="0">
                  <a:latin typeface="Century Gothic"/>
                  <a:cs typeface="Century Gothic"/>
                </a:rPr>
                <a:t>Civil</a:t>
              </a:r>
              <a:r>
                <a:rPr sz="1450" b="1" spc="-10" dirty="0">
                  <a:latin typeface="Century Gothic"/>
                  <a:cs typeface="Century Gothic"/>
                </a:rPr>
                <a:t> Foundation</a:t>
              </a:r>
              <a:endParaRPr sz="1450">
                <a:latin typeface="Century Gothic"/>
                <a:cs typeface="Century Gothic"/>
              </a:endParaRPr>
            </a:p>
          </p:txBody>
        </p:sp>
        <p:sp>
          <p:nvSpPr>
            <p:cNvPr id="26" name="object 26"/>
            <p:cNvSpPr txBox="1"/>
            <p:nvPr/>
          </p:nvSpPr>
          <p:spPr>
            <a:xfrm>
              <a:off x="7272553" y="1739501"/>
              <a:ext cx="2134870" cy="51308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34620" marR="5080" indent="-122555" algn="r">
                <a:lnSpc>
                  <a:spcPct val="101000"/>
                </a:lnSpc>
                <a:spcBef>
                  <a:spcPts val="105"/>
                </a:spcBef>
              </a:pPr>
              <a:r>
                <a:rPr sz="1050" dirty="0">
                  <a:latin typeface="Century Gothic"/>
                  <a:cs typeface="Century Gothic"/>
                </a:rPr>
                <a:t>Civil</a:t>
              </a:r>
              <a:r>
                <a:rPr sz="1050" spc="-5" dirty="0">
                  <a:latin typeface="Century Gothic"/>
                  <a:cs typeface="Century Gothic"/>
                </a:rPr>
                <a:t> </a:t>
              </a:r>
              <a:r>
                <a:rPr sz="1050" dirty="0">
                  <a:latin typeface="Century Gothic"/>
                  <a:cs typeface="Century Gothic"/>
                </a:rPr>
                <a:t>Foundation</a:t>
              </a:r>
              <a:r>
                <a:rPr sz="1050" spc="35" dirty="0">
                  <a:latin typeface="Century Gothic"/>
                  <a:cs typeface="Century Gothic"/>
                </a:rPr>
                <a:t> </a:t>
              </a:r>
              <a:r>
                <a:rPr sz="1050" dirty="0">
                  <a:latin typeface="Century Gothic"/>
                  <a:cs typeface="Century Gothic"/>
                </a:rPr>
                <a:t>&amp;</a:t>
              </a:r>
              <a:r>
                <a:rPr sz="1050" spc="20" dirty="0">
                  <a:latin typeface="Century Gothic"/>
                  <a:cs typeface="Century Gothic"/>
                </a:rPr>
                <a:t> </a:t>
              </a:r>
              <a:r>
                <a:rPr sz="1050" spc="-10" dirty="0">
                  <a:latin typeface="Century Gothic"/>
                  <a:cs typeface="Century Gothic"/>
                </a:rPr>
                <a:t>Arrangement </a:t>
              </a:r>
              <a:r>
                <a:rPr sz="1050" dirty="0">
                  <a:latin typeface="Century Gothic"/>
                  <a:cs typeface="Century Gothic"/>
                </a:rPr>
                <a:t>of</a:t>
              </a:r>
              <a:r>
                <a:rPr sz="1050" spc="15" dirty="0">
                  <a:latin typeface="Century Gothic"/>
                  <a:cs typeface="Century Gothic"/>
                </a:rPr>
                <a:t> </a:t>
              </a:r>
              <a:r>
                <a:rPr sz="1050" dirty="0">
                  <a:latin typeface="Century Gothic"/>
                  <a:cs typeface="Century Gothic"/>
                </a:rPr>
                <a:t>anchor</a:t>
              </a:r>
              <a:r>
                <a:rPr sz="1050" spc="20" dirty="0">
                  <a:latin typeface="Century Gothic"/>
                  <a:cs typeface="Century Gothic"/>
                </a:rPr>
                <a:t> </a:t>
              </a:r>
              <a:r>
                <a:rPr sz="1050" dirty="0">
                  <a:latin typeface="Century Gothic"/>
                  <a:cs typeface="Century Gothic"/>
                </a:rPr>
                <a:t>bolts</a:t>
              </a:r>
              <a:r>
                <a:rPr sz="1050" spc="10" dirty="0">
                  <a:latin typeface="Century Gothic"/>
                  <a:cs typeface="Century Gothic"/>
                </a:rPr>
                <a:t> </a:t>
              </a:r>
              <a:r>
                <a:rPr sz="1050" dirty="0">
                  <a:latin typeface="Century Gothic"/>
                  <a:cs typeface="Century Gothic"/>
                </a:rPr>
                <a:t>at</a:t>
              </a:r>
              <a:r>
                <a:rPr sz="1050" spc="15" dirty="0">
                  <a:latin typeface="Century Gothic"/>
                  <a:cs typeface="Century Gothic"/>
                </a:rPr>
                <a:t> </a:t>
              </a:r>
              <a:r>
                <a:rPr sz="1050" dirty="0">
                  <a:latin typeface="Century Gothic"/>
                  <a:cs typeface="Century Gothic"/>
                </a:rPr>
                <a:t>site</a:t>
              </a:r>
              <a:r>
                <a:rPr sz="1050" spc="5" dirty="0">
                  <a:latin typeface="Century Gothic"/>
                  <a:cs typeface="Century Gothic"/>
                </a:rPr>
                <a:t> </a:t>
              </a:r>
              <a:r>
                <a:rPr sz="1050" dirty="0">
                  <a:latin typeface="Century Gothic"/>
                  <a:cs typeface="Century Gothic"/>
                </a:rPr>
                <a:t>to</a:t>
              </a:r>
              <a:r>
                <a:rPr sz="1050" spc="40" dirty="0">
                  <a:latin typeface="Century Gothic"/>
                  <a:cs typeface="Century Gothic"/>
                </a:rPr>
                <a:t> </a:t>
              </a:r>
              <a:r>
                <a:rPr sz="1050" spc="-10" dirty="0">
                  <a:latin typeface="Century Gothic"/>
                  <a:cs typeface="Century Gothic"/>
                </a:rPr>
                <a:t>install</a:t>
              </a:r>
              <a:endParaRPr sz="1050">
                <a:latin typeface="Century Gothic"/>
                <a:cs typeface="Century Gothic"/>
              </a:endParaRPr>
            </a:p>
            <a:p>
              <a:pPr marR="6985" algn="r">
                <a:lnSpc>
                  <a:spcPct val="100000"/>
                </a:lnSpc>
                <a:spcBef>
                  <a:spcPts val="25"/>
                </a:spcBef>
              </a:pPr>
              <a:r>
                <a:rPr sz="1050" dirty="0">
                  <a:latin typeface="Century Gothic"/>
                  <a:cs typeface="Century Gothic"/>
                </a:rPr>
                <a:t>tube</a:t>
              </a:r>
              <a:r>
                <a:rPr sz="1050" spc="10" dirty="0">
                  <a:latin typeface="Century Gothic"/>
                  <a:cs typeface="Century Gothic"/>
                </a:rPr>
                <a:t> </a:t>
              </a:r>
              <a:r>
                <a:rPr sz="1050" spc="-10" dirty="0">
                  <a:latin typeface="Century Gothic"/>
                  <a:cs typeface="Century Gothic"/>
                </a:rPr>
                <a:t>columns</a:t>
              </a:r>
              <a:endParaRPr sz="1050">
                <a:latin typeface="Century Gothic"/>
                <a:cs typeface="Century Gothic"/>
              </a:endParaRPr>
            </a:p>
          </p:txBody>
        </p:sp>
        <p:pic>
          <p:nvPicPr>
            <p:cNvPr id="27" name="object 27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7027" y="5495358"/>
              <a:ext cx="316991" cy="318515"/>
            </a:xfrm>
            <a:prstGeom prst="rect">
              <a:avLst/>
            </a:prstGeom>
          </p:spPr>
        </p:pic>
        <p:grpSp>
          <p:nvGrpSpPr>
            <p:cNvPr id="28" name="object 28"/>
            <p:cNvGrpSpPr/>
            <p:nvPr/>
          </p:nvGrpSpPr>
          <p:grpSpPr>
            <a:xfrm>
              <a:off x="2171445" y="2067883"/>
              <a:ext cx="8301990" cy="3799840"/>
              <a:chOff x="2171445" y="1937004"/>
              <a:chExt cx="8301990" cy="3799840"/>
            </a:xfrm>
          </p:grpSpPr>
          <p:sp>
            <p:nvSpPr>
              <p:cNvPr id="29" name="object 29"/>
              <p:cNvSpPr/>
              <p:nvPr/>
            </p:nvSpPr>
            <p:spPr>
              <a:xfrm>
                <a:off x="2177795" y="2926080"/>
                <a:ext cx="770890" cy="1905635"/>
              </a:xfrm>
              <a:custGeom>
                <a:avLst/>
                <a:gdLst/>
                <a:ahLst/>
                <a:cxnLst/>
                <a:rect l="l" t="t" r="r" b="b"/>
                <a:pathLst>
                  <a:path w="770889" h="1905635">
                    <a:moveTo>
                      <a:pt x="0" y="0"/>
                    </a:moveTo>
                    <a:lnTo>
                      <a:pt x="0" y="1905520"/>
                    </a:lnTo>
                    <a:lnTo>
                      <a:pt x="770686" y="1905520"/>
                    </a:lnTo>
                  </a:path>
                </a:pathLst>
              </a:custGeom>
              <a:ln w="12699">
                <a:solidFill>
                  <a:srgbClr val="006FC0"/>
                </a:solidFill>
                <a:prstDash val="sys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30"/>
              <p:cNvSpPr/>
              <p:nvPr/>
            </p:nvSpPr>
            <p:spPr>
              <a:xfrm>
                <a:off x="2872281" y="4787146"/>
                <a:ext cx="76200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88900">
                    <a:moveTo>
                      <a:pt x="0" y="88900"/>
                    </a:moveTo>
                    <a:lnTo>
                      <a:pt x="76200" y="44450"/>
                    </a:ln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006FC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31"/>
              <p:cNvSpPr/>
              <p:nvPr/>
            </p:nvSpPr>
            <p:spPr>
              <a:xfrm>
                <a:off x="3683507" y="2380482"/>
                <a:ext cx="567690" cy="1871980"/>
              </a:xfrm>
              <a:custGeom>
                <a:avLst/>
                <a:gdLst/>
                <a:ahLst/>
                <a:cxnLst/>
                <a:rect l="l" t="t" r="r" b="b"/>
                <a:pathLst>
                  <a:path w="567689" h="1871979">
                    <a:moveTo>
                      <a:pt x="0" y="1871497"/>
                    </a:moveTo>
                    <a:lnTo>
                      <a:pt x="0" y="0"/>
                    </a:lnTo>
                    <a:lnTo>
                      <a:pt x="567486" y="0"/>
                    </a:lnTo>
                  </a:path>
                </a:pathLst>
              </a:custGeom>
              <a:ln w="12700">
                <a:solidFill>
                  <a:srgbClr val="006FC0"/>
                </a:solidFill>
                <a:prstDash val="sys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32"/>
              <p:cNvSpPr/>
              <p:nvPr/>
            </p:nvSpPr>
            <p:spPr>
              <a:xfrm>
                <a:off x="4174790" y="2336038"/>
                <a:ext cx="76200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88900">
                    <a:moveTo>
                      <a:pt x="0" y="0"/>
                    </a:moveTo>
                    <a:lnTo>
                      <a:pt x="76200" y="44450"/>
                    </a:lnTo>
                    <a:lnTo>
                      <a:pt x="0" y="88900"/>
                    </a:lnTo>
                  </a:path>
                </a:pathLst>
              </a:custGeom>
              <a:ln w="12700">
                <a:solidFill>
                  <a:srgbClr val="006FC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33"/>
              <p:cNvSpPr/>
              <p:nvPr/>
            </p:nvSpPr>
            <p:spPr>
              <a:xfrm>
                <a:off x="6571487" y="2481066"/>
                <a:ext cx="484505" cy="1878330"/>
              </a:xfrm>
              <a:custGeom>
                <a:avLst/>
                <a:gdLst/>
                <a:ahLst/>
                <a:cxnLst/>
                <a:rect l="l" t="t" r="r" b="b"/>
                <a:pathLst>
                  <a:path w="484504" h="1878329">
                    <a:moveTo>
                      <a:pt x="0" y="1878279"/>
                    </a:moveTo>
                    <a:lnTo>
                      <a:pt x="0" y="0"/>
                    </a:lnTo>
                    <a:lnTo>
                      <a:pt x="484200" y="0"/>
                    </a:lnTo>
                  </a:path>
                </a:pathLst>
              </a:custGeom>
              <a:ln w="12700">
                <a:solidFill>
                  <a:srgbClr val="006FC0"/>
                </a:solidFill>
                <a:prstDash val="sys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34"/>
              <p:cNvSpPr/>
              <p:nvPr/>
            </p:nvSpPr>
            <p:spPr>
              <a:xfrm>
                <a:off x="6979486" y="2436622"/>
                <a:ext cx="76200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88900">
                    <a:moveTo>
                      <a:pt x="0" y="0"/>
                    </a:moveTo>
                    <a:lnTo>
                      <a:pt x="76200" y="44450"/>
                    </a:lnTo>
                    <a:lnTo>
                      <a:pt x="0" y="88900"/>
                    </a:lnTo>
                  </a:path>
                </a:pathLst>
              </a:custGeom>
              <a:ln w="12700">
                <a:solidFill>
                  <a:srgbClr val="006FC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35"/>
              <p:cNvSpPr/>
              <p:nvPr/>
            </p:nvSpPr>
            <p:spPr>
              <a:xfrm>
                <a:off x="4985003" y="2926080"/>
                <a:ext cx="813435" cy="1878330"/>
              </a:xfrm>
              <a:custGeom>
                <a:avLst/>
                <a:gdLst/>
                <a:ahLst/>
                <a:cxnLst/>
                <a:rect l="l" t="t" r="r" b="b"/>
                <a:pathLst>
                  <a:path w="813435" h="1878329">
                    <a:moveTo>
                      <a:pt x="0" y="0"/>
                    </a:moveTo>
                    <a:lnTo>
                      <a:pt x="0" y="1877885"/>
                    </a:lnTo>
                    <a:lnTo>
                      <a:pt x="813079" y="1877885"/>
                    </a:lnTo>
                  </a:path>
                </a:pathLst>
              </a:custGeom>
              <a:ln w="12700">
                <a:solidFill>
                  <a:srgbClr val="006FC0"/>
                </a:solidFill>
                <a:prstDash val="sys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36"/>
              <p:cNvSpPr/>
              <p:nvPr/>
            </p:nvSpPr>
            <p:spPr>
              <a:xfrm>
                <a:off x="5721885" y="4759510"/>
                <a:ext cx="76200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88900">
                    <a:moveTo>
                      <a:pt x="0" y="88900"/>
                    </a:moveTo>
                    <a:lnTo>
                      <a:pt x="76200" y="44450"/>
                    </a:ln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006FC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7" name="object 37"/>
              <p:cNvPicPr/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47587" y="4282439"/>
                <a:ext cx="1443227" cy="1034795"/>
              </a:xfrm>
              <a:prstGeom prst="rect">
                <a:avLst/>
              </a:prstGeom>
            </p:spPr>
          </p:pic>
          <p:sp>
            <p:nvSpPr>
              <p:cNvPr id="38" name="object 38"/>
              <p:cNvSpPr/>
              <p:nvPr/>
            </p:nvSpPr>
            <p:spPr>
              <a:xfrm>
                <a:off x="5831400" y="4267961"/>
                <a:ext cx="1475740" cy="1064260"/>
              </a:xfrm>
              <a:custGeom>
                <a:avLst/>
                <a:gdLst/>
                <a:ahLst/>
                <a:cxnLst/>
                <a:rect l="l" t="t" r="r" b="b"/>
                <a:pathLst>
                  <a:path w="1475740" h="1064260">
                    <a:moveTo>
                      <a:pt x="265938" y="0"/>
                    </a:moveTo>
                    <a:lnTo>
                      <a:pt x="1209662" y="0"/>
                    </a:lnTo>
                    <a:lnTo>
                      <a:pt x="1475600" y="531876"/>
                    </a:lnTo>
                    <a:lnTo>
                      <a:pt x="1209662" y="1063752"/>
                    </a:lnTo>
                    <a:lnTo>
                      <a:pt x="265938" y="1063752"/>
                    </a:lnTo>
                    <a:lnTo>
                      <a:pt x="0" y="531876"/>
                    </a:lnTo>
                    <a:lnTo>
                      <a:pt x="265938" y="0"/>
                    </a:lnTo>
                    <a:close/>
                  </a:path>
                </a:pathLst>
              </a:custGeom>
              <a:ln w="28956">
                <a:solidFill>
                  <a:srgbClr val="BEBEB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9" name="object 39"/>
              <p:cNvPicPr/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23003" y="1937004"/>
                <a:ext cx="1522475" cy="1089659"/>
              </a:xfrm>
              <a:prstGeom prst="rect">
                <a:avLst/>
              </a:prstGeom>
            </p:spPr>
          </p:pic>
          <p:sp>
            <p:nvSpPr>
              <p:cNvPr id="40" name="object 40"/>
              <p:cNvSpPr/>
              <p:nvPr/>
            </p:nvSpPr>
            <p:spPr>
              <a:xfrm>
                <a:off x="7793737" y="2979418"/>
                <a:ext cx="837565" cy="1826895"/>
              </a:xfrm>
              <a:custGeom>
                <a:avLst/>
                <a:gdLst/>
                <a:ahLst/>
                <a:cxnLst/>
                <a:rect l="l" t="t" r="r" b="b"/>
                <a:pathLst>
                  <a:path w="837565" h="1826895">
                    <a:moveTo>
                      <a:pt x="0" y="0"/>
                    </a:moveTo>
                    <a:lnTo>
                      <a:pt x="0" y="1826501"/>
                    </a:lnTo>
                    <a:lnTo>
                      <a:pt x="836955" y="1826501"/>
                    </a:lnTo>
                  </a:path>
                </a:pathLst>
              </a:custGeom>
              <a:ln w="12699">
                <a:solidFill>
                  <a:srgbClr val="006FC0"/>
                </a:solidFill>
                <a:prstDash val="sys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41"/>
              <p:cNvSpPr/>
              <p:nvPr/>
            </p:nvSpPr>
            <p:spPr>
              <a:xfrm>
                <a:off x="8554488" y="4761471"/>
                <a:ext cx="76200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88900">
                    <a:moveTo>
                      <a:pt x="0" y="88900"/>
                    </a:moveTo>
                    <a:lnTo>
                      <a:pt x="76200" y="44450"/>
                    </a:ln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006FC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2" name="object 42"/>
              <p:cNvPicPr/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55107" y="5417819"/>
                <a:ext cx="316991" cy="318515"/>
              </a:xfrm>
              <a:prstGeom prst="rect">
                <a:avLst/>
              </a:prstGeom>
            </p:spPr>
          </p:pic>
          <p:pic>
            <p:nvPicPr>
              <p:cNvPr id="43" name="object 43"/>
              <p:cNvPicPr/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17992" y="5393436"/>
                <a:ext cx="316991" cy="318515"/>
              </a:xfrm>
              <a:prstGeom prst="rect">
                <a:avLst/>
              </a:prstGeom>
            </p:spPr>
          </p:pic>
          <p:sp>
            <p:nvSpPr>
              <p:cNvPr id="44" name="object 44"/>
              <p:cNvSpPr/>
              <p:nvPr/>
            </p:nvSpPr>
            <p:spPr>
              <a:xfrm>
                <a:off x="9438131" y="2456690"/>
                <a:ext cx="353695" cy="1824989"/>
              </a:xfrm>
              <a:custGeom>
                <a:avLst/>
                <a:gdLst/>
                <a:ahLst/>
                <a:cxnLst/>
                <a:rect l="l" t="t" r="r" b="b"/>
                <a:pathLst>
                  <a:path w="353695" h="1824989">
                    <a:moveTo>
                      <a:pt x="0" y="1824748"/>
                    </a:moveTo>
                    <a:lnTo>
                      <a:pt x="0" y="0"/>
                    </a:lnTo>
                    <a:lnTo>
                      <a:pt x="353187" y="0"/>
                    </a:lnTo>
                  </a:path>
                </a:pathLst>
              </a:custGeom>
              <a:ln w="12700">
                <a:solidFill>
                  <a:srgbClr val="006FC0"/>
                </a:solidFill>
                <a:prstDash val="sys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45"/>
              <p:cNvSpPr/>
              <p:nvPr/>
            </p:nvSpPr>
            <p:spPr>
              <a:xfrm>
                <a:off x="9715125" y="2412236"/>
                <a:ext cx="76200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88900">
                    <a:moveTo>
                      <a:pt x="0" y="0"/>
                    </a:moveTo>
                    <a:lnTo>
                      <a:pt x="76200" y="44450"/>
                    </a:lnTo>
                    <a:lnTo>
                      <a:pt x="0" y="88900"/>
                    </a:lnTo>
                  </a:path>
                </a:pathLst>
              </a:custGeom>
              <a:ln w="12700">
                <a:solidFill>
                  <a:srgbClr val="006FC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6" name="object 46"/>
              <p:cNvPicPr/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80703" y="4251960"/>
                <a:ext cx="1786127" cy="1182623"/>
              </a:xfrm>
              <a:prstGeom prst="rect">
                <a:avLst/>
              </a:prstGeom>
            </p:spPr>
          </p:pic>
          <p:sp>
            <p:nvSpPr>
              <p:cNvPr id="47" name="object 47"/>
              <p:cNvSpPr/>
              <p:nvPr/>
            </p:nvSpPr>
            <p:spPr>
              <a:xfrm>
                <a:off x="8680703" y="4251960"/>
                <a:ext cx="1786255" cy="1183005"/>
              </a:xfrm>
              <a:custGeom>
                <a:avLst/>
                <a:gdLst/>
                <a:ahLst/>
                <a:cxnLst/>
                <a:rect l="l" t="t" r="r" b="b"/>
                <a:pathLst>
                  <a:path w="1786254" h="1183004">
                    <a:moveTo>
                      <a:pt x="0" y="591312"/>
                    </a:moveTo>
                    <a:lnTo>
                      <a:pt x="295656" y="0"/>
                    </a:lnTo>
                    <a:lnTo>
                      <a:pt x="1490472" y="0"/>
                    </a:lnTo>
                    <a:lnTo>
                      <a:pt x="1786127" y="591312"/>
                    </a:lnTo>
                    <a:lnTo>
                      <a:pt x="1490472" y="1182624"/>
                    </a:lnTo>
                    <a:lnTo>
                      <a:pt x="295656" y="1182624"/>
                    </a:lnTo>
                    <a:lnTo>
                      <a:pt x="0" y="591312"/>
                    </a:lnTo>
                    <a:close/>
                  </a:path>
                </a:pathLst>
              </a:custGeom>
              <a:ln w="12192">
                <a:solidFill>
                  <a:srgbClr val="BEBEB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8" name="object 48"/>
            <p:cNvSpPr txBox="1"/>
            <p:nvPr/>
          </p:nvSpPr>
          <p:spPr>
            <a:xfrm>
              <a:off x="5503707" y="5578631"/>
              <a:ext cx="1706880" cy="574040"/>
            </a:xfrm>
            <a:prstGeom prst="rect">
              <a:avLst/>
            </a:prstGeom>
          </p:spPr>
          <p:txBody>
            <a:bodyPr vert="horz" wrap="square" lIns="0" tIns="14605" rIns="0" bIns="0" rtlCol="0">
              <a:spAutoFit/>
            </a:bodyPr>
            <a:lstStyle/>
            <a:p>
              <a:pPr marL="975360">
                <a:lnSpc>
                  <a:spcPct val="100000"/>
                </a:lnSpc>
                <a:spcBef>
                  <a:spcPts val="115"/>
                </a:spcBef>
              </a:pPr>
              <a:r>
                <a:rPr sz="1450" b="1" spc="-10" dirty="0">
                  <a:latin typeface="Century Gothic"/>
                  <a:cs typeface="Century Gothic"/>
                </a:rPr>
                <a:t>Painting</a:t>
              </a:r>
              <a:endParaRPr sz="1450">
                <a:latin typeface="Century Gothic"/>
                <a:cs typeface="Century Gothic"/>
              </a:endParaRPr>
            </a:p>
            <a:p>
              <a:pPr marR="5080" algn="r">
                <a:lnSpc>
                  <a:spcPct val="100000"/>
                </a:lnSpc>
                <a:spcBef>
                  <a:spcPts val="25"/>
                </a:spcBef>
              </a:pPr>
              <a:r>
                <a:rPr sz="1050" dirty="0">
                  <a:latin typeface="Century Gothic"/>
                  <a:cs typeface="Century Gothic"/>
                </a:rPr>
                <a:t>Connected</a:t>
              </a:r>
              <a:r>
                <a:rPr sz="1050" spc="15" dirty="0">
                  <a:latin typeface="Century Gothic"/>
                  <a:cs typeface="Century Gothic"/>
                </a:rPr>
                <a:t> </a:t>
              </a:r>
              <a:r>
                <a:rPr sz="1050" dirty="0">
                  <a:latin typeface="Century Gothic"/>
                  <a:cs typeface="Century Gothic"/>
                </a:rPr>
                <a:t>structures</a:t>
              </a:r>
              <a:r>
                <a:rPr sz="1050" spc="40" dirty="0">
                  <a:latin typeface="Century Gothic"/>
                  <a:cs typeface="Century Gothic"/>
                </a:rPr>
                <a:t> </a:t>
              </a:r>
              <a:r>
                <a:rPr sz="1050" spc="-25" dirty="0">
                  <a:latin typeface="Century Gothic"/>
                  <a:cs typeface="Century Gothic"/>
                </a:rPr>
                <a:t>are</a:t>
              </a:r>
              <a:endParaRPr sz="1050">
                <a:latin typeface="Century Gothic"/>
                <a:cs typeface="Century Gothic"/>
              </a:endParaRPr>
            </a:p>
            <a:p>
              <a:pPr marR="5080" algn="r">
                <a:lnSpc>
                  <a:spcPct val="100000"/>
                </a:lnSpc>
                <a:spcBef>
                  <a:spcPts val="10"/>
                </a:spcBef>
              </a:pPr>
              <a:r>
                <a:rPr sz="1050" spc="-10" dirty="0">
                  <a:latin typeface="Century Gothic"/>
                  <a:cs typeface="Century Gothic"/>
                </a:rPr>
                <a:t>painted</a:t>
              </a:r>
              <a:endParaRPr sz="1050">
                <a:latin typeface="Century Gothic"/>
                <a:cs typeface="Century Gothic"/>
              </a:endParaRPr>
            </a:p>
          </p:txBody>
        </p:sp>
        <p:pic>
          <p:nvPicPr>
            <p:cNvPr id="49" name="object 49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7952" y="1380559"/>
              <a:ext cx="316991" cy="320039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4283" y="1380559"/>
              <a:ext cx="316991" cy="320039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5395" y="1482667"/>
              <a:ext cx="316990" cy="318515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9783" y="1380559"/>
              <a:ext cx="318515" cy="320039"/>
            </a:xfrm>
            <a:prstGeom prst="rect">
              <a:avLst/>
            </a:prstGeom>
          </p:spPr>
        </p:pic>
      </p:grpSp>
      <p:sp>
        <p:nvSpPr>
          <p:cNvPr id="55" name="object 2"/>
          <p:cNvSpPr txBox="1"/>
          <p:nvPr/>
        </p:nvSpPr>
        <p:spPr>
          <a:xfrm>
            <a:off x="220061" y="4240424"/>
            <a:ext cx="274320" cy="194500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Century Gothic"/>
                <a:cs typeface="Century Gothic"/>
              </a:rPr>
              <a:t>APL</a:t>
            </a:r>
            <a:r>
              <a:rPr sz="1600" b="1" spc="320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APOLLO</a:t>
            </a:r>
            <a:r>
              <a:rPr sz="1600" b="1" spc="340" dirty="0">
                <a:latin typeface="Century Gothic"/>
                <a:cs typeface="Century Gothic"/>
              </a:rPr>
              <a:t> </a:t>
            </a:r>
            <a:r>
              <a:rPr sz="1600" b="1" spc="-10" dirty="0">
                <a:latin typeface="Century Gothic"/>
                <a:cs typeface="Century Gothic"/>
              </a:rPr>
              <a:t>TUBES</a:t>
            </a:r>
            <a:endParaRPr sz="1600" dirty="0">
              <a:latin typeface="Century Gothic"/>
              <a:cs typeface="Century Gothic"/>
            </a:endParaRPr>
          </a:p>
        </p:txBody>
      </p:sp>
      <p:sp>
        <p:nvSpPr>
          <p:cNvPr id="56" name="Slide Number Placeholder 5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lang="en-IN" spc="-25" smtClean="0">
                <a:solidFill>
                  <a:srgbClr val="44536A"/>
                </a:solidFill>
              </a:rPr>
              <a:t>29</a:t>
            </a:fld>
            <a:endParaRPr lang="en-IN" spc="-25" dirty="0">
              <a:solidFill>
                <a:srgbClr val="44536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20061" y="4240424"/>
            <a:ext cx="274320" cy="194500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Century Gothic"/>
                <a:cs typeface="Century Gothic"/>
              </a:rPr>
              <a:t>APL</a:t>
            </a:r>
            <a:r>
              <a:rPr sz="1600" b="1" spc="320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APOLLO</a:t>
            </a:r>
            <a:r>
              <a:rPr sz="1600" b="1" spc="340" dirty="0">
                <a:latin typeface="Century Gothic"/>
                <a:cs typeface="Century Gothic"/>
              </a:rPr>
              <a:t> </a:t>
            </a:r>
            <a:r>
              <a:rPr sz="1600" b="1" spc="-10" dirty="0">
                <a:latin typeface="Century Gothic"/>
                <a:cs typeface="Century Gothic"/>
              </a:rPr>
              <a:t>TUBES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68807" y="412644"/>
            <a:ext cx="10942436" cy="820641"/>
          </a:xfrm>
          <a:prstGeom prst="rect">
            <a:avLst/>
          </a:prstGeom>
        </p:spPr>
        <p:txBody>
          <a:bodyPr vert="horz" wrap="square" lIns="0" tIns="8454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Contents</a:t>
            </a: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760730" cy="1207135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93649" y="0"/>
            <a:ext cx="5198351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19200" y="1676400"/>
            <a:ext cx="4267200" cy="427926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19200" y="1799140"/>
            <a:ext cx="35721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0880" indent="-287020">
              <a:lnSpc>
                <a:spcPct val="200000"/>
              </a:lnSpc>
              <a:buFont typeface="Arial"/>
              <a:buChar char="•"/>
              <a:tabLst>
                <a:tab pos="690880" algn="l"/>
                <a:tab pos="691515" algn="l"/>
              </a:tabLst>
            </a:pPr>
            <a:r>
              <a:rPr lang="en-US" sz="1800" dirty="0" smtClean="0">
                <a:latin typeface="Century Gothic"/>
                <a:cs typeface="Century Gothic"/>
              </a:rPr>
              <a:t>Q2FY24</a:t>
            </a:r>
            <a:r>
              <a:rPr lang="en-US" sz="1800" spc="-30" dirty="0" smtClean="0">
                <a:latin typeface="Century Gothic"/>
                <a:cs typeface="Century Gothic"/>
              </a:rPr>
              <a:t> </a:t>
            </a:r>
            <a:r>
              <a:rPr lang="en-US" sz="1800" dirty="0" smtClean="0">
                <a:latin typeface="Century Gothic"/>
                <a:cs typeface="Century Gothic"/>
              </a:rPr>
              <a:t>at</a:t>
            </a:r>
            <a:r>
              <a:rPr lang="en-US" sz="1800" spc="-55" dirty="0" smtClean="0">
                <a:latin typeface="Century Gothic"/>
                <a:cs typeface="Century Gothic"/>
              </a:rPr>
              <a:t> </a:t>
            </a:r>
            <a:r>
              <a:rPr lang="en-US" sz="1800" spc="-10" dirty="0" smtClean="0">
                <a:latin typeface="Century Gothic"/>
                <a:cs typeface="Century Gothic"/>
              </a:rPr>
              <a:t>glance</a:t>
            </a:r>
            <a:endParaRPr lang="en-US" sz="2800" dirty="0" smtClean="0">
              <a:latin typeface="Century Gothic"/>
              <a:cs typeface="Century Gothic"/>
            </a:endParaRPr>
          </a:p>
          <a:p>
            <a:pPr marL="690880" indent="-287020">
              <a:lnSpc>
                <a:spcPct val="200000"/>
              </a:lnSpc>
              <a:buFont typeface="Arial"/>
              <a:buChar char="•"/>
              <a:tabLst>
                <a:tab pos="690880" algn="l"/>
                <a:tab pos="691515" algn="l"/>
              </a:tabLst>
            </a:pPr>
            <a:r>
              <a:rPr lang="en-US" sz="1800" dirty="0" smtClean="0">
                <a:latin typeface="Century Gothic"/>
                <a:cs typeface="Century Gothic"/>
              </a:rPr>
              <a:t>Financial</a:t>
            </a:r>
            <a:r>
              <a:rPr lang="en-US" sz="1800" spc="-90" dirty="0" smtClean="0">
                <a:latin typeface="Century Gothic"/>
                <a:cs typeface="Century Gothic"/>
              </a:rPr>
              <a:t> </a:t>
            </a:r>
            <a:r>
              <a:rPr lang="en-US" sz="1800" spc="-10" dirty="0" smtClean="0">
                <a:latin typeface="Century Gothic"/>
                <a:cs typeface="Century Gothic"/>
              </a:rPr>
              <a:t>Performance</a:t>
            </a:r>
            <a:endParaRPr lang="en-US" sz="2800" dirty="0" smtClean="0">
              <a:latin typeface="Century Gothic"/>
              <a:cs typeface="Century Gothic"/>
            </a:endParaRPr>
          </a:p>
          <a:p>
            <a:pPr marL="690880" indent="-287020">
              <a:lnSpc>
                <a:spcPct val="200000"/>
              </a:lnSpc>
              <a:buFont typeface="Arial"/>
              <a:buChar char="•"/>
              <a:tabLst>
                <a:tab pos="690880" algn="l"/>
                <a:tab pos="691515" algn="l"/>
              </a:tabLst>
            </a:pPr>
            <a:r>
              <a:rPr lang="en-US" sz="1800" dirty="0" smtClean="0">
                <a:latin typeface="Century Gothic"/>
                <a:cs typeface="Century Gothic"/>
              </a:rPr>
              <a:t>Business</a:t>
            </a:r>
            <a:r>
              <a:rPr lang="en-US" sz="1800" spc="-60" dirty="0" smtClean="0">
                <a:latin typeface="Century Gothic"/>
                <a:cs typeface="Century Gothic"/>
              </a:rPr>
              <a:t> </a:t>
            </a:r>
            <a:r>
              <a:rPr lang="en-US" sz="1800" spc="-10" dirty="0" smtClean="0">
                <a:latin typeface="Century Gothic"/>
                <a:cs typeface="Century Gothic"/>
              </a:rPr>
              <a:t>Strategy</a:t>
            </a:r>
            <a:endParaRPr lang="en-US" sz="2800" dirty="0" smtClean="0">
              <a:latin typeface="Century Gothic"/>
              <a:cs typeface="Century Gothic"/>
            </a:endParaRPr>
          </a:p>
          <a:p>
            <a:pPr marL="690880" indent="-287020">
              <a:lnSpc>
                <a:spcPct val="200000"/>
              </a:lnSpc>
              <a:buFont typeface="Arial"/>
              <a:buChar char="•"/>
              <a:tabLst>
                <a:tab pos="690880" algn="l"/>
                <a:tab pos="691515" algn="l"/>
              </a:tabLst>
            </a:pPr>
            <a:r>
              <a:rPr lang="en-US" sz="1800" dirty="0" smtClean="0">
                <a:latin typeface="Century Gothic"/>
                <a:cs typeface="Century Gothic"/>
              </a:rPr>
              <a:t>New</a:t>
            </a:r>
            <a:r>
              <a:rPr lang="en-US" sz="1800" spc="-45" dirty="0" smtClean="0">
                <a:latin typeface="Century Gothic"/>
                <a:cs typeface="Century Gothic"/>
              </a:rPr>
              <a:t> </a:t>
            </a:r>
            <a:r>
              <a:rPr lang="en-US" sz="1800" spc="-10" dirty="0" smtClean="0">
                <a:latin typeface="Century Gothic"/>
                <a:cs typeface="Century Gothic"/>
              </a:rPr>
              <a:t>Initiatives</a:t>
            </a:r>
            <a:endParaRPr lang="en-US" sz="2800" dirty="0" smtClean="0">
              <a:latin typeface="Century Gothic"/>
              <a:cs typeface="Century Gothic"/>
            </a:endParaRPr>
          </a:p>
          <a:p>
            <a:pPr marL="690880" indent="-287020">
              <a:lnSpc>
                <a:spcPct val="200000"/>
              </a:lnSpc>
              <a:buFont typeface="Arial"/>
              <a:buChar char="•"/>
              <a:tabLst>
                <a:tab pos="690880" algn="l"/>
                <a:tab pos="691515" algn="l"/>
              </a:tabLst>
            </a:pPr>
            <a:r>
              <a:rPr lang="en-US" sz="1800" dirty="0" smtClean="0">
                <a:latin typeface="Century Gothic"/>
                <a:cs typeface="Century Gothic"/>
              </a:rPr>
              <a:t>ESG</a:t>
            </a:r>
            <a:r>
              <a:rPr lang="en-US" sz="1800" spc="-25" dirty="0" smtClean="0">
                <a:latin typeface="Century Gothic"/>
                <a:cs typeface="Century Gothic"/>
              </a:rPr>
              <a:t> </a:t>
            </a:r>
            <a:r>
              <a:rPr lang="en-US" sz="1800" spc="-10" dirty="0" smtClean="0">
                <a:latin typeface="Century Gothic"/>
                <a:cs typeface="Century Gothic"/>
              </a:rPr>
              <a:t>Engagement</a:t>
            </a:r>
            <a:endParaRPr lang="en-US" sz="2800" dirty="0" smtClean="0">
              <a:latin typeface="Century Gothic"/>
              <a:cs typeface="Century Gothic"/>
            </a:endParaRPr>
          </a:p>
          <a:p>
            <a:pPr marL="690880" indent="-287020">
              <a:lnSpc>
                <a:spcPct val="200000"/>
              </a:lnSpc>
              <a:buFont typeface="Arial"/>
              <a:buChar char="•"/>
              <a:tabLst>
                <a:tab pos="690880" algn="l"/>
                <a:tab pos="691515" algn="l"/>
              </a:tabLst>
            </a:pPr>
            <a:r>
              <a:rPr lang="en-US" sz="1800" dirty="0" smtClean="0">
                <a:latin typeface="Century Gothic"/>
                <a:cs typeface="Century Gothic"/>
              </a:rPr>
              <a:t>Team</a:t>
            </a:r>
            <a:r>
              <a:rPr lang="en-US" sz="1800" spc="-25" dirty="0" smtClean="0">
                <a:latin typeface="Century Gothic"/>
                <a:cs typeface="Century Gothic"/>
              </a:rPr>
              <a:t> </a:t>
            </a:r>
            <a:r>
              <a:rPr lang="en-US" sz="1800" dirty="0" smtClean="0">
                <a:latin typeface="Century Gothic"/>
                <a:cs typeface="Century Gothic"/>
              </a:rPr>
              <a:t>APL</a:t>
            </a:r>
            <a:r>
              <a:rPr lang="en-US" sz="1800" spc="-60" dirty="0" smtClean="0">
                <a:latin typeface="Century Gothic"/>
                <a:cs typeface="Century Gothic"/>
              </a:rPr>
              <a:t> </a:t>
            </a:r>
            <a:r>
              <a:rPr lang="en-US" sz="1800" spc="-10" dirty="0" smtClean="0">
                <a:latin typeface="Century Gothic"/>
                <a:cs typeface="Century Gothic"/>
              </a:rPr>
              <a:t>Apollo</a:t>
            </a:r>
            <a:endParaRPr lang="en-US" sz="1800" dirty="0">
              <a:latin typeface="Century Gothic"/>
              <a:cs typeface="Century Gothic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lang="en-IN" spc="-25" smtClean="0">
                <a:solidFill>
                  <a:srgbClr val="44536A"/>
                </a:solidFill>
              </a:rPr>
              <a:t>3</a:t>
            </a:fld>
            <a:endParaRPr lang="en-IN" spc="-25" dirty="0">
              <a:solidFill>
                <a:srgbClr val="44536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6800" y="322032"/>
            <a:ext cx="9670987" cy="6535968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12">
            <a:extLst>
              <a:ext uri="{FF2B5EF4-FFF2-40B4-BE49-F238E27FC236}">
                <a16:creationId xmlns="" xmlns:a16="http://schemas.microsoft.com/office/drawing/2014/main" id="{4E062750-EB9D-DB1D-113A-AADC7EB25C7E}"/>
              </a:ext>
            </a:extLst>
          </p:cNvPr>
          <p:cNvSpPr/>
          <p:nvPr/>
        </p:nvSpPr>
        <p:spPr>
          <a:xfrm>
            <a:off x="0" y="0"/>
            <a:ext cx="760307" cy="1207347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0" y="1810511"/>
                </a:moveTo>
                <a:lnTo>
                  <a:pt x="1139952" y="1810511"/>
                </a:lnTo>
                <a:lnTo>
                  <a:pt x="1139952" y="0"/>
                </a:lnTo>
                <a:lnTo>
                  <a:pt x="0" y="0"/>
                </a:lnTo>
                <a:lnTo>
                  <a:pt x="0" y="1810511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">
            <a:extLst>
              <a:ext uri="{FF2B5EF4-FFF2-40B4-BE49-F238E27FC236}">
                <a16:creationId xmlns="" xmlns:a16="http://schemas.microsoft.com/office/drawing/2014/main" id="{FB0B431B-8771-92E5-B138-63D632876055}"/>
              </a:ext>
            </a:extLst>
          </p:cNvPr>
          <p:cNvSpPr txBox="1"/>
          <p:nvPr/>
        </p:nvSpPr>
        <p:spPr>
          <a:xfrm>
            <a:off x="208173" y="4241516"/>
            <a:ext cx="246221" cy="1940983"/>
          </a:xfrm>
          <a:prstGeom prst="rect">
            <a:avLst/>
          </a:prstGeom>
        </p:spPr>
        <p:txBody>
          <a:bodyPr vert="vert270" wrap="square" lIns="0" tIns="9737" rIns="0" bIns="0" rtlCol="0">
            <a:spAutoFit/>
          </a:bodyPr>
          <a:lstStyle/>
          <a:p>
            <a:pPr marL="8467">
              <a:spcBef>
                <a:spcPts val="77"/>
              </a:spcBef>
            </a:pPr>
            <a:r>
              <a:rPr sz="1600" b="1" spc="27" dirty="0">
                <a:latin typeface="Century Gothic"/>
                <a:cs typeface="Century Gothic"/>
              </a:rPr>
              <a:t>APL </a:t>
            </a:r>
            <a:r>
              <a:rPr sz="1600" b="1" spc="37" dirty="0">
                <a:latin typeface="Century Gothic"/>
                <a:cs typeface="Century Gothic"/>
              </a:rPr>
              <a:t>APOLLO</a:t>
            </a:r>
            <a:r>
              <a:rPr sz="1600" b="1" spc="323" dirty="0">
                <a:latin typeface="Century Gothic"/>
                <a:cs typeface="Century Gothic"/>
              </a:rPr>
              <a:t> </a:t>
            </a:r>
            <a:r>
              <a:rPr sz="1600" b="1" spc="53" dirty="0">
                <a:latin typeface="Century Gothic"/>
                <a:cs typeface="Century Gothic"/>
              </a:rPr>
              <a:t>TUBES</a:t>
            </a:r>
            <a:endParaRPr sz="1600" dirty="0">
              <a:latin typeface="Century Gothic"/>
              <a:cs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lang="en-IN" spc="-25" smtClean="0">
                <a:solidFill>
                  <a:srgbClr val="44536A"/>
                </a:solidFill>
              </a:rPr>
              <a:t>30</a:t>
            </a:fld>
            <a:endParaRPr lang="en-IN" spc="-25" dirty="0">
              <a:solidFill>
                <a:srgbClr val="4453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93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2">
            <a:extLst>
              <a:ext uri="{FF2B5EF4-FFF2-40B4-BE49-F238E27FC236}">
                <a16:creationId xmlns="" xmlns:a16="http://schemas.microsoft.com/office/drawing/2014/main" id="{4E062750-EB9D-DB1D-113A-AADC7EB25C7E}"/>
              </a:ext>
            </a:extLst>
          </p:cNvPr>
          <p:cNvSpPr/>
          <p:nvPr/>
        </p:nvSpPr>
        <p:spPr>
          <a:xfrm>
            <a:off x="1" y="1"/>
            <a:ext cx="760307" cy="1207347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0" y="1810511"/>
                </a:moveTo>
                <a:lnTo>
                  <a:pt x="1139952" y="1810511"/>
                </a:lnTo>
                <a:lnTo>
                  <a:pt x="1139952" y="0"/>
                </a:lnTo>
                <a:lnTo>
                  <a:pt x="0" y="0"/>
                </a:lnTo>
                <a:lnTo>
                  <a:pt x="0" y="1810511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5" name="object 2">
            <a:extLst>
              <a:ext uri="{FF2B5EF4-FFF2-40B4-BE49-F238E27FC236}">
                <a16:creationId xmlns="" xmlns:a16="http://schemas.microsoft.com/office/drawing/2014/main" id="{FB0B431B-8771-92E5-B138-63D632876055}"/>
              </a:ext>
            </a:extLst>
          </p:cNvPr>
          <p:cNvSpPr txBox="1"/>
          <p:nvPr/>
        </p:nvSpPr>
        <p:spPr>
          <a:xfrm>
            <a:off x="208174" y="4241518"/>
            <a:ext cx="246221" cy="1940983"/>
          </a:xfrm>
          <a:prstGeom prst="rect">
            <a:avLst/>
          </a:prstGeom>
        </p:spPr>
        <p:txBody>
          <a:bodyPr vert="vert270" wrap="square" lIns="0" tIns="9737" rIns="0" bIns="0" rtlCol="0">
            <a:spAutoFit/>
          </a:bodyPr>
          <a:lstStyle/>
          <a:p>
            <a:pPr marL="8468" algn="ctr">
              <a:spcBef>
                <a:spcPts val="77"/>
              </a:spcBef>
            </a:pPr>
            <a:r>
              <a:rPr sz="1600" b="1" spc="27" dirty="0">
                <a:latin typeface="Century Gothic"/>
                <a:cs typeface="Century Gothic"/>
              </a:rPr>
              <a:t>APL </a:t>
            </a:r>
            <a:r>
              <a:rPr sz="1600" b="1" spc="37" dirty="0">
                <a:latin typeface="Century Gothic"/>
                <a:cs typeface="Century Gothic"/>
              </a:rPr>
              <a:t>APOLLO</a:t>
            </a:r>
            <a:r>
              <a:rPr sz="1600" b="1" spc="323" dirty="0">
                <a:latin typeface="Century Gothic"/>
                <a:cs typeface="Century Gothic"/>
              </a:rPr>
              <a:t> </a:t>
            </a:r>
            <a:r>
              <a:rPr sz="1600" b="1" spc="53" dirty="0">
                <a:latin typeface="Century Gothic"/>
                <a:cs typeface="Century Gothic"/>
              </a:rPr>
              <a:t>TUBES</a:t>
            </a:r>
            <a:endParaRPr sz="1600" dirty="0">
              <a:latin typeface="Century Gothic"/>
              <a:cs typeface="Century Gothic"/>
            </a:endParaRPr>
          </a:p>
        </p:txBody>
      </p:sp>
      <p:sp>
        <p:nvSpPr>
          <p:cNvPr id="6" name="object 3"/>
          <p:cNvSpPr txBox="1">
            <a:spLocks/>
          </p:cNvSpPr>
          <p:nvPr/>
        </p:nvSpPr>
        <p:spPr>
          <a:xfrm>
            <a:off x="812800" y="312281"/>
            <a:ext cx="10942436" cy="863628"/>
          </a:xfrm>
          <a:prstGeom prst="rect">
            <a:avLst/>
          </a:prstGeom>
        </p:spPr>
        <p:txBody>
          <a:bodyPr vert="horz" wrap="square" lIns="0" tIns="123756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76843">
              <a:spcBef>
                <a:spcPts val="95"/>
              </a:spcBef>
            </a:pPr>
            <a:r>
              <a:rPr lang="en-US" sz="4800" dirty="0">
                <a:solidFill>
                  <a:schemeClr val="tx1"/>
                </a:solidFill>
                <a:latin typeface="Century Gothic"/>
                <a:cs typeface="Century Gothic"/>
              </a:rPr>
              <a:t>More live sites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364" y="4895462"/>
            <a:ext cx="2498267" cy="13799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32825" y="6368461"/>
            <a:ext cx="1699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6FC0"/>
                </a:solidFill>
                <a:latin typeface="Century Gothic" panose="020B0502020202020204" pitchFamily="34" charset="0"/>
              </a:rPr>
              <a:t>Housing-Delhi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790699" y="4524880"/>
            <a:ext cx="32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6FC0"/>
                </a:solidFill>
                <a:latin typeface="Century Gothic" panose="020B0502020202020204" pitchFamily="34" charset="0"/>
              </a:rPr>
              <a:t>Hospital- Mumbai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091" y="3124200"/>
            <a:ext cx="2357092" cy="13473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20801" y="6368460"/>
            <a:ext cx="4140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6FC0"/>
                </a:solidFill>
                <a:latin typeface="Century Gothic" panose="020B0502020202020204" pitchFamily="34" charset="0"/>
              </a:rPr>
              <a:t>       University, Delhi NCR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581" y="4914537"/>
            <a:ext cx="2373369" cy="14484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8025" y="1296013"/>
            <a:ext cx="2514600" cy="13209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086845" y="2602744"/>
            <a:ext cx="41646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6FC0"/>
                </a:solidFill>
                <a:latin typeface="Century Gothic" panose="020B0502020202020204" pitchFamily="34" charset="0"/>
              </a:rPr>
              <a:t>University Campus- Telangana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327403" y="4365328"/>
            <a:ext cx="2949559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67" dirty="0">
                <a:solidFill>
                  <a:srgbClr val="006FC0"/>
                </a:solidFill>
                <a:latin typeface="Century Gothic" panose="020B0502020202020204" pitchFamily="34" charset="0"/>
              </a:rPr>
              <a:t>Railway Station – Andhra Pradesh</a:t>
            </a:r>
            <a:endParaRPr lang="en-US" sz="1467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029" y="3112628"/>
            <a:ext cx="2514600" cy="1295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000" y="3138534"/>
            <a:ext cx="2369773" cy="13616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593" y="4928639"/>
            <a:ext cx="2502071" cy="13209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000" y="4931069"/>
            <a:ext cx="2369773" cy="14341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5152" y="1296013"/>
            <a:ext cx="2478275" cy="13067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6961" y="3090066"/>
            <a:ext cx="2478275" cy="133778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862480" y="4480245"/>
            <a:ext cx="2963720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67" dirty="0">
                <a:solidFill>
                  <a:srgbClr val="006FC0"/>
                </a:solidFill>
                <a:latin typeface="Century Gothic" panose="020B0502020202020204" pitchFamily="34" charset="0"/>
              </a:rPr>
              <a:t>       Water Tank, Uttar Pradesh</a:t>
            </a:r>
            <a:endParaRPr lang="en-US" sz="1467" dirty="0"/>
          </a:p>
        </p:txBody>
      </p:sp>
      <p:sp>
        <p:nvSpPr>
          <p:cNvPr id="26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11460400" y="6333200"/>
            <a:ext cx="731600" cy="164212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067">
                <a:latin typeface="Century Gothic" panose="020B0502020202020204" pitchFamily="34" charset="0"/>
              </a:rPr>
              <a:pPr/>
              <a:t>31</a:t>
            </a:fld>
            <a:endParaRPr lang="en" sz="1067" dirty="0">
              <a:latin typeface="Century Gothic" panose="020B0502020202020204" pitchFamily="34" charset="0"/>
            </a:endParaRPr>
          </a:p>
        </p:txBody>
      </p:sp>
      <p:pic>
        <p:nvPicPr>
          <p:cNvPr id="27" name="object 3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063" y="1275021"/>
            <a:ext cx="2368888" cy="1298568"/>
          </a:xfrm>
          <a:prstGeom prst="rect">
            <a:avLst/>
          </a:prstGeom>
        </p:spPr>
      </p:pic>
      <p:pic>
        <p:nvPicPr>
          <p:cNvPr id="28" name="object 7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000" y="1243544"/>
            <a:ext cx="2369773" cy="130361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431877" y="2577900"/>
            <a:ext cx="4140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6FC0"/>
                </a:solidFill>
                <a:latin typeface="Century Gothic" panose="020B0502020202020204" pitchFamily="34" charset="0"/>
              </a:rPr>
              <a:t>MES – Delhi Cantonment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53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105"/>
              </a:spcBef>
              <a:buSzPct val="90000"/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dirty="0"/>
              <a:t>High</a:t>
            </a:r>
            <a:r>
              <a:rPr spc="-20" dirty="0"/>
              <a:t> </a:t>
            </a:r>
            <a:r>
              <a:rPr dirty="0"/>
              <a:t>Rise</a:t>
            </a:r>
            <a:r>
              <a:rPr spc="-20" dirty="0"/>
              <a:t> </a:t>
            </a:r>
            <a:r>
              <a:rPr spc="-10" dirty="0"/>
              <a:t>Buildings</a:t>
            </a:r>
          </a:p>
          <a:p>
            <a:pPr marL="1078865" marR="718820" lvl="1" indent="-424180">
              <a:lnSpc>
                <a:spcPct val="100000"/>
              </a:lnSpc>
              <a:buSzPct val="70000"/>
              <a:buFont typeface="Arial"/>
              <a:buChar char="○"/>
              <a:tabLst>
                <a:tab pos="1078865" algn="l"/>
                <a:tab pos="1079500" algn="l"/>
              </a:tabLst>
            </a:pPr>
            <a:r>
              <a:rPr sz="2000" dirty="0">
                <a:latin typeface="Century Gothic"/>
                <a:cs typeface="Century Gothic"/>
              </a:rPr>
              <a:t>Hospitals,</a:t>
            </a:r>
            <a:r>
              <a:rPr sz="2000" spc="-65" dirty="0">
                <a:latin typeface="Century Gothic"/>
                <a:cs typeface="Century Gothic"/>
              </a:rPr>
              <a:t> </a:t>
            </a:r>
            <a:r>
              <a:rPr sz="2000" dirty="0">
                <a:latin typeface="Century Gothic"/>
                <a:cs typeface="Century Gothic"/>
              </a:rPr>
              <a:t>Housing,</a:t>
            </a:r>
            <a:r>
              <a:rPr sz="2000" spc="-40" dirty="0">
                <a:latin typeface="Century Gothic"/>
                <a:cs typeface="Century Gothic"/>
              </a:rPr>
              <a:t> </a:t>
            </a:r>
            <a:r>
              <a:rPr sz="2000" spc="-10" dirty="0">
                <a:latin typeface="Century Gothic"/>
                <a:cs typeface="Century Gothic"/>
              </a:rPr>
              <a:t>Schools, </a:t>
            </a:r>
            <a:r>
              <a:rPr sz="2000" dirty="0">
                <a:latin typeface="Century Gothic"/>
                <a:cs typeface="Century Gothic"/>
              </a:rPr>
              <a:t>Courts,</a:t>
            </a:r>
            <a:r>
              <a:rPr sz="2000" spc="-45" dirty="0">
                <a:latin typeface="Century Gothic"/>
                <a:cs typeface="Century Gothic"/>
              </a:rPr>
              <a:t> </a:t>
            </a:r>
            <a:r>
              <a:rPr sz="2000" spc="-10" dirty="0">
                <a:latin typeface="Century Gothic"/>
                <a:cs typeface="Century Gothic"/>
              </a:rPr>
              <a:t>Hotels/Malls/Offices</a:t>
            </a:r>
            <a:endParaRPr sz="2000">
              <a:latin typeface="Century Gothic"/>
              <a:cs typeface="Century Gothic"/>
            </a:endParaRPr>
          </a:p>
          <a:p>
            <a:pPr marL="469265" indent="-456565">
              <a:lnSpc>
                <a:spcPct val="100000"/>
              </a:lnSpc>
              <a:spcBef>
                <a:spcPts val="120"/>
              </a:spcBef>
              <a:buSzPct val="90000"/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dirty="0"/>
              <a:t>Warehouses/Cold</a:t>
            </a:r>
            <a:r>
              <a:rPr spc="-30" dirty="0"/>
              <a:t> </a:t>
            </a:r>
            <a:r>
              <a:rPr dirty="0"/>
              <a:t>Storage/Food</a:t>
            </a:r>
            <a:r>
              <a:rPr spc="-55" dirty="0"/>
              <a:t> </a:t>
            </a:r>
            <a:r>
              <a:rPr spc="-10" dirty="0"/>
              <a:t>Parks</a:t>
            </a:r>
          </a:p>
          <a:p>
            <a:pPr marL="469265" indent="-456565">
              <a:lnSpc>
                <a:spcPct val="100000"/>
              </a:lnSpc>
              <a:spcBef>
                <a:spcPts val="355"/>
              </a:spcBef>
              <a:buSzPct val="90000"/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dirty="0"/>
              <a:t>Factory</a:t>
            </a:r>
            <a:r>
              <a:rPr spc="-50" dirty="0"/>
              <a:t> </a:t>
            </a:r>
            <a:r>
              <a:rPr dirty="0"/>
              <a:t>Buildings/Process</a:t>
            </a:r>
            <a:r>
              <a:rPr spc="-30" dirty="0"/>
              <a:t> </a:t>
            </a:r>
            <a:r>
              <a:rPr spc="-10" dirty="0"/>
              <a:t>Structures</a:t>
            </a:r>
          </a:p>
          <a:p>
            <a:pPr marL="469265" indent="-456565">
              <a:lnSpc>
                <a:spcPct val="100000"/>
              </a:lnSpc>
              <a:spcBef>
                <a:spcPts val="360"/>
              </a:spcBef>
              <a:buSzPct val="90000"/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dirty="0"/>
              <a:t>Aviation</a:t>
            </a:r>
            <a:r>
              <a:rPr spc="-45" dirty="0"/>
              <a:t> </a:t>
            </a:r>
            <a:r>
              <a:rPr spc="-10" dirty="0"/>
              <a:t>Hangers</a:t>
            </a:r>
          </a:p>
          <a:p>
            <a:pPr marL="469265" indent="-456565">
              <a:lnSpc>
                <a:spcPct val="100000"/>
              </a:lnSpc>
              <a:spcBef>
                <a:spcPts val="360"/>
              </a:spcBef>
              <a:buSzPct val="90000"/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dirty="0"/>
              <a:t>Data</a:t>
            </a:r>
            <a:r>
              <a:rPr spc="-35" dirty="0"/>
              <a:t> </a:t>
            </a:r>
            <a:r>
              <a:rPr spc="-10" dirty="0"/>
              <a:t>Centres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9305" y="373064"/>
            <a:ext cx="10942436" cy="820641"/>
          </a:xfrm>
          <a:prstGeom prst="rect">
            <a:avLst/>
          </a:prstGeom>
        </p:spPr>
        <p:txBody>
          <a:bodyPr vert="horz" wrap="square" lIns="0" tIns="123756" rIns="0" bIns="0" rtlCol="0">
            <a:spAutoFit/>
          </a:bodyPr>
          <a:lstStyle/>
          <a:p>
            <a:pPr marL="76835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Applications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760730" cy="1207135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44168" y="4067602"/>
            <a:ext cx="4593335" cy="235756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37160" y="4067568"/>
            <a:ext cx="5239499" cy="235761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7151818" y="1769364"/>
            <a:ext cx="1292860" cy="1097280"/>
          </a:xfrm>
          <a:custGeom>
            <a:avLst/>
            <a:gdLst/>
            <a:ahLst/>
            <a:cxnLst/>
            <a:rect l="l" t="t" r="r" b="b"/>
            <a:pathLst>
              <a:path w="1292859" h="1097280">
                <a:moveTo>
                  <a:pt x="1292352" y="0"/>
                </a:moveTo>
                <a:lnTo>
                  <a:pt x="0" y="0"/>
                </a:lnTo>
                <a:lnTo>
                  <a:pt x="0" y="1097280"/>
                </a:lnTo>
                <a:lnTo>
                  <a:pt x="1292352" y="1097280"/>
                </a:lnTo>
                <a:lnTo>
                  <a:pt x="129235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440057" y="2050956"/>
            <a:ext cx="715010" cy="5213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2255"/>
              </a:lnSpc>
              <a:spcBef>
                <a:spcPts val="95"/>
              </a:spcBef>
            </a:pPr>
            <a:r>
              <a:rPr sz="19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45</a:t>
            </a:r>
            <a:endParaRPr sz="1900">
              <a:latin typeface="Century Gothic"/>
              <a:cs typeface="Century Gothic"/>
            </a:endParaRPr>
          </a:p>
          <a:p>
            <a:pPr algn="ctr">
              <a:lnSpc>
                <a:spcPts val="1655"/>
              </a:lnSpc>
            </a:pPr>
            <a:r>
              <a:rPr sz="1400" spc="-10" dirty="0">
                <a:solidFill>
                  <a:srgbClr val="FFFFFF"/>
                </a:solidFill>
                <a:latin typeface="Century Gothic"/>
                <a:cs typeface="Century Gothic"/>
              </a:rPr>
              <a:t>projects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524942" y="1769364"/>
            <a:ext cx="1457325" cy="1097280"/>
          </a:xfrm>
          <a:custGeom>
            <a:avLst/>
            <a:gdLst/>
            <a:ahLst/>
            <a:cxnLst/>
            <a:rect l="l" t="t" r="r" b="b"/>
            <a:pathLst>
              <a:path w="1457325" h="1097280">
                <a:moveTo>
                  <a:pt x="1456944" y="0"/>
                </a:moveTo>
                <a:lnTo>
                  <a:pt x="0" y="0"/>
                </a:lnTo>
                <a:lnTo>
                  <a:pt x="0" y="1097280"/>
                </a:lnTo>
                <a:lnTo>
                  <a:pt x="1456944" y="1097280"/>
                </a:lnTo>
                <a:lnTo>
                  <a:pt x="1456944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722009" y="2050956"/>
            <a:ext cx="1064895" cy="527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2280"/>
              </a:lnSpc>
              <a:spcBef>
                <a:spcPts val="95"/>
              </a:spcBef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42</a:t>
            </a:r>
            <a:r>
              <a:rPr sz="1400" b="1" dirty="0">
                <a:solidFill>
                  <a:srgbClr val="FFFFFF"/>
                </a:solidFill>
                <a:latin typeface="Century Gothic"/>
                <a:cs typeface="Century Gothic"/>
              </a:rPr>
              <a:t>mn</a:t>
            </a:r>
            <a:r>
              <a:rPr sz="14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entury Gothic"/>
                <a:cs typeface="Century Gothic"/>
              </a:rPr>
              <a:t>sq.</a:t>
            </a:r>
            <a:r>
              <a:rPr sz="14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ft.</a:t>
            </a:r>
            <a:endParaRPr sz="1400">
              <a:latin typeface="Century Gothic"/>
              <a:cs typeface="Century Gothic"/>
            </a:endParaRPr>
          </a:p>
          <a:p>
            <a:pPr algn="ctr">
              <a:lnSpc>
                <a:spcPts val="1680"/>
              </a:lnSpc>
            </a:pPr>
            <a:r>
              <a:rPr sz="1400" spc="-10" dirty="0">
                <a:solidFill>
                  <a:srgbClr val="FFFFFF"/>
                </a:solidFill>
                <a:latin typeface="Century Gothic"/>
                <a:cs typeface="Century Gothic"/>
              </a:rPr>
              <a:t>Visibility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027606" y="1769364"/>
            <a:ext cx="1877695" cy="1097280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2324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830"/>
              </a:spcBef>
            </a:pPr>
            <a:r>
              <a:rPr sz="1900" b="1" dirty="0">
                <a:solidFill>
                  <a:srgbClr val="FFFFFF"/>
                </a:solidFill>
                <a:latin typeface="Century Gothic"/>
                <a:cs typeface="Century Gothic"/>
              </a:rPr>
              <a:t>220,000</a:t>
            </a:r>
            <a:r>
              <a:rPr sz="1900" b="1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ton</a:t>
            </a:r>
            <a:endParaRPr sz="1400">
              <a:latin typeface="Century Gothic"/>
              <a:cs typeface="Century Gothic"/>
            </a:endParaRPr>
          </a:p>
          <a:p>
            <a:pPr marL="223520" marR="218440" algn="ctr">
              <a:lnSpc>
                <a:spcPct val="100000"/>
              </a:lnSpc>
              <a:spcBef>
                <a:spcPts val="10"/>
              </a:spcBef>
            </a:pPr>
            <a:r>
              <a:rPr sz="1100" dirty="0">
                <a:solidFill>
                  <a:srgbClr val="FFFFFF"/>
                </a:solidFill>
                <a:latin typeface="Century Gothic"/>
                <a:cs typeface="Century Gothic"/>
              </a:rPr>
              <a:t>heavy</a:t>
            </a:r>
            <a:r>
              <a:rPr sz="1100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Century Gothic"/>
                <a:cs typeface="Century Gothic"/>
              </a:rPr>
              <a:t>structural</a:t>
            </a:r>
            <a:r>
              <a:rPr sz="1100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Century Gothic"/>
                <a:cs typeface="Century Gothic"/>
              </a:rPr>
              <a:t>steel </a:t>
            </a:r>
            <a:r>
              <a:rPr sz="1100" spc="-10" dirty="0">
                <a:solidFill>
                  <a:srgbClr val="FFFFFF"/>
                </a:solidFill>
                <a:latin typeface="Century Gothic"/>
                <a:cs typeface="Century Gothic"/>
              </a:rPr>
              <a:t>tubes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274228" y="2939557"/>
            <a:ext cx="217043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b="1" dirty="0">
                <a:latin typeface="Century Gothic"/>
                <a:cs typeface="Century Gothic"/>
              </a:rPr>
              <a:t>Ongoing</a:t>
            </a:r>
            <a:r>
              <a:rPr sz="1900" b="1" spc="-90" dirty="0">
                <a:latin typeface="Century Gothic"/>
                <a:cs typeface="Century Gothic"/>
              </a:rPr>
              <a:t> </a:t>
            </a:r>
            <a:r>
              <a:rPr sz="1900" b="1" spc="-10" dirty="0">
                <a:latin typeface="Century Gothic"/>
                <a:cs typeface="Century Gothic"/>
              </a:rPr>
              <a:t>enquiries</a:t>
            </a:r>
            <a:endParaRPr sz="1900">
              <a:latin typeface="Century Gothic"/>
              <a:cs typeface="Century Gothic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20061" y="4240424"/>
            <a:ext cx="274320" cy="194500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Century Gothic"/>
                <a:cs typeface="Century Gothic"/>
              </a:rPr>
              <a:t>APL</a:t>
            </a:r>
            <a:r>
              <a:rPr sz="1600" b="1" spc="320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APOLLO</a:t>
            </a:r>
            <a:r>
              <a:rPr sz="1600" b="1" spc="340" dirty="0">
                <a:latin typeface="Century Gothic"/>
                <a:cs typeface="Century Gothic"/>
              </a:rPr>
              <a:t> </a:t>
            </a:r>
            <a:r>
              <a:rPr sz="1600" b="1" spc="-10" dirty="0">
                <a:latin typeface="Century Gothic"/>
                <a:cs typeface="Century Gothic"/>
              </a:rPr>
              <a:t>TUBES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lang="en-IN" spc="-25" smtClean="0">
                <a:solidFill>
                  <a:srgbClr val="44536A"/>
                </a:solidFill>
              </a:rPr>
              <a:t>32</a:t>
            </a:fld>
            <a:endParaRPr lang="en-IN" spc="-25" dirty="0">
              <a:solidFill>
                <a:srgbClr val="44536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38200" y="514052"/>
            <a:ext cx="820909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lang="en-US" dirty="0"/>
              <a:t>Vision 2025</a:t>
            </a:r>
            <a:endParaRPr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438D2BDE-D0E9-8E17-AF6E-37A2FD9D6B22}"/>
              </a:ext>
            </a:extLst>
          </p:cNvPr>
          <p:cNvSpPr/>
          <p:nvPr/>
        </p:nvSpPr>
        <p:spPr>
          <a:xfrm>
            <a:off x="1371600" y="1422234"/>
            <a:ext cx="2280000" cy="8400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dirty="0">
                <a:solidFill>
                  <a:schemeClr val="tx1"/>
                </a:solidFill>
                <a:latin typeface="Century Gothic" panose="020B0502020202020204" pitchFamily="34" charset="0"/>
              </a:rPr>
              <a:t>Dominant position with 60%+ market share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76A2FFC9-FEA3-3847-3DF1-8AAE8097E5A1}"/>
              </a:ext>
            </a:extLst>
          </p:cNvPr>
          <p:cNvSpPr/>
          <p:nvPr/>
        </p:nvSpPr>
        <p:spPr>
          <a:xfrm>
            <a:off x="1371600" y="2459414"/>
            <a:ext cx="2280000" cy="8400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Product innovation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BED53D8B-4B27-9474-7B2E-D594F9999624}"/>
              </a:ext>
            </a:extLst>
          </p:cNvPr>
          <p:cNvSpPr/>
          <p:nvPr/>
        </p:nvSpPr>
        <p:spPr>
          <a:xfrm>
            <a:off x="1363272" y="3511782"/>
            <a:ext cx="2280000" cy="8400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Strengthen presence in Global Markets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CA758B09-E965-E508-EA73-34A349F4C4A3}"/>
              </a:ext>
            </a:extLst>
          </p:cNvPr>
          <p:cNvSpPr/>
          <p:nvPr/>
        </p:nvSpPr>
        <p:spPr>
          <a:xfrm>
            <a:off x="1344874" y="5570196"/>
            <a:ext cx="2280000" cy="8400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Recognized Player on ESG Front</a:t>
            </a:r>
          </a:p>
        </p:txBody>
      </p:sp>
      <p:sp>
        <p:nvSpPr>
          <p:cNvPr id="14" name="Rectangle: Top Corners One Rounded and One Snipped 13">
            <a:extLst>
              <a:ext uri="{FF2B5EF4-FFF2-40B4-BE49-F238E27FC236}">
                <a16:creationId xmlns="" xmlns:a16="http://schemas.microsoft.com/office/drawing/2014/main" id="{5EEE4C34-79B7-8BA6-EC1B-9A69653A30D8}"/>
              </a:ext>
            </a:extLst>
          </p:cNvPr>
          <p:cNvSpPr/>
          <p:nvPr/>
        </p:nvSpPr>
        <p:spPr>
          <a:xfrm>
            <a:off x="9841580" y="1370014"/>
            <a:ext cx="2121820" cy="944441"/>
          </a:xfrm>
          <a:prstGeom prst="snip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0510" indent="-19051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Capacity: 5 Mn Tons with Capacity Utilization of 80%+</a:t>
            </a:r>
          </a:p>
        </p:txBody>
      </p:sp>
      <p:sp>
        <p:nvSpPr>
          <p:cNvPr id="19" name="Rectangle: Top Corners One Rounded and One Snipped 18">
            <a:extLst>
              <a:ext uri="{FF2B5EF4-FFF2-40B4-BE49-F238E27FC236}">
                <a16:creationId xmlns="" xmlns:a16="http://schemas.microsoft.com/office/drawing/2014/main" id="{33241E9F-9BCB-8DB7-D7A9-4B40641C06E3}"/>
              </a:ext>
            </a:extLst>
          </p:cNvPr>
          <p:cNvSpPr/>
          <p:nvPr/>
        </p:nvSpPr>
        <p:spPr>
          <a:xfrm>
            <a:off x="9841580" y="2407194"/>
            <a:ext cx="2121820" cy="944441"/>
          </a:xfrm>
          <a:prstGeom prst="snip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0510" indent="-19051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Revenue 2X</a:t>
            </a:r>
          </a:p>
        </p:txBody>
      </p:sp>
      <p:sp>
        <p:nvSpPr>
          <p:cNvPr id="20" name="Rectangle: Top Corners One Rounded and One Snipped 19">
            <a:extLst>
              <a:ext uri="{FF2B5EF4-FFF2-40B4-BE49-F238E27FC236}">
                <a16:creationId xmlns="" xmlns:a16="http://schemas.microsoft.com/office/drawing/2014/main" id="{2E72F01C-79E6-FFC1-91D1-BC57B15BFEAA}"/>
              </a:ext>
            </a:extLst>
          </p:cNvPr>
          <p:cNvSpPr/>
          <p:nvPr/>
        </p:nvSpPr>
        <p:spPr>
          <a:xfrm>
            <a:off x="9841580" y="3459562"/>
            <a:ext cx="2121820" cy="944441"/>
          </a:xfrm>
          <a:prstGeom prst="snip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0510" indent="-19051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EBITDA 2.5X</a:t>
            </a:r>
          </a:p>
        </p:txBody>
      </p:sp>
      <p:sp>
        <p:nvSpPr>
          <p:cNvPr id="21" name="Rectangle: Top Corners One Rounded and One Snipped 20">
            <a:extLst>
              <a:ext uri="{FF2B5EF4-FFF2-40B4-BE49-F238E27FC236}">
                <a16:creationId xmlns="" xmlns:a16="http://schemas.microsoft.com/office/drawing/2014/main" id="{89D27822-8FC5-04B8-12C9-CA8CDF89A526}"/>
              </a:ext>
            </a:extLst>
          </p:cNvPr>
          <p:cNvSpPr/>
          <p:nvPr/>
        </p:nvSpPr>
        <p:spPr>
          <a:xfrm>
            <a:off x="9841580" y="5517976"/>
            <a:ext cx="2121820" cy="944441"/>
          </a:xfrm>
          <a:prstGeom prst="snip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0510" indent="-19051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10%+ of sales from Exports</a:t>
            </a:r>
            <a:endParaRPr lang="en-US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94AF9768-BA98-256A-8889-4E3E7264C7DB}"/>
              </a:ext>
            </a:extLst>
          </p:cNvPr>
          <p:cNvSpPr/>
          <p:nvPr/>
        </p:nvSpPr>
        <p:spPr>
          <a:xfrm>
            <a:off x="1360697" y="4540989"/>
            <a:ext cx="2280000" cy="8400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Customer Centricity</a:t>
            </a:r>
          </a:p>
        </p:txBody>
      </p:sp>
      <p:sp>
        <p:nvSpPr>
          <p:cNvPr id="26" name="Rectangle: Top Corners One Rounded and One Snipped 25">
            <a:extLst>
              <a:ext uri="{FF2B5EF4-FFF2-40B4-BE49-F238E27FC236}">
                <a16:creationId xmlns="" xmlns:a16="http://schemas.microsoft.com/office/drawing/2014/main" id="{3DCDA5F5-3BEE-F509-2A65-4D17D3020626}"/>
              </a:ext>
            </a:extLst>
          </p:cNvPr>
          <p:cNvSpPr/>
          <p:nvPr/>
        </p:nvSpPr>
        <p:spPr>
          <a:xfrm>
            <a:off x="9841580" y="4488769"/>
            <a:ext cx="2121820" cy="944441"/>
          </a:xfrm>
          <a:prstGeom prst="snip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0510" indent="-19051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70%+ revenue from Value Added Products </a:t>
            </a:r>
          </a:p>
        </p:txBody>
      </p:sp>
      <p:sp>
        <p:nvSpPr>
          <p:cNvPr id="17" name="Rectangle: Rounded Corners 4">
            <a:extLst>
              <a:ext uri="{FF2B5EF4-FFF2-40B4-BE49-F238E27FC236}">
                <a16:creationId xmlns="" xmlns:a16="http://schemas.microsoft.com/office/drawing/2014/main" id="{438D2BDE-D0E9-8E17-AF6E-37A2FD9D6B22}"/>
              </a:ext>
            </a:extLst>
          </p:cNvPr>
          <p:cNvSpPr/>
          <p:nvPr/>
        </p:nvSpPr>
        <p:spPr>
          <a:xfrm>
            <a:off x="3753201" y="1422234"/>
            <a:ext cx="5870132" cy="8400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333" dirty="0">
                <a:solidFill>
                  <a:schemeClr val="tx1"/>
                </a:solidFill>
                <a:latin typeface="Century Gothic" panose="020B0502020202020204" pitchFamily="34" charset="0"/>
              </a:rPr>
              <a:t>Company aims to continue its dominant position in Indian Market</a:t>
            </a:r>
          </a:p>
        </p:txBody>
      </p:sp>
      <p:sp>
        <p:nvSpPr>
          <p:cNvPr id="18" name="Rectangle: Rounded Corners 4">
            <a:extLst>
              <a:ext uri="{FF2B5EF4-FFF2-40B4-BE49-F238E27FC236}">
                <a16:creationId xmlns="" xmlns:a16="http://schemas.microsoft.com/office/drawing/2014/main" id="{438D2BDE-D0E9-8E17-AF6E-37A2FD9D6B22}"/>
              </a:ext>
            </a:extLst>
          </p:cNvPr>
          <p:cNvSpPr/>
          <p:nvPr/>
        </p:nvSpPr>
        <p:spPr>
          <a:xfrm>
            <a:off x="3753201" y="2459414"/>
            <a:ext cx="5870132" cy="8400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33" dirty="0">
                <a:solidFill>
                  <a:schemeClr val="tx1"/>
                </a:solidFill>
                <a:latin typeface="Century Gothic" panose="020B0502020202020204" pitchFamily="34" charset="0"/>
              </a:rPr>
              <a:t>Create formidable position in newer product category </a:t>
            </a:r>
            <a:r>
              <a:rPr lang="en-US" sz="1333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(Super Heavy and Coated)</a:t>
            </a:r>
            <a:endParaRPr lang="en-US" sz="1333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angle: Rounded Corners 4">
            <a:extLst>
              <a:ext uri="{FF2B5EF4-FFF2-40B4-BE49-F238E27FC236}">
                <a16:creationId xmlns="" xmlns:a16="http://schemas.microsoft.com/office/drawing/2014/main" id="{438D2BDE-D0E9-8E17-AF6E-37A2FD9D6B22}"/>
              </a:ext>
            </a:extLst>
          </p:cNvPr>
          <p:cNvSpPr/>
          <p:nvPr/>
        </p:nvSpPr>
        <p:spPr>
          <a:xfrm>
            <a:off x="3725069" y="3511782"/>
            <a:ext cx="5870132" cy="8400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33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Aim </a:t>
            </a:r>
            <a:r>
              <a:rPr lang="en-US" sz="1333" dirty="0">
                <a:solidFill>
                  <a:schemeClr val="tx1"/>
                </a:solidFill>
                <a:latin typeface="Century Gothic" panose="020B0502020202020204" pitchFamily="34" charset="0"/>
              </a:rPr>
              <a:t>to enhance </a:t>
            </a:r>
            <a:r>
              <a:rPr lang="en-US" sz="1333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global </a:t>
            </a:r>
            <a:r>
              <a:rPr lang="en-US" sz="1333" dirty="0">
                <a:solidFill>
                  <a:schemeClr val="tx1"/>
                </a:solidFill>
                <a:latin typeface="Century Gothic" panose="020B0502020202020204" pitchFamily="34" charset="0"/>
              </a:rPr>
              <a:t>presence and have </a:t>
            </a:r>
            <a:r>
              <a:rPr lang="en-US" sz="1333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10</a:t>
            </a:r>
            <a:r>
              <a:rPr lang="en-US" sz="1333" dirty="0">
                <a:solidFill>
                  <a:schemeClr val="tx1"/>
                </a:solidFill>
                <a:latin typeface="Century Gothic" panose="020B0502020202020204" pitchFamily="34" charset="0"/>
              </a:rPr>
              <a:t>% share of the overall sales</a:t>
            </a:r>
          </a:p>
        </p:txBody>
      </p:sp>
      <p:sp>
        <p:nvSpPr>
          <p:cNvPr id="27" name="Rectangle: Rounded Corners 4">
            <a:extLst>
              <a:ext uri="{FF2B5EF4-FFF2-40B4-BE49-F238E27FC236}">
                <a16:creationId xmlns="" xmlns:a16="http://schemas.microsoft.com/office/drawing/2014/main" id="{438D2BDE-D0E9-8E17-AF6E-37A2FD9D6B22}"/>
              </a:ext>
            </a:extLst>
          </p:cNvPr>
          <p:cNvSpPr/>
          <p:nvPr/>
        </p:nvSpPr>
        <p:spPr>
          <a:xfrm>
            <a:off x="3732565" y="4540989"/>
            <a:ext cx="5870132" cy="8400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33" dirty="0">
                <a:solidFill>
                  <a:schemeClr val="tx1"/>
                </a:solidFill>
                <a:latin typeface="Century Gothic" panose="020B0502020202020204" pitchFamily="34" charset="0"/>
              </a:rPr>
              <a:t>With Investment in B2C </a:t>
            </a:r>
            <a:r>
              <a:rPr lang="en-US" sz="1333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app, use of Bollywood and Sports for brand pull, we have strong </a:t>
            </a:r>
            <a:r>
              <a:rPr lang="en-US" sz="1333" dirty="0">
                <a:solidFill>
                  <a:schemeClr val="tx1"/>
                </a:solidFill>
                <a:latin typeface="Century Gothic" panose="020B0502020202020204" pitchFamily="34" charset="0"/>
              </a:rPr>
              <a:t>focus on customer centricity </a:t>
            </a:r>
          </a:p>
        </p:txBody>
      </p:sp>
      <p:sp>
        <p:nvSpPr>
          <p:cNvPr id="28" name="Rectangle: Rounded Corners 4">
            <a:extLst>
              <a:ext uri="{FF2B5EF4-FFF2-40B4-BE49-F238E27FC236}">
                <a16:creationId xmlns="" xmlns:a16="http://schemas.microsoft.com/office/drawing/2014/main" id="{438D2BDE-D0E9-8E17-AF6E-37A2FD9D6B22}"/>
              </a:ext>
            </a:extLst>
          </p:cNvPr>
          <p:cNvSpPr/>
          <p:nvPr/>
        </p:nvSpPr>
        <p:spPr>
          <a:xfrm>
            <a:off x="3704433" y="5570196"/>
            <a:ext cx="5870132" cy="8400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333" dirty="0">
                <a:solidFill>
                  <a:schemeClr val="tx1"/>
                </a:solidFill>
                <a:latin typeface="Century Gothic" panose="020B0502020202020204" pitchFamily="34" charset="0"/>
              </a:rPr>
              <a:t>Significant focus on ESG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E554404-11AC-E92C-29CB-8BFA111C717E}"/>
              </a:ext>
            </a:extLst>
          </p:cNvPr>
          <p:cNvSpPr txBox="1"/>
          <p:nvPr/>
        </p:nvSpPr>
        <p:spPr>
          <a:xfrm>
            <a:off x="1010856" y="1590851"/>
            <a:ext cx="2540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rgbClr val="0070C0"/>
                </a:solidFill>
                <a:latin typeface="Century Gothic" panose="020B0502020202020204" pitchFamily="34" charset="0"/>
                <a:cs typeface="Univers for KPMG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62533F4-186A-B39E-071A-2F2679740322}"/>
              </a:ext>
            </a:extLst>
          </p:cNvPr>
          <p:cNvSpPr txBox="1"/>
          <p:nvPr/>
        </p:nvSpPr>
        <p:spPr>
          <a:xfrm>
            <a:off x="1010856" y="2628031"/>
            <a:ext cx="2540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rgbClr val="0070C0"/>
                </a:solidFill>
                <a:latin typeface="Century Gothic" panose="020B0502020202020204" pitchFamily="34" charset="0"/>
                <a:cs typeface="Univers for KPMG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6E7993A-D457-C91C-3C4D-A85CF2FDC1DF}"/>
              </a:ext>
            </a:extLst>
          </p:cNvPr>
          <p:cNvSpPr txBox="1"/>
          <p:nvPr/>
        </p:nvSpPr>
        <p:spPr>
          <a:xfrm>
            <a:off x="1010856" y="3680399"/>
            <a:ext cx="2540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rgbClr val="0070C0"/>
                </a:solidFill>
                <a:latin typeface="Century Gothic" panose="020B0502020202020204" pitchFamily="34" charset="0"/>
                <a:cs typeface="Univers for KPMG"/>
              </a:rPr>
              <a:t>3</a:t>
            </a:r>
          </a:p>
        </p:txBody>
      </p:sp>
      <p:sp>
        <p:nvSpPr>
          <p:cNvPr id="7" name="TextBox 166">
            <a:extLst>
              <a:ext uri="{FF2B5EF4-FFF2-40B4-BE49-F238E27FC236}">
                <a16:creationId xmlns="" xmlns:a16="http://schemas.microsoft.com/office/drawing/2014/main" id="{F52B204C-A210-656A-B369-55238CF6FC87}"/>
              </a:ext>
            </a:extLst>
          </p:cNvPr>
          <p:cNvSpPr txBox="1"/>
          <p:nvPr/>
        </p:nvSpPr>
        <p:spPr>
          <a:xfrm>
            <a:off x="1010856" y="4709606"/>
            <a:ext cx="2540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67" b="1" dirty="0">
                <a:solidFill>
                  <a:srgbClr val="0070C0"/>
                </a:solidFill>
                <a:latin typeface="Century Gothic" panose="020B0502020202020204" pitchFamily="34" charset="0"/>
                <a:cs typeface="Univers for KPMG"/>
              </a:rPr>
              <a:t>4</a:t>
            </a:r>
          </a:p>
        </p:txBody>
      </p:sp>
      <p:sp>
        <p:nvSpPr>
          <p:cNvPr id="8" name="TextBox 166">
            <a:extLst>
              <a:ext uri="{FF2B5EF4-FFF2-40B4-BE49-F238E27FC236}">
                <a16:creationId xmlns="" xmlns:a16="http://schemas.microsoft.com/office/drawing/2014/main" id="{D24A1B21-2851-0773-D431-B8A5B36062B2}"/>
              </a:ext>
            </a:extLst>
          </p:cNvPr>
          <p:cNvSpPr txBox="1"/>
          <p:nvPr/>
        </p:nvSpPr>
        <p:spPr>
          <a:xfrm>
            <a:off x="1010856" y="5738813"/>
            <a:ext cx="2540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67" b="1" dirty="0">
                <a:solidFill>
                  <a:srgbClr val="0070C0"/>
                </a:solidFill>
                <a:latin typeface="Century Gothic" panose="020B0502020202020204" pitchFamily="34" charset="0"/>
                <a:cs typeface="Univers for KPMG"/>
              </a:rPr>
              <a:t>5</a:t>
            </a:r>
          </a:p>
        </p:txBody>
      </p:sp>
      <p:sp>
        <p:nvSpPr>
          <p:cNvPr id="29" name="object 2"/>
          <p:cNvSpPr txBox="1"/>
          <p:nvPr/>
        </p:nvSpPr>
        <p:spPr>
          <a:xfrm>
            <a:off x="220061" y="4240424"/>
            <a:ext cx="274320" cy="194500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Century Gothic"/>
                <a:cs typeface="Century Gothic"/>
              </a:rPr>
              <a:t>APL</a:t>
            </a:r>
            <a:r>
              <a:rPr sz="1600" b="1" spc="320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APOLLO</a:t>
            </a:r>
            <a:r>
              <a:rPr sz="1600" b="1" spc="340" dirty="0">
                <a:latin typeface="Century Gothic"/>
                <a:cs typeface="Century Gothic"/>
              </a:rPr>
              <a:t> </a:t>
            </a:r>
            <a:r>
              <a:rPr sz="1600" b="1" spc="-10" dirty="0">
                <a:latin typeface="Century Gothic"/>
                <a:cs typeface="Century Gothic"/>
              </a:rPr>
              <a:t>TUBES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30" name="object 4"/>
          <p:cNvSpPr/>
          <p:nvPr/>
        </p:nvSpPr>
        <p:spPr>
          <a:xfrm>
            <a:off x="0" y="0"/>
            <a:ext cx="760730" cy="1207135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lang="en-IN" spc="-25" smtClean="0">
                <a:solidFill>
                  <a:srgbClr val="44536A"/>
                </a:solidFill>
              </a:rPr>
              <a:t>33</a:t>
            </a:fld>
            <a:endParaRPr lang="en-IN" spc="-25" dirty="0">
              <a:solidFill>
                <a:srgbClr val="4453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1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94492" y="2169154"/>
            <a:ext cx="4233873" cy="4695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Century Gothic" panose="020B0502020202020204" pitchFamily="34" charset="0"/>
              </a:rPr>
              <a:t>Products</a:t>
            </a:r>
          </a:p>
          <a:p>
            <a:pPr>
              <a:lnSpc>
                <a:spcPct val="150000"/>
              </a:lnSpc>
            </a:pPr>
            <a:r>
              <a:rPr lang="en-US" sz="1067" dirty="0">
                <a:latin typeface="Century Gothic" panose="020B0502020202020204" pitchFamily="34" charset="0"/>
              </a:rPr>
              <a:t>Project specifically focused at High- value added products  3 key product categories:</a:t>
            </a:r>
          </a:p>
          <a:p>
            <a:pPr>
              <a:lnSpc>
                <a:spcPct val="150000"/>
              </a:lnSpc>
            </a:pPr>
            <a:r>
              <a:rPr lang="en-US" sz="1067" b="1" dirty="0">
                <a:latin typeface="Century Gothic" panose="020B0502020202020204" pitchFamily="34" charset="0"/>
              </a:rPr>
              <a:t>High Diameter High Thickness Tubes</a:t>
            </a:r>
          </a:p>
          <a:p>
            <a:pPr marL="190520" indent="-19052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67" dirty="0">
                <a:latin typeface="Century Gothic" panose="020B0502020202020204" pitchFamily="34" charset="0"/>
              </a:rPr>
              <a:t>500m x 500m and 1000m x 1000m</a:t>
            </a:r>
          </a:p>
          <a:p>
            <a:pPr marL="190520" indent="-19052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67" dirty="0">
                <a:latin typeface="Century Gothic" panose="020B0502020202020204" pitchFamily="34" charset="0"/>
              </a:rPr>
              <a:t>Capacity: </a:t>
            </a:r>
            <a:r>
              <a:rPr lang="en-US" sz="1067" dirty="0">
                <a:latin typeface="Century Gothic" panose="020B0502020202020204" pitchFamily="34" charset="0"/>
              </a:rPr>
              <a:t>0.5 </a:t>
            </a:r>
            <a:r>
              <a:rPr lang="en-US" sz="1067" dirty="0">
                <a:latin typeface="Century Gothic" panose="020B0502020202020204" pitchFamily="34" charset="0"/>
              </a:rPr>
              <a:t>MTPA</a:t>
            </a:r>
          </a:p>
          <a:p>
            <a:pPr marL="190520" indent="-19052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67" dirty="0">
                <a:latin typeface="Century Gothic" panose="020B0502020202020204" pitchFamily="34" charset="0"/>
              </a:rPr>
              <a:t>Suitable for high rise, high load bearing structures</a:t>
            </a:r>
          </a:p>
          <a:p>
            <a:pPr marL="190520" indent="-19052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67" dirty="0">
                <a:latin typeface="Century Gothic" panose="020B0502020202020204" pitchFamily="34" charset="0"/>
              </a:rPr>
              <a:t>Reduces project cost by ~20% for the developer</a:t>
            </a:r>
          </a:p>
          <a:p>
            <a:pPr>
              <a:lnSpc>
                <a:spcPct val="150000"/>
              </a:lnSpc>
            </a:pPr>
            <a:r>
              <a:rPr lang="en-US" sz="1067" b="1" dirty="0">
                <a:latin typeface="Century Gothic" panose="020B0502020202020204" pitchFamily="34" charset="0"/>
              </a:rPr>
              <a:t>Coated Tubes</a:t>
            </a:r>
          </a:p>
          <a:p>
            <a:pPr marL="190520" indent="-19052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67" dirty="0">
                <a:latin typeface="Century Gothic" panose="020B0502020202020204" pitchFamily="34" charset="0"/>
              </a:rPr>
              <a:t>Colored and galvanized</a:t>
            </a:r>
          </a:p>
          <a:p>
            <a:pPr marL="190520" indent="-19052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67" dirty="0">
                <a:latin typeface="Century Gothic" panose="020B0502020202020204" pitchFamily="34" charset="0"/>
              </a:rPr>
              <a:t>Capacity: 0.3 MTPA</a:t>
            </a:r>
          </a:p>
          <a:p>
            <a:pPr marL="190520" indent="-19052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67" dirty="0">
                <a:latin typeface="Century Gothic" panose="020B0502020202020204" pitchFamily="34" charset="0"/>
              </a:rPr>
              <a:t>Suitable for Warehousing, infrastructure &amp; industrial  segments</a:t>
            </a:r>
          </a:p>
          <a:p>
            <a:pPr>
              <a:lnSpc>
                <a:spcPct val="150000"/>
              </a:lnSpc>
            </a:pPr>
            <a:r>
              <a:rPr lang="en-US" sz="1067" b="1" dirty="0">
                <a:latin typeface="Century Gothic" panose="020B0502020202020204" pitchFamily="34" charset="0"/>
              </a:rPr>
              <a:t>Coated Products</a:t>
            </a:r>
          </a:p>
          <a:p>
            <a:pPr marL="190520" indent="-19052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67" dirty="0">
                <a:latin typeface="Century Gothic" panose="020B0502020202020204" pitchFamily="34" charset="0"/>
              </a:rPr>
              <a:t>Narrow cold rolled and flat products</a:t>
            </a:r>
          </a:p>
          <a:p>
            <a:pPr marL="190520" indent="-19052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67" dirty="0">
                <a:latin typeface="Century Gothic" panose="020B0502020202020204" pitchFamily="34" charset="0"/>
              </a:rPr>
              <a:t>Capacity: 0.4 MTPA</a:t>
            </a:r>
          </a:p>
          <a:p>
            <a:pPr marL="190520" indent="-19052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67" dirty="0">
                <a:latin typeface="Century Gothic" panose="020B0502020202020204" pitchFamily="34" charset="0"/>
              </a:rPr>
              <a:t>New age products to replace existing products of  wood, PVC etc.</a:t>
            </a: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19342" y="3325699"/>
            <a:ext cx="1140063" cy="55746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46276" y="4478581"/>
            <a:ext cx="971165" cy="73070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28365" y="5577642"/>
            <a:ext cx="922019" cy="704286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41285" y="361847"/>
            <a:ext cx="820909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lang="en-US" sz="4800" dirty="0"/>
              <a:t>Growth Drivers</a:t>
            </a:r>
            <a:endParaRPr sz="4800" dirty="0"/>
          </a:p>
        </p:txBody>
      </p:sp>
      <p:sp>
        <p:nvSpPr>
          <p:cNvPr id="15" name="object 15"/>
          <p:cNvSpPr txBox="1"/>
          <p:nvPr/>
        </p:nvSpPr>
        <p:spPr>
          <a:xfrm>
            <a:off x="1031921" y="1678334"/>
            <a:ext cx="179705" cy="3212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2">
              <a:spcBef>
                <a:spcPts val="105"/>
              </a:spcBef>
            </a:pPr>
            <a:r>
              <a:rPr sz="2000" b="1" dirty="0">
                <a:latin typeface="Century Gothic" panose="020B0502020202020204" pitchFamily="34" charset="0"/>
                <a:cs typeface="Calibri"/>
              </a:rPr>
              <a:t>A</a:t>
            </a:r>
            <a:endParaRPr sz="20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56305" y="1678334"/>
            <a:ext cx="168275" cy="3212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2">
              <a:spcBef>
                <a:spcPts val="105"/>
              </a:spcBef>
            </a:pPr>
            <a:r>
              <a:rPr sz="2000" b="1" dirty="0">
                <a:latin typeface="Century Gothic" panose="020B0502020202020204" pitchFamily="34" charset="0"/>
                <a:cs typeface="Calibri"/>
              </a:rPr>
              <a:t>B</a:t>
            </a:r>
            <a:endParaRPr sz="20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415381" y="1678334"/>
            <a:ext cx="160655" cy="3212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2">
              <a:spcBef>
                <a:spcPts val="105"/>
              </a:spcBef>
            </a:pPr>
            <a:r>
              <a:rPr sz="2000" b="1" dirty="0">
                <a:latin typeface="Century Gothic" panose="020B0502020202020204" pitchFamily="34" charset="0"/>
                <a:cs typeface="Calibri"/>
              </a:rPr>
              <a:t>C</a:t>
            </a:r>
            <a:endParaRPr sz="20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158581" y="1678334"/>
            <a:ext cx="186055" cy="3212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2">
              <a:spcBef>
                <a:spcPts val="105"/>
              </a:spcBef>
            </a:pPr>
            <a:r>
              <a:rPr sz="2000" b="1" dirty="0">
                <a:latin typeface="Century Gothic" panose="020B0502020202020204" pitchFamily="34" charset="0"/>
                <a:cs typeface="Calibri"/>
              </a:rPr>
              <a:t>D</a:t>
            </a:r>
            <a:endParaRPr sz="20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71601" y="2220621"/>
            <a:ext cx="2125329" cy="2232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Century Gothic" panose="020B0502020202020204" pitchFamily="34" charset="0"/>
              </a:rPr>
              <a:t>Raipur project</a:t>
            </a:r>
            <a:endParaRPr lang="en-US" sz="1067" dirty="0">
              <a:latin typeface="Century Gothic" panose="020B0502020202020204" pitchFamily="34" charset="0"/>
            </a:endParaRPr>
          </a:p>
          <a:p>
            <a:pPr marL="190520" indent="-19052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67" dirty="0">
                <a:latin typeface="Century Gothic" panose="020B0502020202020204" pitchFamily="34" charset="0"/>
              </a:rPr>
              <a:t>Capacity: </a:t>
            </a:r>
            <a:r>
              <a:rPr lang="en-US" sz="1067" dirty="0">
                <a:latin typeface="Century Gothic" panose="020B0502020202020204" pitchFamily="34" charset="0"/>
              </a:rPr>
              <a:t>1.2 </a:t>
            </a:r>
            <a:r>
              <a:rPr lang="en-US" sz="1067" dirty="0">
                <a:latin typeface="Century Gothic" panose="020B0502020202020204" pitchFamily="34" charset="0"/>
              </a:rPr>
              <a:t>MTPA  (infrastructure of 1.5 MTPA)</a:t>
            </a:r>
          </a:p>
          <a:p>
            <a:pPr marL="190520" indent="-19052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67" dirty="0">
                <a:latin typeface="Century Gothic" panose="020B0502020202020204" pitchFamily="34" charset="0"/>
              </a:rPr>
              <a:t>Capex: Rs13bn (90% already incurred)</a:t>
            </a:r>
          </a:p>
          <a:p>
            <a:pPr marL="190520" indent="-19052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67" dirty="0">
                <a:latin typeface="Century Gothic" panose="020B0502020202020204" pitchFamily="34" charset="0"/>
              </a:rPr>
              <a:t>Potential financials:</a:t>
            </a:r>
          </a:p>
          <a:p>
            <a:pPr marL="495350" lvl="1" indent="-19052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67" dirty="0">
                <a:latin typeface="Century Gothic" panose="020B0502020202020204" pitchFamily="34" charset="0"/>
              </a:rPr>
              <a:t>Revenue: Rs70bn+</a:t>
            </a:r>
          </a:p>
          <a:p>
            <a:pPr marL="495350" lvl="1" indent="-19052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67" dirty="0">
                <a:latin typeface="Century Gothic" panose="020B0502020202020204" pitchFamily="34" charset="0"/>
              </a:rPr>
              <a:t>EBITDA: Rs6bn+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503765" y="2220621"/>
            <a:ext cx="2499615" cy="2555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67" b="1" dirty="0">
                <a:latin typeface="Century Gothic" panose="020B0502020202020204" pitchFamily="34" charset="0"/>
              </a:rPr>
              <a:t>East India</a:t>
            </a:r>
          </a:p>
          <a:p>
            <a:r>
              <a:rPr lang="en-US" sz="1067" dirty="0">
                <a:latin typeface="Century Gothic" panose="020B0502020202020204" pitchFamily="34" charset="0"/>
              </a:rPr>
              <a:t>Capacity: 0.2 MTPA</a:t>
            </a:r>
          </a:p>
          <a:p>
            <a:r>
              <a:rPr lang="en-US" sz="1067" dirty="0">
                <a:latin typeface="Century Gothic" panose="020B0502020202020204" pitchFamily="34" charset="0"/>
              </a:rPr>
              <a:t>Project to help deeper  penetration in the Eastern  India market</a:t>
            </a:r>
          </a:p>
          <a:p>
            <a:r>
              <a:rPr lang="en-US" sz="1067" dirty="0">
                <a:latin typeface="Century Gothic" panose="020B0502020202020204" pitchFamily="34" charset="0"/>
              </a:rPr>
              <a:t>Land acquisition in process</a:t>
            </a:r>
          </a:p>
          <a:p>
            <a:r>
              <a:rPr lang="en-US" sz="1067" dirty="0">
                <a:latin typeface="Century Gothic" panose="020B0502020202020204" pitchFamily="34" charset="0"/>
              </a:rPr>
              <a:t>COD: FY 25</a:t>
            </a:r>
          </a:p>
          <a:p>
            <a:endParaRPr lang="en-US" sz="1067" dirty="0">
              <a:latin typeface="Century Gothic" panose="020B0502020202020204" pitchFamily="34" charset="0"/>
            </a:endParaRPr>
          </a:p>
          <a:p>
            <a:endParaRPr lang="en-US" sz="1067" dirty="0">
              <a:latin typeface="Century Gothic" panose="020B0502020202020204" pitchFamily="34" charset="0"/>
            </a:endParaRPr>
          </a:p>
          <a:p>
            <a:r>
              <a:rPr lang="en-US" sz="1067" b="1" dirty="0">
                <a:latin typeface="Century Gothic" panose="020B0502020202020204" pitchFamily="34" charset="0"/>
              </a:rPr>
              <a:t>Dubai</a:t>
            </a:r>
          </a:p>
          <a:p>
            <a:r>
              <a:rPr lang="en-US" sz="1067" dirty="0">
                <a:latin typeface="Century Gothic" panose="020B0502020202020204" pitchFamily="34" charset="0"/>
              </a:rPr>
              <a:t>Capacity</a:t>
            </a:r>
            <a:r>
              <a:rPr lang="en-US" sz="1067" dirty="0">
                <a:solidFill>
                  <a:schemeClr val="tx1"/>
                </a:solidFill>
                <a:latin typeface="Century Gothic" panose="020B0502020202020204" pitchFamily="34" charset="0"/>
              </a:rPr>
              <a:t>: </a:t>
            </a:r>
            <a:r>
              <a:rPr lang="en-US" sz="1067" dirty="0">
                <a:solidFill>
                  <a:schemeClr val="tx1"/>
                </a:solidFill>
                <a:latin typeface="Century Gothic" panose="020B0502020202020204" pitchFamily="34" charset="0"/>
              </a:rPr>
              <a:t>0.4 </a:t>
            </a:r>
            <a:r>
              <a:rPr lang="en-US" sz="1067" dirty="0">
                <a:solidFill>
                  <a:schemeClr val="tx1"/>
                </a:solidFill>
                <a:latin typeface="Century Gothic" panose="020B0502020202020204" pitchFamily="34" charset="0"/>
              </a:rPr>
              <a:t>MTPA</a:t>
            </a:r>
          </a:p>
          <a:p>
            <a:r>
              <a:rPr lang="en-US" sz="1067" dirty="0">
                <a:latin typeface="Century Gothic" panose="020B0502020202020204" pitchFamily="34" charset="0"/>
              </a:rPr>
              <a:t>First plant outside India for  catering to Middle East and  European markets</a:t>
            </a:r>
          </a:p>
          <a:p>
            <a:r>
              <a:rPr lang="en-US" sz="1067" dirty="0">
                <a:latin typeface="Century Gothic" panose="020B0502020202020204" pitchFamily="34" charset="0"/>
              </a:rPr>
              <a:t>COD: FY 25</a:t>
            </a:r>
          </a:p>
        </p:txBody>
      </p:sp>
      <p:sp>
        <p:nvSpPr>
          <p:cNvPr id="31" name="object 4"/>
          <p:cNvSpPr/>
          <p:nvPr/>
        </p:nvSpPr>
        <p:spPr>
          <a:xfrm>
            <a:off x="1371601" y="1560221"/>
            <a:ext cx="2125329" cy="557469"/>
          </a:xfrm>
          <a:custGeom>
            <a:avLst/>
            <a:gdLst/>
            <a:ahLst/>
            <a:cxnLst/>
            <a:rect l="l" t="t" r="r" b="b"/>
            <a:pathLst>
              <a:path w="1139825" h="1810385">
                <a:moveTo>
                  <a:pt x="0" y="1810003"/>
                </a:moveTo>
                <a:lnTo>
                  <a:pt x="1139444" y="1810003"/>
                </a:lnTo>
                <a:lnTo>
                  <a:pt x="1139444" y="0"/>
                </a:lnTo>
                <a:lnTo>
                  <a:pt x="0" y="0"/>
                </a:lnTo>
                <a:lnTo>
                  <a:pt x="0" y="1810003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US" sz="1400" b="1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Capacity</a:t>
            </a:r>
            <a:r>
              <a:rPr lang="en-US" sz="1400" b="1" spc="-65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n-US" sz="1400" b="1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expansion</a:t>
            </a:r>
            <a:endParaRPr sz="1400" b="1" dirty="0"/>
          </a:p>
        </p:txBody>
      </p:sp>
      <p:sp>
        <p:nvSpPr>
          <p:cNvPr id="32" name="object 4"/>
          <p:cNvSpPr/>
          <p:nvPr/>
        </p:nvSpPr>
        <p:spPr>
          <a:xfrm>
            <a:off x="3948436" y="1560221"/>
            <a:ext cx="2125329" cy="557469"/>
          </a:xfrm>
          <a:custGeom>
            <a:avLst/>
            <a:gdLst/>
            <a:ahLst/>
            <a:cxnLst/>
            <a:rect l="l" t="t" r="r" b="b"/>
            <a:pathLst>
              <a:path w="1139825" h="1810385">
                <a:moveTo>
                  <a:pt x="0" y="1810003"/>
                </a:moveTo>
                <a:lnTo>
                  <a:pt x="1139444" y="1810003"/>
                </a:lnTo>
                <a:lnTo>
                  <a:pt x="1139444" y="0"/>
                </a:lnTo>
                <a:lnTo>
                  <a:pt x="0" y="0"/>
                </a:lnTo>
                <a:lnTo>
                  <a:pt x="0" y="1810003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US" sz="1400" b="1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New</a:t>
            </a:r>
            <a:r>
              <a:rPr lang="en-US" sz="1400" b="1" spc="-50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n-US" sz="1400" b="1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products</a:t>
            </a:r>
            <a:endParaRPr sz="1400" b="1" dirty="0"/>
          </a:p>
        </p:txBody>
      </p:sp>
      <p:sp>
        <p:nvSpPr>
          <p:cNvPr id="33" name="object 4"/>
          <p:cNvSpPr/>
          <p:nvPr/>
        </p:nvSpPr>
        <p:spPr>
          <a:xfrm>
            <a:off x="6726100" y="1560221"/>
            <a:ext cx="2125329" cy="557469"/>
          </a:xfrm>
          <a:custGeom>
            <a:avLst/>
            <a:gdLst/>
            <a:ahLst/>
            <a:cxnLst/>
            <a:rect l="l" t="t" r="r" b="b"/>
            <a:pathLst>
              <a:path w="1139825" h="1810385">
                <a:moveTo>
                  <a:pt x="0" y="1810003"/>
                </a:moveTo>
                <a:lnTo>
                  <a:pt x="1139444" y="1810003"/>
                </a:lnTo>
                <a:lnTo>
                  <a:pt x="1139444" y="0"/>
                </a:lnTo>
                <a:lnTo>
                  <a:pt x="0" y="0"/>
                </a:lnTo>
                <a:lnTo>
                  <a:pt x="0" y="1810003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US" sz="1400" b="1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Focus</a:t>
            </a:r>
            <a:r>
              <a:rPr lang="en-US" sz="1400" b="1" spc="-50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n-US" sz="1400" b="1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on</a:t>
            </a:r>
            <a:r>
              <a:rPr lang="en-US" sz="1400" b="1" spc="-35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n-US" sz="1400" b="1" spc="-5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high</a:t>
            </a:r>
            <a:r>
              <a:rPr lang="en-US" sz="1400" b="1" spc="-35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n-US" sz="1400" b="1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margin products</a:t>
            </a:r>
            <a:endParaRPr sz="1400" b="1" dirty="0"/>
          </a:p>
        </p:txBody>
      </p:sp>
      <p:sp>
        <p:nvSpPr>
          <p:cNvPr id="34" name="object 4"/>
          <p:cNvSpPr/>
          <p:nvPr/>
        </p:nvSpPr>
        <p:spPr>
          <a:xfrm>
            <a:off x="9503765" y="1560221"/>
            <a:ext cx="2125329" cy="557469"/>
          </a:xfrm>
          <a:custGeom>
            <a:avLst/>
            <a:gdLst/>
            <a:ahLst/>
            <a:cxnLst/>
            <a:rect l="l" t="t" r="r" b="b"/>
            <a:pathLst>
              <a:path w="1139825" h="1810385">
                <a:moveTo>
                  <a:pt x="0" y="1810003"/>
                </a:moveTo>
                <a:lnTo>
                  <a:pt x="1139444" y="1810003"/>
                </a:lnTo>
                <a:lnTo>
                  <a:pt x="1139444" y="0"/>
                </a:lnTo>
                <a:lnTo>
                  <a:pt x="0" y="0"/>
                </a:lnTo>
                <a:lnTo>
                  <a:pt x="0" y="1810003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US" sz="1400" b="1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Geographic</a:t>
            </a:r>
            <a:r>
              <a:rPr lang="en-US" sz="1400" b="1" spc="-75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n-US" sz="1400" b="1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expansion</a:t>
            </a:r>
            <a:endParaRPr sz="1400" b="1" dirty="0"/>
          </a:p>
        </p:txBody>
      </p:sp>
      <p:sp>
        <p:nvSpPr>
          <p:cNvPr id="21" name="object 2"/>
          <p:cNvSpPr txBox="1"/>
          <p:nvPr/>
        </p:nvSpPr>
        <p:spPr>
          <a:xfrm>
            <a:off x="220062" y="4240425"/>
            <a:ext cx="246221" cy="194500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1">
              <a:spcBef>
                <a:spcPts val="105"/>
              </a:spcBef>
            </a:pPr>
            <a:r>
              <a:rPr sz="1600" b="1" dirty="0">
                <a:latin typeface="Century Gothic"/>
                <a:cs typeface="Century Gothic"/>
              </a:rPr>
              <a:t>APL</a:t>
            </a:r>
            <a:r>
              <a:rPr sz="1600" b="1" spc="320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APOLLO</a:t>
            </a:r>
            <a:r>
              <a:rPr sz="1600" b="1" spc="340" dirty="0">
                <a:latin typeface="Century Gothic"/>
                <a:cs typeface="Century Gothic"/>
              </a:rPr>
              <a:t> </a:t>
            </a:r>
            <a:r>
              <a:rPr sz="1600" b="1" spc="-10" dirty="0">
                <a:latin typeface="Century Gothic"/>
                <a:cs typeface="Century Gothic"/>
              </a:rPr>
              <a:t>TUBES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0" y="1"/>
            <a:ext cx="760730" cy="1207135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1754005" y="6479108"/>
            <a:ext cx="326923" cy="243217"/>
          </a:xfrm>
          <a:prstGeom prst="rect">
            <a:avLst/>
          </a:prstGeom>
        </p:spPr>
        <p:txBody>
          <a:bodyPr vert="horz" wrap="square" lIns="0" tIns="118945" rIns="0" bIns="0" rtlCol="0">
            <a:spAutoFit/>
          </a:bodyPr>
          <a:lstStyle/>
          <a:p>
            <a:pPr marL="196860">
              <a:spcBef>
                <a:spcPts val="73"/>
              </a:spcBef>
            </a:pPr>
            <a:fld id="{81D60167-4931-47E6-BA6A-407CBD079E47}" type="slidenum">
              <a:rPr sz="800" dirty="0">
                <a:solidFill>
                  <a:srgbClr val="7E7E7E"/>
                </a:solidFill>
              </a:rPr>
              <a:pPr marL="196860">
                <a:spcBef>
                  <a:spcPts val="73"/>
                </a:spcBef>
              </a:pPr>
              <a:t>34</a:t>
            </a:fld>
            <a:endParaRPr sz="800"/>
          </a:p>
        </p:txBody>
      </p:sp>
    </p:spTree>
    <p:extLst>
      <p:ext uri="{BB962C8B-B14F-4D97-AF65-F5344CB8AC3E}">
        <p14:creationId xmlns:p14="http://schemas.microsoft.com/office/powerpoint/2010/main" val="250850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08292" y="3631691"/>
            <a:ext cx="3962400" cy="1524000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144780" rIns="0" bIns="0" rtlCol="0">
            <a:spAutoFit/>
          </a:bodyPr>
          <a:lstStyle/>
          <a:p>
            <a:pPr marL="421005" marR="410845" indent="561975">
              <a:lnSpc>
                <a:spcPct val="100800"/>
              </a:lnSpc>
              <a:spcBef>
                <a:spcPts val="1140"/>
              </a:spcBef>
            </a:pPr>
            <a:r>
              <a:rPr sz="2650" b="1" dirty="0">
                <a:solidFill>
                  <a:srgbClr val="FFFFFF"/>
                </a:solidFill>
                <a:latin typeface="Century Gothic"/>
                <a:cs typeface="Century Gothic"/>
              </a:rPr>
              <a:t>APL</a:t>
            </a:r>
            <a:r>
              <a:rPr sz="265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5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Apollo’s </a:t>
            </a:r>
            <a:r>
              <a:rPr sz="2650" b="1" dirty="0">
                <a:solidFill>
                  <a:srgbClr val="FFFFFF"/>
                </a:solidFill>
                <a:latin typeface="Century Gothic"/>
                <a:cs typeface="Century Gothic"/>
              </a:rPr>
              <a:t>ESG </a:t>
            </a:r>
            <a:r>
              <a:rPr sz="265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Transformation</a:t>
            </a:r>
            <a:endParaRPr sz="2650">
              <a:latin typeface="Century Gothic"/>
              <a:cs typeface="Century Gothic"/>
            </a:endParaRPr>
          </a:p>
          <a:p>
            <a:pPr marL="1327785">
              <a:lnSpc>
                <a:spcPct val="100000"/>
              </a:lnSpc>
              <a:spcBef>
                <a:spcPts val="25"/>
              </a:spcBef>
            </a:pPr>
            <a:r>
              <a:rPr sz="265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Journey</a:t>
            </a:r>
            <a:endParaRPr sz="2650">
              <a:latin typeface="Century Gothic"/>
              <a:cs typeface="Century Gothic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7347" y="2311907"/>
            <a:ext cx="2305811" cy="95401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lang="en-IN" spc="-25" smtClean="0">
                <a:solidFill>
                  <a:srgbClr val="44536A"/>
                </a:solidFill>
              </a:rPr>
              <a:t>35</a:t>
            </a:fld>
            <a:endParaRPr lang="en-IN" spc="-25" dirty="0">
              <a:solidFill>
                <a:srgbClr val="44536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3057" y="356476"/>
            <a:ext cx="10942436" cy="717309"/>
          </a:xfrm>
          <a:prstGeom prst="rect">
            <a:avLst/>
          </a:prstGeom>
        </p:spPr>
        <p:txBody>
          <a:bodyPr vert="horz" wrap="square" lIns="0" tIns="100772" rIns="0" bIns="0" rtlCol="0">
            <a:spAutoFit/>
          </a:bodyPr>
          <a:lstStyle/>
          <a:p>
            <a:pPr marL="248285">
              <a:lnSpc>
                <a:spcPct val="100000"/>
              </a:lnSpc>
              <a:spcBef>
                <a:spcPts val="120"/>
              </a:spcBef>
            </a:pPr>
            <a:r>
              <a:rPr dirty="0"/>
              <a:t>DJSI</a:t>
            </a:r>
            <a:r>
              <a:rPr spc="5" dirty="0"/>
              <a:t> </a:t>
            </a:r>
            <a:r>
              <a:rPr spc="-10" dirty="0"/>
              <a:t>Scoring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9144000" y="1600200"/>
            <a:ext cx="2540635" cy="4253865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300">
              <a:latin typeface="Times New Roman"/>
              <a:cs typeface="Times New Roman"/>
            </a:endParaRPr>
          </a:p>
          <a:p>
            <a:pPr marL="181610" marR="175260" indent="-635" algn="ctr">
              <a:lnSpc>
                <a:spcPct val="100800"/>
              </a:lnSpc>
              <a:spcBef>
                <a:spcPts val="1340"/>
              </a:spcBef>
            </a:pPr>
            <a:r>
              <a:rPr sz="1850" b="1" dirty="0">
                <a:solidFill>
                  <a:srgbClr val="FFFFFF"/>
                </a:solidFill>
                <a:latin typeface="Century Gothic"/>
                <a:cs typeface="Century Gothic"/>
              </a:rPr>
              <a:t>APL</a:t>
            </a:r>
            <a:r>
              <a:rPr sz="1850" b="1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5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APOLLO </a:t>
            </a:r>
            <a:r>
              <a:rPr sz="1850" b="1" dirty="0">
                <a:solidFill>
                  <a:srgbClr val="FFFFFF"/>
                </a:solidFill>
                <a:latin typeface="Century Gothic"/>
                <a:cs typeface="Century Gothic"/>
              </a:rPr>
              <a:t>SCORED</a:t>
            </a:r>
            <a:r>
              <a:rPr sz="1850" b="1" spc="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5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80</a:t>
            </a:r>
            <a:r>
              <a:rPr sz="1875" b="1" spc="-30" baseline="24444" dirty="0">
                <a:solidFill>
                  <a:srgbClr val="FFFFFF"/>
                </a:solidFill>
                <a:latin typeface="Century Gothic"/>
                <a:cs typeface="Century Gothic"/>
              </a:rPr>
              <a:t>TH </a:t>
            </a:r>
            <a:r>
              <a:rPr sz="1850" b="1" dirty="0">
                <a:solidFill>
                  <a:srgbClr val="FFFFFF"/>
                </a:solidFill>
                <a:latin typeface="Century Gothic"/>
                <a:cs typeface="Century Gothic"/>
              </a:rPr>
              <a:t>PERCENTILE</a:t>
            </a:r>
            <a:r>
              <a:rPr sz="1850" b="1" spc="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50" b="1" dirty="0">
                <a:solidFill>
                  <a:srgbClr val="FFFFFF"/>
                </a:solidFill>
                <a:latin typeface="Century Gothic"/>
                <a:cs typeface="Century Gothic"/>
              </a:rPr>
              <a:t>IN</a:t>
            </a:r>
            <a:r>
              <a:rPr sz="1850" b="1" spc="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5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FY22</a:t>
            </a:r>
            <a:endParaRPr sz="185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23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00">
              <a:latin typeface="Century Gothic"/>
              <a:cs typeface="Century Gothic"/>
            </a:endParaRPr>
          </a:p>
          <a:p>
            <a:pPr marL="114935" marR="109220" algn="ctr">
              <a:lnSpc>
                <a:spcPct val="100000"/>
              </a:lnSpc>
            </a:pPr>
            <a:r>
              <a:rPr sz="1600" b="1" dirty="0">
                <a:solidFill>
                  <a:srgbClr val="FFFFFF"/>
                </a:solidFill>
                <a:latin typeface="Century Gothic"/>
                <a:cs typeface="Century Gothic"/>
              </a:rPr>
              <a:t>We</a:t>
            </a:r>
            <a:r>
              <a:rPr sz="16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entury Gothic"/>
                <a:cs typeface="Century Gothic"/>
              </a:rPr>
              <a:t>expect</a:t>
            </a:r>
            <a:r>
              <a:rPr sz="16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entury Gothic"/>
                <a:cs typeface="Century Gothic"/>
              </a:rPr>
              <a:t>better</a:t>
            </a:r>
            <a:r>
              <a:rPr sz="16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score </a:t>
            </a:r>
            <a:r>
              <a:rPr sz="1600" b="1" dirty="0">
                <a:solidFill>
                  <a:srgbClr val="FFFFFF"/>
                </a:solidFill>
                <a:latin typeface="Century Gothic"/>
                <a:cs typeface="Century Gothic"/>
              </a:rPr>
              <a:t>this</a:t>
            </a:r>
            <a:r>
              <a:rPr sz="16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entury Gothic"/>
                <a:cs typeface="Century Gothic"/>
              </a:rPr>
              <a:t>year</a:t>
            </a:r>
            <a:r>
              <a:rPr sz="16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entury Gothic"/>
                <a:cs typeface="Century Gothic"/>
              </a:rPr>
              <a:t>as</a:t>
            </a:r>
            <a:r>
              <a:rPr sz="16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entury Gothic"/>
                <a:cs typeface="Century Gothic"/>
              </a:rPr>
              <a:t>we</a:t>
            </a:r>
            <a:r>
              <a:rPr sz="16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are </a:t>
            </a:r>
            <a:r>
              <a:rPr sz="1600" b="1" dirty="0">
                <a:solidFill>
                  <a:srgbClr val="FFFFFF"/>
                </a:solidFill>
                <a:latin typeface="Century Gothic"/>
                <a:cs typeface="Century Gothic"/>
              </a:rPr>
              <a:t>improving</a:t>
            </a:r>
            <a:r>
              <a:rPr sz="16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entury Gothic"/>
                <a:cs typeface="Century Gothic"/>
              </a:rPr>
              <a:t>on</a:t>
            </a:r>
            <a:r>
              <a:rPr sz="16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ESG </a:t>
            </a:r>
            <a:r>
              <a:rPr sz="16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parameters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760730" cy="1207135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196" y="1581911"/>
            <a:ext cx="7754111" cy="427177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20061" y="4224063"/>
            <a:ext cx="274320" cy="196088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Century Gothic"/>
                <a:cs typeface="Century Gothic"/>
              </a:rPr>
              <a:t>APL</a:t>
            </a:r>
            <a:r>
              <a:rPr sz="1600" b="1" spc="345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APOLLO</a:t>
            </a:r>
            <a:r>
              <a:rPr sz="1600" b="1" spc="325" dirty="0">
                <a:latin typeface="Century Gothic"/>
                <a:cs typeface="Century Gothic"/>
              </a:rPr>
              <a:t> </a:t>
            </a:r>
            <a:r>
              <a:rPr sz="1600" b="1" spc="40" dirty="0">
                <a:latin typeface="Century Gothic"/>
                <a:cs typeface="Century Gothic"/>
              </a:rPr>
              <a:t>TUBES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lang="en-IN" spc="-25" smtClean="0">
                <a:solidFill>
                  <a:srgbClr val="44536A"/>
                </a:solidFill>
              </a:rPr>
              <a:t>36</a:t>
            </a:fld>
            <a:endParaRPr lang="en-IN" spc="-25" dirty="0">
              <a:solidFill>
                <a:srgbClr val="44536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211" y="373049"/>
            <a:ext cx="10942436" cy="735776"/>
          </a:xfrm>
          <a:prstGeom prst="rect">
            <a:avLst/>
          </a:prstGeom>
        </p:spPr>
        <p:txBody>
          <a:bodyPr vert="horz" wrap="square" lIns="0" tIns="119060" rIns="0" bIns="0" rtlCol="0">
            <a:spAutoFit/>
          </a:bodyPr>
          <a:lstStyle/>
          <a:p>
            <a:pPr marL="248285">
              <a:lnSpc>
                <a:spcPct val="100000"/>
              </a:lnSpc>
              <a:spcBef>
                <a:spcPts val="120"/>
              </a:spcBef>
            </a:pPr>
            <a:r>
              <a:rPr dirty="0"/>
              <a:t>Commitment</a:t>
            </a:r>
            <a:r>
              <a:rPr spc="-40" dirty="0"/>
              <a:t> </a:t>
            </a:r>
            <a:r>
              <a:rPr dirty="0"/>
              <a:t>and</a:t>
            </a:r>
            <a:r>
              <a:rPr spc="-25" dirty="0"/>
              <a:t> </a:t>
            </a:r>
            <a:r>
              <a:rPr spc="-10" dirty="0"/>
              <a:t>achievements</a:t>
            </a:r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173480" y="1498091"/>
            <a:ext cx="5430520" cy="4776470"/>
          </a:xfrm>
          <a:custGeom>
            <a:avLst/>
            <a:gdLst/>
            <a:ahLst/>
            <a:cxnLst/>
            <a:rect l="l" t="t" r="r" b="b"/>
            <a:pathLst>
              <a:path w="5430520" h="4776470">
                <a:moveTo>
                  <a:pt x="0" y="0"/>
                </a:moveTo>
                <a:lnTo>
                  <a:pt x="5430012" y="0"/>
                </a:lnTo>
                <a:lnTo>
                  <a:pt x="5430012" y="4776216"/>
                </a:lnTo>
                <a:lnTo>
                  <a:pt x="0" y="4776216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64522" y="1736851"/>
            <a:ext cx="13843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Century Gothic"/>
                <a:cs typeface="Century Gothic"/>
              </a:rPr>
              <a:t>Commitments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64522" y="2712211"/>
            <a:ext cx="48063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165" indent="-30416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04165" algn="l"/>
                <a:tab pos="304800" algn="l"/>
              </a:tabLst>
            </a:pPr>
            <a:r>
              <a:rPr sz="1200" b="1" dirty="0">
                <a:latin typeface="Century Gothic"/>
                <a:cs typeface="Century Gothic"/>
              </a:rPr>
              <a:t>Committed</a:t>
            </a:r>
            <a:r>
              <a:rPr sz="1200" b="1" spc="-2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to</a:t>
            </a:r>
            <a:r>
              <a:rPr sz="1200" b="1" spc="-1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reducing</a:t>
            </a:r>
            <a:r>
              <a:rPr sz="1200" b="1" spc="-2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Scope</a:t>
            </a:r>
            <a:r>
              <a:rPr sz="1200" b="1" spc="-2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1&amp;2</a:t>
            </a:r>
            <a:r>
              <a:rPr sz="1200" b="1" spc="-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emissions</a:t>
            </a:r>
            <a:r>
              <a:rPr sz="1200" b="1" spc="-2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by</a:t>
            </a:r>
            <a:r>
              <a:rPr sz="1200" b="1" spc="-1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25% by</a:t>
            </a:r>
            <a:r>
              <a:rPr sz="1200" b="1" spc="-10" dirty="0">
                <a:latin typeface="Century Gothic"/>
                <a:cs typeface="Century Gothic"/>
              </a:rPr>
              <a:t> </a:t>
            </a:r>
            <a:r>
              <a:rPr sz="1200" b="1" spc="-20" dirty="0">
                <a:latin typeface="Century Gothic"/>
                <a:cs typeface="Century Gothic"/>
              </a:rPr>
              <a:t>2030</a:t>
            </a:r>
            <a:endParaRPr sz="12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Wingdings"/>
              <a:buChar char=""/>
            </a:pPr>
            <a:endParaRPr sz="1150">
              <a:latin typeface="Century Gothic"/>
              <a:cs typeface="Century Gothic"/>
            </a:endParaRPr>
          </a:p>
          <a:p>
            <a:pPr marL="304165" indent="-304165">
              <a:lnSpc>
                <a:spcPct val="100000"/>
              </a:lnSpc>
              <a:buFont typeface="Wingdings"/>
              <a:buChar char=""/>
              <a:tabLst>
                <a:tab pos="304165" algn="l"/>
                <a:tab pos="304800" algn="l"/>
              </a:tabLst>
            </a:pPr>
            <a:r>
              <a:rPr sz="1200" b="1" dirty="0">
                <a:latin typeface="Century Gothic"/>
                <a:cs typeface="Century Gothic"/>
              </a:rPr>
              <a:t>Committed</a:t>
            </a:r>
            <a:r>
              <a:rPr sz="1200" b="1" spc="-2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to</a:t>
            </a:r>
            <a:r>
              <a:rPr sz="1200" b="1" spc="-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set</a:t>
            </a:r>
            <a:r>
              <a:rPr sz="1200" b="1" spc="-1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near</a:t>
            </a:r>
            <a:r>
              <a:rPr sz="1200" b="1" spc="-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term and</a:t>
            </a:r>
            <a:r>
              <a:rPr sz="1200" b="1" spc="-1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Net</a:t>
            </a:r>
            <a:r>
              <a:rPr sz="1200" b="1" spc="-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Zero</a:t>
            </a:r>
            <a:r>
              <a:rPr sz="1200" b="1" spc="-1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targets</a:t>
            </a:r>
            <a:r>
              <a:rPr sz="1200" b="1" spc="-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by</a:t>
            </a:r>
            <a:r>
              <a:rPr sz="1200" b="1" spc="-5" dirty="0">
                <a:latin typeface="Century Gothic"/>
                <a:cs typeface="Century Gothic"/>
              </a:rPr>
              <a:t> </a:t>
            </a:r>
            <a:r>
              <a:rPr sz="1200" b="1" spc="-20" dirty="0">
                <a:latin typeface="Century Gothic"/>
                <a:cs typeface="Century Gothic"/>
              </a:rPr>
              <a:t>2050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64522" y="3443732"/>
            <a:ext cx="482917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165" indent="-30416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04165" algn="l"/>
                <a:tab pos="304800" algn="l"/>
              </a:tabLst>
            </a:pPr>
            <a:r>
              <a:rPr sz="1200" b="1" dirty="0">
                <a:latin typeface="Century Gothic"/>
                <a:cs typeface="Century Gothic"/>
              </a:rPr>
              <a:t>Renewable</a:t>
            </a:r>
            <a:r>
              <a:rPr sz="1200" b="1" spc="-3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energy</a:t>
            </a:r>
            <a:r>
              <a:rPr sz="1200" b="1" spc="-2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contribution</a:t>
            </a:r>
            <a:r>
              <a:rPr sz="1200" b="1" spc="-2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to</a:t>
            </a:r>
            <a:r>
              <a:rPr sz="1200" b="1" spc="-1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be</a:t>
            </a:r>
            <a:r>
              <a:rPr sz="1200" b="1" spc="-3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47%</a:t>
            </a:r>
            <a:r>
              <a:rPr sz="1200" b="1" spc="-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by</a:t>
            </a:r>
            <a:r>
              <a:rPr sz="1200" b="1" spc="-2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2030</a:t>
            </a:r>
            <a:r>
              <a:rPr sz="1200" b="1" spc="32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from</a:t>
            </a:r>
            <a:r>
              <a:rPr sz="1200" b="1" spc="-25" dirty="0">
                <a:latin typeface="Century Gothic"/>
                <a:cs typeface="Century Gothic"/>
              </a:rPr>
              <a:t> 38%</a:t>
            </a:r>
            <a:endParaRPr sz="12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Wingdings"/>
              <a:buChar char=""/>
            </a:pPr>
            <a:endParaRPr sz="1150">
              <a:latin typeface="Century Gothic"/>
              <a:cs typeface="Century Gothic"/>
            </a:endParaRPr>
          </a:p>
          <a:p>
            <a:pPr marL="304165" indent="-304165">
              <a:lnSpc>
                <a:spcPct val="100000"/>
              </a:lnSpc>
              <a:buFont typeface="Wingdings"/>
              <a:buChar char=""/>
              <a:tabLst>
                <a:tab pos="304165" algn="l"/>
                <a:tab pos="304800" algn="l"/>
              </a:tabLst>
            </a:pPr>
            <a:r>
              <a:rPr sz="1200" b="1" dirty="0">
                <a:latin typeface="Century Gothic"/>
                <a:cs typeface="Century Gothic"/>
              </a:rPr>
              <a:t>Targeted</a:t>
            </a:r>
            <a:r>
              <a:rPr sz="1200" b="1" spc="-3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to</a:t>
            </a:r>
            <a:r>
              <a:rPr sz="1200" b="1" spc="-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increase</a:t>
            </a:r>
            <a:r>
              <a:rPr sz="1200" b="1" spc="-1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the</a:t>
            </a:r>
            <a:r>
              <a:rPr sz="1200" b="1" spc="-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female</a:t>
            </a:r>
            <a:r>
              <a:rPr sz="1200" b="1" spc="-1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workforce</a:t>
            </a:r>
            <a:r>
              <a:rPr sz="1200" b="1" spc="-2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by</a:t>
            </a:r>
            <a:r>
              <a:rPr sz="1200" b="1" spc="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1%</a:t>
            </a:r>
            <a:r>
              <a:rPr sz="1200" b="1" spc="33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every</a:t>
            </a:r>
            <a:r>
              <a:rPr sz="1200" b="1" spc="10" dirty="0">
                <a:latin typeface="Century Gothic"/>
                <a:cs typeface="Century Gothic"/>
              </a:rPr>
              <a:t> </a:t>
            </a:r>
            <a:r>
              <a:rPr sz="1200" b="1" spc="-20" dirty="0">
                <a:latin typeface="Century Gothic"/>
                <a:cs typeface="Century Gothic"/>
              </a:rPr>
              <a:t>year</a:t>
            </a:r>
            <a:endParaRPr sz="12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Wingdings"/>
              <a:buChar char=""/>
            </a:pPr>
            <a:endParaRPr sz="1150">
              <a:latin typeface="Century Gothic"/>
              <a:cs typeface="Century Gothic"/>
            </a:endParaRPr>
          </a:p>
          <a:p>
            <a:pPr marL="304165" indent="-304165">
              <a:lnSpc>
                <a:spcPct val="100000"/>
              </a:lnSpc>
              <a:buFont typeface="Wingdings"/>
              <a:buChar char=""/>
              <a:tabLst>
                <a:tab pos="304165" algn="l"/>
                <a:tab pos="304800" algn="l"/>
              </a:tabLst>
            </a:pPr>
            <a:r>
              <a:rPr sz="1200" b="1" dirty="0">
                <a:latin typeface="Century Gothic"/>
                <a:cs typeface="Century Gothic"/>
              </a:rPr>
              <a:t>CSR initiatives</a:t>
            </a:r>
            <a:r>
              <a:rPr sz="1200" b="1" spc="-1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in</a:t>
            </a:r>
            <a:r>
              <a:rPr sz="1200" b="1" spc="-1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the</a:t>
            </a:r>
            <a:r>
              <a:rPr sz="1200" b="1" spc="-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local</a:t>
            </a:r>
            <a:r>
              <a:rPr sz="1200" b="1" spc="-2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communities</a:t>
            </a:r>
            <a:r>
              <a:rPr sz="1200" b="1" spc="-2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to</a:t>
            </a:r>
            <a:r>
              <a:rPr sz="1200" b="1" spc="-1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uplift</a:t>
            </a:r>
            <a:r>
              <a:rPr sz="1200" b="1" spc="-1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their</a:t>
            </a:r>
            <a:r>
              <a:rPr sz="1200" b="1" spc="5" dirty="0">
                <a:latin typeface="Century Gothic"/>
                <a:cs typeface="Century Gothic"/>
              </a:rPr>
              <a:t> </a:t>
            </a:r>
            <a:r>
              <a:rPr sz="1200" b="1" spc="-10" dirty="0">
                <a:latin typeface="Century Gothic"/>
                <a:cs typeface="Century Gothic"/>
              </a:rPr>
              <a:t>lifestyle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64522" y="4541011"/>
            <a:ext cx="47859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165" indent="-30416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04165" algn="l"/>
                <a:tab pos="304800" algn="l"/>
              </a:tabLst>
            </a:pPr>
            <a:r>
              <a:rPr sz="1200" b="1" dirty="0">
                <a:latin typeface="Century Gothic"/>
                <a:cs typeface="Century Gothic"/>
              </a:rPr>
              <a:t>Skill</a:t>
            </a:r>
            <a:r>
              <a:rPr sz="1200" b="1" spc="-1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development</a:t>
            </a:r>
            <a:r>
              <a:rPr sz="1200" b="1" spc="-2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trainings</a:t>
            </a:r>
            <a:r>
              <a:rPr sz="1200" b="1" spc="-1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and</a:t>
            </a:r>
            <a:r>
              <a:rPr sz="1200" b="1" spc="-1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safety</a:t>
            </a:r>
            <a:r>
              <a:rPr sz="1200" b="1" spc="-25" dirty="0">
                <a:latin typeface="Century Gothic"/>
                <a:cs typeface="Century Gothic"/>
              </a:rPr>
              <a:t> </a:t>
            </a:r>
            <a:r>
              <a:rPr sz="1200" b="1" spc="-10" dirty="0">
                <a:latin typeface="Century Gothic"/>
                <a:cs typeface="Century Gothic"/>
              </a:rPr>
              <a:t>trainings</a:t>
            </a:r>
            <a:endParaRPr sz="12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Wingdings"/>
              <a:buChar char=""/>
            </a:pPr>
            <a:endParaRPr sz="1150">
              <a:latin typeface="Century Gothic"/>
              <a:cs typeface="Century Gothic"/>
            </a:endParaRPr>
          </a:p>
          <a:p>
            <a:pPr marL="304165" indent="-304165">
              <a:lnSpc>
                <a:spcPct val="100000"/>
              </a:lnSpc>
              <a:buFont typeface="Wingdings"/>
              <a:buChar char=""/>
              <a:tabLst>
                <a:tab pos="304165" algn="l"/>
                <a:tab pos="304800" algn="l"/>
              </a:tabLst>
            </a:pPr>
            <a:r>
              <a:rPr sz="1200" b="1" dirty="0">
                <a:latin typeface="Century Gothic"/>
                <a:cs typeface="Century Gothic"/>
              </a:rPr>
              <a:t>Occupational</a:t>
            </a:r>
            <a:r>
              <a:rPr sz="1200" b="1" spc="-4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Health</a:t>
            </a:r>
            <a:r>
              <a:rPr sz="1200" b="1" spc="-1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and</a:t>
            </a:r>
            <a:r>
              <a:rPr sz="1200" b="1" spc="-3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safety</a:t>
            </a:r>
            <a:r>
              <a:rPr sz="1200" b="1" spc="-1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assessment</a:t>
            </a:r>
            <a:r>
              <a:rPr sz="1200" b="1" spc="-3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of</a:t>
            </a:r>
            <a:r>
              <a:rPr sz="1200" b="1" spc="-2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all</a:t>
            </a:r>
            <a:r>
              <a:rPr sz="1200" b="1" spc="-1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work</a:t>
            </a:r>
            <a:r>
              <a:rPr sz="1200" b="1" spc="-10" dirty="0">
                <a:latin typeface="Century Gothic"/>
                <a:cs typeface="Century Gothic"/>
              </a:rPr>
              <a:t> force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64522" y="5272532"/>
            <a:ext cx="448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165" indent="-30416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04165" algn="l"/>
                <a:tab pos="304800" algn="l"/>
              </a:tabLst>
            </a:pPr>
            <a:r>
              <a:rPr sz="1200" b="1" dirty="0">
                <a:latin typeface="Century Gothic"/>
                <a:cs typeface="Century Gothic"/>
              </a:rPr>
              <a:t>Training</a:t>
            </a:r>
            <a:r>
              <a:rPr sz="1200" b="1" spc="-2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on</a:t>
            </a:r>
            <a:r>
              <a:rPr sz="1200" b="1" spc="-2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code</a:t>
            </a:r>
            <a:r>
              <a:rPr sz="1200" b="1" spc="-2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of</a:t>
            </a:r>
            <a:r>
              <a:rPr sz="1200" b="1" spc="-2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conduct</a:t>
            </a:r>
            <a:r>
              <a:rPr sz="1200" b="1" spc="-2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to</a:t>
            </a:r>
            <a:r>
              <a:rPr sz="1200" b="1" spc="-1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educate</a:t>
            </a:r>
            <a:r>
              <a:rPr sz="1200" b="1" spc="-3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each</a:t>
            </a:r>
            <a:r>
              <a:rPr sz="1200" b="1" spc="-15" dirty="0">
                <a:latin typeface="Century Gothic"/>
                <a:cs typeface="Century Gothic"/>
              </a:rPr>
              <a:t> </a:t>
            </a:r>
            <a:r>
              <a:rPr sz="1200" b="1" spc="-10" dirty="0">
                <a:latin typeface="Century Gothic"/>
                <a:cs typeface="Century Gothic"/>
              </a:rPr>
              <a:t>employee</a:t>
            </a:r>
            <a:endParaRPr sz="1200">
              <a:latin typeface="Century Gothic"/>
              <a:cs typeface="Century Gothic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275832" y="2667000"/>
            <a:ext cx="215265" cy="1355090"/>
            <a:chOff x="6275832" y="2740151"/>
            <a:chExt cx="215265" cy="1355090"/>
          </a:xfrm>
        </p:grpSpPr>
        <p:pic>
          <p:nvPicPr>
            <p:cNvPr id="11" name="object 11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5832" y="3508247"/>
              <a:ext cx="214884" cy="21488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5832" y="3880103"/>
              <a:ext cx="214884" cy="21488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5832" y="2740151"/>
              <a:ext cx="214884" cy="21488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5832" y="3118103"/>
              <a:ext cx="214884" cy="214884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6333413" y="2565565"/>
            <a:ext cx="111760" cy="782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55200"/>
              </a:lnSpc>
              <a:spcBef>
                <a:spcPts val="100"/>
              </a:spcBef>
            </a:pP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E E</a:t>
            </a:r>
            <a:endParaRPr sz="1600" dirty="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5832" y="4152901"/>
            <a:ext cx="214884" cy="216407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6330395" y="3307437"/>
            <a:ext cx="103300" cy="1112163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3175" marR="5080" indent="-3175" algn="just">
              <a:lnSpc>
                <a:spcPct val="147400"/>
              </a:lnSpc>
              <a:spcBef>
                <a:spcPts val="204"/>
              </a:spcBef>
            </a:pP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E S S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275832" y="4559808"/>
            <a:ext cx="215265" cy="528955"/>
            <a:chOff x="6275832" y="4632959"/>
            <a:chExt cx="215265" cy="528955"/>
          </a:xfrm>
        </p:grpSpPr>
        <p:pic>
          <p:nvPicPr>
            <p:cNvPr id="19" name="object 19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5832" y="4632959"/>
              <a:ext cx="214884" cy="21488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5832" y="4946903"/>
              <a:ext cx="214884" cy="214883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6336589" y="4449722"/>
            <a:ext cx="106045" cy="654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28800"/>
              </a:lnSpc>
              <a:spcBef>
                <a:spcPts val="100"/>
              </a:spcBef>
            </a:pP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S S</a:t>
            </a:r>
            <a:endParaRPr sz="1600" dirty="0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5832" y="5280660"/>
            <a:ext cx="214884" cy="214884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6319126" y="5241037"/>
            <a:ext cx="1409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705600" y="1498091"/>
            <a:ext cx="5283835" cy="4776470"/>
          </a:xfrm>
          <a:custGeom>
            <a:avLst/>
            <a:gdLst/>
            <a:ahLst/>
            <a:cxnLst/>
            <a:rect l="l" t="t" r="r" b="b"/>
            <a:pathLst>
              <a:path w="5283834" h="4776470">
                <a:moveTo>
                  <a:pt x="0" y="0"/>
                </a:moveTo>
                <a:lnTo>
                  <a:pt x="5283708" y="0"/>
                </a:lnTo>
                <a:lnTo>
                  <a:pt x="5283708" y="4776216"/>
                </a:lnTo>
                <a:lnTo>
                  <a:pt x="0" y="4776216"/>
                </a:lnTo>
                <a:lnTo>
                  <a:pt x="0" y="0"/>
                </a:lnTo>
                <a:close/>
              </a:path>
            </a:pathLst>
          </a:custGeom>
          <a:ln w="12191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797040" y="2681732"/>
            <a:ext cx="39617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965" indent="-22796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27965" algn="l"/>
                <a:tab pos="228600" algn="l"/>
              </a:tabLst>
            </a:pPr>
            <a:r>
              <a:rPr sz="1200" b="1" dirty="0">
                <a:latin typeface="Century Gothic"/>
                <a:cs typeface="Century Gothic"/>
              </a:rPr>
              <a:t>Introduced</a:t>
            </a:r>
            <a:r>
              <a:rPr sz="1200" b="1" spc="-4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new,</a:t>
            </a:r>
            <a:r>
              <a:rPr sz="1200" b="1" spc="-1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environmentally</a:t>
            </a:r>
            <a:r>
              <a:rPr sz="1200" b="1" spc="-2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friendly</a:t>
            </a:r>
            <a:r>
              <a:rPr sz="1200" b="1" spc="-10" dirty="0">
                <a:latin typeface="Century Gothic"/>
                <a:cs typeface="Century Gothic"/>
              </a:rPr>
              <a:t> products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797040" y="3596132"/>
            <a:ext cx="4609465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965" indent="-22796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27965" algn="l"/>
                <a:tab pos="228600" algn="l"/>
              </a:tabLst>
            </a:pPr>
            <a:r>
              <a:rPr sz="1200" b="1" dirty="0">
                <a:latin typeface="Century Gothic"/>
                <a:cs typeface="Century Gothic"/>
              </a:rPr>
              <a:t>Almost</a:t>
            </a:r>
            <a:r>
              <a:rPr sz="1200" b="1" spc="-3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all</a:t>
            </a:r>
            <a:r>
              <a:rPr sz="1200" b="1" spc="31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plants</a:t>
            </a:r>
            <a:r>
              <a:rPr sz="1200" b="1" spc="-2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have</a:t>
            </a:r>
            <a:r>
              <a:rPr sz="1200" b="1" spc="-1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rainwater</a:t>
            </a:r>
            <a:r>
              <a:rPr sz="1200" b="1" spc="-1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harvesting</a:t>
            </a:r>
            <a:r>
              <a:rPr sz="1200" b="1" spc="-10" dirty="0">
                <a:latin typeface="Century Gothic"/>
                <a:cs typeface="Century Gothic"/>
              </a:rPr>
              <a:t> facilities</a:t>
            </a:r>
            <a:endParaRPr sz="12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Wingdings"/>
              <a:buChar char=""/>
            </a:pPr>
            <a:endParaRPr sz="1150">
              <a:latin typeface="Century Gothic"/>
              <a:cs typeface="Century Gothic"/>
            </a:endParaRPr>
          </a:p>
          <a:p>
            <a:pPr marL="227965" indent="-227965">
              <a:lnSpc>
                <a:spcPct val="100000"/>
              </a:lnSpc>
              <a:buFont typeface="Wingdings"/>
              <a:buChar char=""/>
              <a:tabLst>
                <a:tab pos="227965" algn="l"/>
                <a:tab pos="228600" algn="l"/>
              </a:tabLst>
            </a:pPr>
            <a:r>
              <a:rPr sz="1200" b="1" dirty="0">
                <a:latin typeface="Century Gothic"/>
                <a:cs typeface="Century Gothic"/>
              </a:rPr>
              <a:t>Zero</a:t>
            </a:r>
            <a:r>
              <a:rPr sz="1200" b="1" spc="-3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accidents</a:t>
            </a:r>
            <a:r>
              <a:rPr sz="1200" b="1" spc="-2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by</a:t>
            </a:r>
            <a:r>
              <a:rPr sz="1200" b="1" spc="-2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providing</a:t>
            </a:r>
            <a:r>
              <a:rPr sz="1200" b="1" spc="-3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safety</a:t>
            </a:r>
            <a:r>
              <a:rPr sz="1200" b="1" spc="-1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training</a:t>
            </a:r>
            <a:r>
              <a:rPr sz="1200" b="1" spc="-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at</a:t>
            </a:r>
            <a:r>
              <a:rPr sz="1200" b="1" spc="-15" dirty="0">
                <a:latin typeface="Century Gothic"/>
                <a:cs typeface="Century Gothic"/>
              </a:rPr>
              <a:t> </a:t>
            </a:r>
            <a:r>
              <a:rPr sz="1200" b="1" spc="-10" dirty="0">
                <a:latin typeface="Century Gothic"/>
                <a:cs typeface="Century Gothic"/>
              </a:rPr>
              <a:t>sites</a:t>
            </a:r>
            <a:endParaRPr sz="12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Wingdings"/>
              <a:buChar char=""/>
            </a:pPr>
            <a:endParaRPr sz="1150">
              <a:latin typeface="Century Gothic"/>
              <a:cs typeface="Century Gothic"/>
            </a:endParaRPr>
          </a:p>
          <a:p>
            <a:pPr marL="227965" indent="-227965">
              <a:lnSpc>
                <a:spcPct val="100000"/>
              </a:lnSpc>
              <a:buFont typeface="Wingdings"/>
              <a:buChar char=""/>
              <a:tabLst>
                <a:tab pos="227965" algn="l"/>
                <a:tab pos="228600" algn="l"/>
              </a:tabLst>
            </a:pPr>
            <a:r>
              <a:rPr sz="1200" b="1" dirty="0">
                <a:latin typeface="Century Gothic"/>
                <a:cs typeface="Century Gothic"/>
              </a:rPr>
              <a:t>Attrition rate</a:t>
            </a:r>
            <a:r>
              <a:rPr sz="1200" b="1" spc="-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below</a:t>
            </a:r>
            <a:r>
              <a:rPr sz="1200" b="1" spc="-20" dirty="0">
                <a:latin typeface="Century Gothic"/>
                <a:cs typeface="Century Gothic"/>
              </a:rPr>
              <a:t> </a:t>
            </a:r>
            <a:r>
              <a:rPr sz="1200" b="1" spc="-25" dirty="0">
                <a:latin typeface="Century Gothic"/>
                <a:cs typeface="Century Gothic"/>
              </a:rPr>
              <a:t>5%</a:t>
            </a:r>
            <a:endParaRPr sz="12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Wingdings"/>
              <a:buChar char=""/>
            </a:pPr>
            <a:endParaRPr sz="1150">
              <a:latin typeface="Century Gothic"/>
              <a:cs typeface="Century Gothic"/>
            </a:endParaRPr>
          </a:p>
          <a:p>
            <a:pPr marL="227965" indent="-227965">
              <a:lnSpc>
                <a:spcPct val="100000"/>
              </a:lnSpc>
              <a:buFont typeface="Wingdings"/>
              <a:buChar char=""/>
              <a:tabLst>
                <a:tab pos="227965" algn="l"/>
                <a:tab pos="228600" algn="l"/>
              </a:tabLst>
            </a:pPr>
            <a:r>
              <a:rPr sz="1200" b="1" dirty="0">
                <a:latin typeface="Century Gothic"/>
                <a:cs typeface="Century Gothic"/>
              </a:rPr>
              <a:t>Hiring</a:t>
            </a:r>
            <a:r>
              <a:rPr sz="1200" b="1" spc="-2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female</a:t>
            </a:r>
            <a:r>
              <a:rPr sz="1200" b="1" spc="-3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workforce</a:t>
            </a:r>
            <a:r>
              <a:rPr sz="1200" b="1" spc="-3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to</a:t>
            </a:r>
            <a:r>
              <a:rPr sz="1200" b="1" spc="-1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achieve</a:t>
            </a:r>
            <a:r>
              <a:rPr sz="1200" b="1" spc="-3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gender</a:t>
            </a:r>
            <a:r>
              <a:rPr sz="1200" b="1" spc="-3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diversity</a:t>
            </a:r>
            <a:r>
              <a:rPr sz="1200" b="1" spc="-20" dirty="0">
                <a:latin typeface="Century Gothic"/>
                <a:cs typeface="Century Gothic"/>
              </a:rPr>
              <a:t> </a:t>
            </a:r>
            <a:r>
              <a:rPr sz="1200" b="1" spc="-10" dirty="0">
                <a:latin typeface="Century Gothic"/>
                <a:cs typeface="Century Gothic"/>
              </a:rPr>
              <a:t>targets</a:t>
            </a:r>
            <a:endParaRPr sz="12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Wingdings"/>
              <a:buChar char=""/>
            </a:pPr>
            <a:endParaRPr sz="1150">
              <a:latin typeface="Century Gothic"/>
              <a:cs typeface="Century Gothic"/>
            </a:endParaRPr>
          </a:p>
          <a:p>
            <a:pPr marL="227965" indent="-227965">
              <a:lnSpc>
                <a:spcPct val="100000"/>
              </a:lnSpc>
              <a:buFont typeface="Wingdings"/>
              <a:buChar char=""/>
              <a:tabLst>
                <a:tab pos="227965" algn="l"/>
                <a:tab pos="228600" algn="l"/>
              </a:tabLst>
            </a:pPr>
            <a:r>
              <a:rPr sz="1200" b="1" dirty="0">
                <a:latin typeface="Century Gothic"/>
                <a:cs typeface="Century Gothic"/>
              </a:rPr>
              <a:t>Given emphasis</a:t>
            </a:r>
            <a:r>
              <a:rPr sz="1200" b="1" spc="-2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to</a:t>
            </a:r>
            <a:r>
              <a:rPr sz="1200" b="1" spc="-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CSR initiatives</a:t>
            </a:r>
            <a:r>
              <a:rPr sz="1200" b="1" spc="-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in</a:t>
            </a:r>
            <a:r>
              <a:rPr sz="1200" b="1" spc="-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local</a:t>
            </a:r>
            <a:r>
              <a:rPr sz="1200" b="1" spc="-15" dirty="0">
                <a:latin typeface="Century Gothic"/>
                <a:cs typeface="Century Gothic"/>
              </a:rPr>
              <a:t> </a:t>
            </a:r>
            <a:r>
              <a:rPr sz="1200" b="1" spc="-10" dirty="0">
                <a:latin typeface="Century Gothic"/>
                <a:cs typeface="Century Gothic"/>
              </a:rPr>
              <a:t>communities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797040" y="5424932"/>
            <a:ext cx="42233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965" indent="-22796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27965" algn="l"/>
                <a:tab pos="228600" algn="l"/>
              </a:tabLst>
            </a:pPr>
            <a:r>
              <a:rPr sz="1200" b="1" dirty="0">
                <a:latin typeface="Century Gothic"/>
                <a:cs typeface="Century Gothic"/>
              </a:rPr>
              <a:t>New</a:t>
            </a:r>
            <a:r>
              <a:rPr sz="1200" b="1" spc="-1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Code</a:t>
            </a:r>
            <a:r>
              <a:rPr sz="1200" b="1" spc="-2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of</a:t>
            </a:r>
            <a:r>
              <a:rPr sz="1200" b="1" spc="-1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conduct</a:t>
            </a:r>
            <a:r>
              <a:rPr sz="1200" b="1" spc="-2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implemented</a:t>
            </a:r>
            <a:r>
              <a:rPr sz="1200" b="1" spc="-3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for</a:t>
            </a:r>
            <a:r>
              <a:rPr sz="1200" b="1" spc="-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all</a:t>
            </a:r>
            <a:r>
              <a:rPr sz="1200" b="1" spc="-10" dirty="0">
                <a:latin typeface="Century Gothic"/>
                <a:cs typeface="Century Gothic"/>
              </a:rPr>
              <a:t> employees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815756" y="1874011"/>
            <a:ext cx="14262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Century Gothic"/>
                <a:cs typeface="Century Gothic"/>
              </a:rPr>
              <a:t>Achievements</a:t>
            </a:r>
            <a:endParaRPr sz="1600">
              <a:latin typeface="Century Gothic"/>
              <a:cs typeface="Century Gothic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1678410" y="3220211"/>
            <a:ext cx="215265" cy="1312545"/>
            <a:chOff x="11678410" y="3220211"/>
            <a:chExt cx="215265" cy="1312545"/>
          </a:xfrm>
        </p:grpSpPr>
        <p:pic>
          <p:nvPicPr>
            <p:cNvPr id="30" name="object 30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8410" y="4317491"/>
              <a:ext cx="214884" cy="21488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8410" y="3220211"/>
              <a:ext cx="214884" cy="214884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6797040" y="3047491"/>
            <a:ext cx="5050790" cy="40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965" indent="-227965">
              <a:lnSpc>
                <a:spcPts val="1240"/>
              </a:lnSpc>
              <a:spcBef>
                <a:spcPts val="100"/>
              </a:spcBef>
              <a:buFont typeface="Wingdings"/>
              <a:buChar char=""/>
              <a:tabLst>
                <a:tab pos="227965" algn="l"/>
                <a:tab pos="228600" algn="l"/>
              </a:tabLst>
            </a:pPr>
            <a:r>
              <a:rPr sz="1200" b="1" dirty="0">
                <a:latin typeface="Century Gothic"/>
                <a:cs typeface="Century Gothic"/>
              </a:rPr>
              <a:t>All</a:t>
            </a:r>
            <a:r>
              <a:rPr sz="1200" b="1" spc="-2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plants</a:t>
            </a:r>
            <a:r>
              <a:rPr sz="1200" b="1" spc="-2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have</a:t>
            </a:r>
            <a:r>
              <a:rPr sz="1200" b="1" spc="-1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access</a:t>
            </a:r>
            <a:r>
              <a:rPr sz="1200" b="1" spc="-4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to</a:t>
            </a:r>
            <a:r>
              <a:rPr sz="1200" b="1" spc="-3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green</a:t>
            </a:r>
            <a:r>
              <a:rPr sz="1200" b="1" spc="-2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energy,</a:t>
            </a:r>
            <a:r>
              <a:rPr sz="1200" b="1" spc="-2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2</a:t>
            </a:r>
            <a:r>
              <a:rPr sz="1200" b="1" spc="-1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plants</a:t>
            </a:r>
            <a:r>
              <a:rPr sz="1200" b="1" spc="-2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have</a:t>
            </a:r>
            <a:r>
              <a:rPr sz="1200" b="1" spc="-15" dirty="0">
                <a:latin typeface="Century Gothic"/>
                <a:cs typeface="Century Gothic"/>
              </a:rPr>
              <a:t> </a:t>
            </a:r>
            <a:r>
              <a:rPr sz="1200" b="1" spc="-20" dirty="0">
                <a:latin typeface="Century Gothic"/>
                <a:cs typeface="Century Gothic"/>
              </a:rPr>
              <a:t>more</a:t>
            </a:r>
            <a:endParaRPr sz="1200" dirty="0">
              <a:latin typeface="Century Gothic"/>
              <a:cs typeface="Century Gothic"/>
            </a:endParaRPr>
          </a:p>
          <a:p>
            <a:pPr marL="257175">
              <a:lnSpc>
                <a:spcPts val="1720"/>
              </a:lnSpc>
              <a:tabLst>
                <a:tab pos="4938395" algn="l"/>
              </a:tabLst>
            </a:pPr>
            <a:r>
              <a:rPr sz="1200" b="1" dirty="0">
                <a:latin typeface="Century Gothic"/>
                <a:cs typeface="Century Gothic"/>
              </a:rPr>
              <a:t>than</a:t>
            </a:r>
            <a:r>
              <a:rPr sz="1200" b="1" spc="-2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85%</a:t>
            </a:r>
            <a:r>
              <a:rPr sz="1200" b="1" spc="-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dependency</a:t>
            </a:r>
            <a:r>
              <a:rPr sz="1200" b="1" spc="-4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on</a:t>
            </a:r>
            <a:r>
              <a:rPr sz="1200" b="1" spc="-2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green</a:t>
            </a:r>
            <a:r>
              <a:rPr sz="1200" b="1" spc="-20" dirty="0">
                <a:latin typeface="Century Gothic"/>
                <a:cs typeface="Century Gothic"/>
              </a:rPr>
              <a:t> </a:t>
            </a:r>
            <a:r>
              <a:rPr sz="1200" b="1" spc="-10" dirty="0">
                <a:latin typeface="Century Gothic"/>
                <a:cs typeface="Century Gothic"/>
              </a:rPr>
              <a:t>energy</a:t>
            </a:r>
            <a:r>
              <a:rPr sz="1200" b="1" dirty="0">
                <a:latin typeface="Century Gothic"/>
                <a:cs typeface="Century Gothic"/>
              </a:rPr>
              <a:t>	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1678410" y="2740151"/>
            <a:ext cx="215265" cy="1085215"/>
            <a:chOff x="11678410" y="2740151"/>
            <a:chExt cx="215265" cy="1085215"/>
          </a:xfrm>
        </p:grpSpPr>
        <p:pic>
          <p:nvPicPr>
            <p:cNvPr id="34" name="object 34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8410" y="3608831"/>
              <a:ext cx="214884" cy="21640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8410" y="2740151"/>
              <a:ext cx="214884" cy="214884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11735592" y="2700661"/>
            <a:ext cx="1117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11678410" y="3937083"/>
            <a:ext cx="215265" cy="1294130"/>
            <a:chOff x="11678410" y="3970020"/>
            <a:chExt cx="215265" cy="1294130"/>
          </a:xfrm>
        </p:grpSpPr>
        <p:pic>
          <p:nvPicPr>
            <p:cNvPr id="38" name="object 38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8410" y="3970020"/>
              <a:ext cx="214884" cy="21640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8410" y="4668012"/>
              <a:ext cx="214884" cy="214883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8410" y="5049012"/>
              <a:ext cx="214884" cy="214883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11738767" y="3452009"/>
            <a:ext cx="108585" cy="18360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R="5080" algn="just">
              <a:lnSpc>
                <a:spcPct val="147600"/>
              </a:lnSpc>
              <a:spcBef>
                <a:spcPts val="110"/>
              </a:spcBef>
            </a:pP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S S S S S</a:t>
            </a:r>
            <a:endParaRPr sz="1600" dirty="0">
              <a:latin typeface="Calibri"/>
              <a:cs typeface="Calibri"/>
            </a:endParaRPr>
          </a:p>
        </p:txBody>
      </p:sp>
      <p:pic>
        <p:nvPicPr>
          <p:cNvPr id="42" name="object 42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8410" y="5454396"/>
            <a:ext cx="214884" cy="216407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11721304" y="5415788"/>
            <a:ext cx="1409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0" y="0"/>
            <a:ext cx="760730" cy="1207135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2"/>
          <p:cNvSpPr txBox="1"/>
          <p:nvPr/>
        </p:nvSpPr>
        <p:spPr>
          <a:xfrm>
            <a:off x="220061" y="4240424"/>
            <a:ext cx="274320" cy="194500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Century Gothic"/>
                <a:cs typeface="Century Gothic"/>
              </a:rPr>
              <a:t>APL</a:t>
            </a:r>
            <a:r>
              <a:rPr sz="1600" b="1" spc="320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APOLLO</a:t>
            </a:r>
            <a:r>
              <a:rPr sz="1600" b="1" spc="340" dirty="0">
                <a:latin typeface="Century Gothic"/>
                <a:cs typeface="Century Gothic"/>
              </a:rPr>
              <a:t> </a:t>
            </a:r>
            <a:r>
              <a:rPr sz="1600" b="1" spc="-10" dirty="0">
                <a:latin typeface="Century Gothic"/>
                <a:cs typeface="Century Gothic"/>
              </a:rPr>
              <a:t>TUBES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lang="en-IN" spc="-25" smtClean="0">
                <a:solidFill>
                  <a:srgbClr val="44536A"/>
                </a:solidFill>
              </a:rPr>
              <a:t>37</a:t>
            </a:fld>
            <a:endParaRPr lang="en-IN" spc="-25" dirty="0">
              <a:solidFill>
                <a:srgbClr val="44536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0730" y="386494"/>
            <a:ext cx="10942436" cy="776077"/>
          </a:xfrm>
          <a:prstGeom prst="rect">
            <a:avLst/>
          </a:prstGeom>
        </p:spPr>
        <p:txBody>
          <a:bodyPr vert="horz" wrap="square" lIns="0" tIns="158971" rIns="0" bIns="0" rtlCol="0">
            <a:spAutoFit/>
          </a:bodyPr>
          <a:lstStyle/>
          <a:p>
            <a:pPr marL="235585">
              <a:lnSpc>
                <a:spcPct val="100000"/>
              </a:lnSpc>
              <a:spcBef>
                <a:spcPts val="120"/>
              </a:spcBef>
            </a:pPr>
            <a:r>
              <a:rPr dirty="0"/>
              <a:t>Front</a:t>
            </a:r>
            <a:r>
              <a:rPr spc="5" dirty="0"/>
              <a:t> </a:t>
            </a:r>
            <a:r>
              <a:rPr dirty="0"/>
              <a:t>runner</a:t>
            </a:r>
            <a:r>
              <a:rPr spc="15" dirty="0"/>
              <a:t> </a:t>
            </a:r>
            <a:r>
              <a:rPr dirty="0"/>
              <a:t>for</a:t>
            </a:r>
            <a:r>
              <a:rPr spc="-10" dirty="0"/>
              <a:t> </a:t>
            </a:r>
            <a:r>
              <a:rPr dirty="0">
                <a:solidFill>
                  <a:srgbClr val="00AF50"/>
                </a:solidFill>
              </a:rPr>
              <a:t>Steel for </a:t>
            </a:r>
            <a:r>
              <a:rPr spc="-10" dirty="0">
                <a:solidFill>
                  <a:srgbClr val="00AF50"/>
                </a:solidFill>
              </a:rPr>
              <a:t>Green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108528" y="1652309"/>
            <a:ext cx="6498590" cy="2949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7335" marR="261620" indent="-204470">
              <a:lnSpc>
                <a:spcPct val="99800"/>
              </a:lnSpc>
              <a:spcBef>
                <a:spcPts val="100"/>
              </a:spcBef>
              <a:buFont typeface="Wingdings"/>
              <a:buChar char=""/>
              <a:tabLst>
                <a:tab pos="267970" algn="l"/>
              </a:tabLst>
            </a:pPr>
            <a:r>
              <a:rPr sz="1600" dirty="0">
                <a:latin typeface="Century Gothic"/>
                <a:cs typeface="Century Gothic"/>
              </a:rPr>
              <a:t>APL</a:t>
            </a:r>
            <a:r>
              <a:rPr sz="1600" spc="-5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Apollo</a:t>
            </a:r>
            <a:r>
              <a:rPr sz="1600" spc="34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is</a:t>
            </a:r>
            <a:r>
              <a:rPr sz="1600" spc="38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the</a:t>
            </a:r>
            <a:r>
              <a:rPr sz="1600" spc="-25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1</a:t>
            </a:r>
            <a:r>
              <a:rPr sz="1575" b="1" baseline="26455" dirty="0">
                <a:latin typeface="Century Gothic"/>
                <a:cs typeface="Century Gothic"/>
              </a:rPr>
              <a:t>st</a:t>
            </a:r>
            <a:r>
              <a:rPr sz="1575" b="1" spc="195" baseline="2645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Company</a:t>
            </a:r>
            <a:r>
              <a:rPr sz="1600" spc="-2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to</a:t>
            </a:r>
            <a:r>
              <a:rPr sz="1600" spc="-3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innovate</a:t>
            </a:r>
            <a:r>
              <a:rPr sz="1600" spc="-3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readymade </a:t>
            </a:r>
            <a:r>
              <a:rPr lang="en-US" sz="1600" spc="-10" dirty="0" smtClean="0">
                <a:latin typeface="Century Gothic"/>
                <a:cs typeface="Century Gothic"/>
              </a:rPr>
              <a:t>Doorframe</a:t>
            </a:r>
            <a:r>
              <a:rPr sz="1600" spc="-10" dirty="0" smtClean="0">
                <a:latin typeface="Century Gothic"/>
                <a:cs typeface="Century Gothic"/>
              </a:rPr>
              <a:t>,</a:t>
            </a:r>
            <a:r>
              <a:rPr sz="1600" spc="-40" dirty="0" smtClean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Fence,</a:t>
            </a:r>
            <a:r>
              <a:rPr sz="1600" spc="-2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Plank</a:t>
            </a:r>
            <a:r>
              <a:rPr sz="1600" spc="-5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and</a:t>
            </a:r>
            <a:r>
              <a:rPr sz="1600" spc="-4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Hand</a:t>
            </a:r>
            <a:r>
              <a:rPr sz="1600" spc="-4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rails</a:t>
            </a:r>
            <a:r>
              <a:rPr sz="1600" spc="-5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as</a:t>
            </a:r>
            <a:r>
              <a:rPr sz="1600" spc="-45" dirty="0">
                <a:latin typeface="Century Gothic"/>
                <a:cs typeface="Century Gothic"/>
              </a:rPr>
              <a:t> </a:t>
            </a:r>
            <a:r>
              <a:rPr sz="1600" b="1" dirty="0">
                <a:solidFill>
                  <a:srgbClr val="00AF50"/>
                </a:solidFill>
                <a:latin typeface="Century Gothic"/>
                <a:cs typeface="Century Gothic"/>
              </a:rPr>
              <a:t>Steel</a:t>
            </a:r>
            <a:r>
              <a:rPr sz="1600" b="1" spc="-20" dirty="0">
                <a:solidFill>
                  <a:srgbClr val="00AF50"/>
                </a:solidFill>
                <a:latin typeface="Century Gothic"/>
                <a:cs typeface="Century Gothic"/>
              </a:rPr>
              <a:t> </a:t>
            </a:r>
            <a:r>
              <a:rPr sz="1600" b="1" dirty="0">
                <a:solidFill>
                  <a:srgbClr val="00AF50"/>
                </a:solidFill>
                <a:latin typeface="Century Gothic"/>
                <a:cs typeface="Century Gothic"/>
              </a:rPr>
              <a:t>for</a:t>
            </a:r>
            <a:r>
              <a:rPr sz="1600" b="1" spc="-30" dirty="0">
                <a:solidFill>
                  <a:srgbClr val="00AF50"/>
                </a:solidFill>
                <a:latin typeface="Century Gothic"/>
                <a:cs typeface="Century Gothic"/>
              </a:rPr>
              <a:t> </a:t>
            </a:r>
            <a:r>
              <a:rPr sz="1600" b="1" spc="-10" dirty="0">
                <a:solidFill>
                  <a:srgbClr val="00AF50"/>
                </a:solidFill>
                <a:latin typeface="Century Gothic"/>
                <a:cs typeface="Century Gothic"/>
              </a:rPr>
              <a:t>Green </a:t>
            </a:r>
            <a:r>
              <a:rPr sz="1600" dirty="0">
                <a:latin typeface="Century Gothic"/>
                <a:cs typeface="Century Gothic"/>
              </a:rPr>
              <a:t>Concept</a:t>
            </a:r>
            <a:r>
              <a:rPr sz="1600" spc="-4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which</a:t>
            </a:r>
            <a:r>
              <a:rPr sz="1600" spc="36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replaced</a:t>
            </a:r>
            <a:r>
              <a:rPr sz="1600" spc="-4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conventional</a:t>
            </a:r>
            <a:r>
              <a:rPr sz="1600" spc="-4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wood</a:t>
            </a:r>
            <a:r>
              <a:rPr sz="1600" spc="-10" dirty="0">
                <a:latin typeface="Century Gothic"/>
                <a:cs typeface="Century Gothic"/>
              </a:rPr>
              <a:t> application</a:t>
            </a:r>
            <a:r>
              <a:rPr sz="1600" spc="-65" dirty="0">
                <a:latin typeface="Century Gothic"/>
                <a:cs typeface="Century Gothic"/>
              </a:rPr>
              <a:t> </a:t>
            </a:r>
            <a:r>
              <a:rPr sz="1600" spc="-25" dirty="0">
                <a:latin typeface="Century Gothic"/>
                <a:cs typeface="Century Gothic"/>
              </a:rPr>
              <a:t>in </a:t>
            </a:r>
            <a:r>
              <a:rPr sz="1600" dirty="0">
                <a:latin typeface="Century Gothic"/>
                <a:cs typeface="Century Gothic"/>
              </a:rPr>
              <a:t>building</a:t>
            </a:r>
            <a:r>
              <a:rPr sz="1600" spc="-70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construction</a:t>
            </a:r>
            <a:endParaRPr sz="16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Wingdings"/>
              <a:buChar char=""/>
            </a:pPr>
            <a:endParaRPr sz="1550" dirty="0">
              <a:latin typeface="Century Gothic"/>
              <a:cs typeface="Century Gothic"/>
            </a:endParaRPr>
          </a:p>
          <a:p>
            <a:pPr marL="267335" marR="30480" indent="-204470">
              <a:lnSpc>
                <a:spcPct val="99700"/>
              </a:lnSpc>
              <a:buFont typeface="Wingdings"/>
              <a:buChar char=""/>
              <a:tabLst>
                <a:tab pos="267970" algn="l"/>
              </a:tabLst>
            </a:pPr>
            <a:r>
              <a:rPr sz="1600" dirty="0">
                <a:latin typeface="Century Gothic"/>
                <a:cs typeface="Century Gothic"/>
              </a:rPr>
              <a:t>Our</a:t>
            </a:r>
            <a:r>
              <a:rPr sz="1600" spc="-5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Products</a:t>
            </a:r>
            <a:r>
              <a:rPr sz="1600" spc="-1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are</a:t>
            </a:r>
            <a:r>
              <a:rPr sz="1600" spc="-5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saving</a:t>
            </a:r>
            <a:r>
              <a:rPr sz="1600" spc="-80" dirty="0">
                <a:latin typeface="Century Gothic"/>
                <a:cs typeface="Century Gothic"/>
              </a:rPr>
              <a:t> </a:t>
            </a:r>
            <a:r>
              <a:rPr sz="1600" b="1" dirty="0">
                <a:solidFill>
                  <a:srgbClr val="00AF50"/>
                </a:solidFill>
                <a:latin typeface="Century Gothic"/>
                <a:cs typeface="Century Gothic"/>
              </a:rPr>
              <a:t>250,000</a:t>
            </a:r>
            <a:r>
              <a:rPr sz="1600" b="1" spc="-5" dirty="0">
                <a:solidFill>
                  <a:srgbClr val="00AF50"/>
                </a:solidFill>
                <a:latin typeface="Century Gothic"/>
                <a:cs typeface="Century Gothic"/>
              </a:rPr>
              <a:t> </a:t>
            </a:r>
            <a:r>
              <a:rPr sz="1600" b="1" dirty="0">
                <a:solidFill>
                  <a:srgbClr val="00AF50"/>
                </a:solidFill>
                <a:latin typeface="Century Gothic"/>
                <a:cs typeface="Century Gothic"/>
              </a:rPr>
              <a:t>trees</a:t>
            </a:r>
            <a:r>
              <a:rPr sz="1600" b="1" spc="-50" dirty="0">
                <a:solidFill>
                  <a:srgbClr val="00AF50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every</a:t>
            </a:r>
            <a:r>
              <a:rPr sz="1600" spc="-5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year,</a:t>
            </a:r>
            <a:r>
              <a:rPr sz="1600" spc="-5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going</a:t>
            </a:r>
            <a:r>
              <a:rPr sz="1600" spc="-3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ahead </a:t>
            </a:r>
            <a:r>
              <a:rPr sz="1600" dirty="0">
                <a:latin typeface="Century Gothic"/>
                <a:cs typeface="Century Gothic"/>
              </a:rPr>
              <a:t>we</a:t>
            </a:r>
            <a:r>
              <a:rPr sz="1600" spc="-2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will</a:t>
            </a:r>
            <a:r>
              <a:rPr sz="1600" spc="-3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be</a:t>
            </a:r>
            <a:r>
              <a:rPr sz="1600" spc="-5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saving</a:t>
            </a:r>
            <a:r>
              <a:rPr sz="1600" spc="-7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more</a:t>
            </a:r>
            <a:r>
              <a:rPr sz="1600" spc="-3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and</a:t>
            </a:r>
            <a:r>
              <a:rPr sz="1600" spc="-5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more</a:t>
            </a:r>
            <a:r>
              <a:rPr sz="1600" spc="-4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trees</a:t>
            </a:r>
            <a:r>
              <a:rPr sz="1600" spc="-2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to</a:t>
            </a:r>
            <a:r>
              <a:rPr sz="1600" spc="-3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keep</a:t>
            </a:r>
            <a:r>
              <a:rPr sz="1600" spc="-5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the</a:t>
            </a:r>
            <a:r>
              <a:rPr sz="1600" spc="-3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planet greener</a:t>
            </a:r>
            <a:endParaRPr sz="16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"/>
            </a:pPr>
            <a:endParaRPr sz="1550" dirty="0">
              <a:latin typeface="Century Gothic"/>
              <a:cs typeface="Century Gothic"/>
            </a:endParaRPr>
          </a:p>
          <a:p>
            <a:pPr marL="267335" marR="233045" indent="-204470">
              <a:lnSpc>
                <a:spcPct val="99700"/>
              </a:lnSpc>
              <a:buFont typeface="Wingdings"/>
              <a:buChar char=""/>
              <a:tabLst>
                <a:tab pos="267970" algn="l"/>
              </a:tabLst>
            </a:pPr>
            <a:r>
              <a:rPr sz="1600" dirty="0">
                <a:latin typeface="Century Gothic"/>
                <a:cs typeface="Century Gothic"/>
              </a:rPr>
              <a:t>Keeping</a:t>
            </a:r>
            <a:r>
              <a:rPr sz="1600" spc="-3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the</a:t>
            </a:r>
            <a:r>
              <a:rPr sz="1600" spc="-35" dirty="0">
                <a:latin typeface="Century Gothic"/>
                <a:cs typeface="Century Gothic"/>
              </a:rPr>
              <a:t> </a:t>
            </a:r>
            <a:r>
              <a:rPr sz="1600" b="1" dirty="0">
                <a:solidFill>
                  <a:srgbClr val="00AF50"/>
                </a:solidFill>
                <a:latin typeface="Century Gothic"/>
                <a:cs typeface="Century Gothic"/>
              </a:rPr>
              <a:t>Steel</a:t>
            </a:r>
            <a:r>
              <a:rPr sz="1600" b="1" spc="-25" dirty="0">
                <a:solidFill>
                  <a:srgbClr val="00AF50"/>
                </a:solidFill>
                <a:latin typeface="Century Gothic"/>
                <a:cs typeface="Century Gothic"/>
              </a:rPr>
              <a:t> </a:t>
            </a:r>
            <a:r>
              <a:rPr sz="1600" b="1" dirty="0">
                <a:solidFill>
                  <a:srgbClr val="00AF50"/>
                </a:solidFill>
                <a:latin typeface="Century Gothic"/>
                <a:cs typeface="Century Gothic"/>
              </a:rPr>
              <a:t>for</a:t>
            </a:r>
            <a:r>
              <a:rPr sz="1600" b="1" spc="-30" dirty="0">
                <a:solidFill>
                  <a:srgbClr val="00AF50"/>
                </a:solidFill>
                <a:latin typeface="Century Gothic"/>
                <a:cs typeface="Century Gothic"/>
              </a:rPr>
              <a:t> </a:t>
            </a:r>
            <a:r>
              <a:rPr sz="1600" b="1" dirty="0">
                <a:solidFill>
                  <a:srgbClr val="00AF50"/>
                </a:solidFill>
                <a:latin typeface="Century Gothic"/>
                <a:cs typeface="Century Gothic"/>
              </a:rPr>
              <a:t>Green</a:t>
            </a:r>
            <a:r>
              <a:rPr sz="1600" b="1" spc="-20" dirty="0">
                <a:solidFill>
                  <a:srgbClr val="00AF50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as</a:t>
            </a:r>
            <a:r>
              <a:rPr sz="1600" spc="-4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priority</a:t>
            </a:r>
            <a:r>
              <a:rPr sz="1600" spc="-1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APL</a:t>
            </a:r>
            <a:r>
              <a:rPr sz="1600" spc="-5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is</a:t>
            </a:r>
            <a:r>
              <a:rPr sz="1600" spc="-5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the</a:t>
            </a:r>
            <a:r>
              <a:rPr sz="1600" spc="-35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1</a:t>
            </a:r>
            <a:r>
              <a:rPr sz="1575" b="1" baseline="26455" dirty="0">
                <a:latin typeface="Century Gothic"/>
                <a:cs typeface="Century Gothic"/>
              </a:rPr>
              <a:t>st</a:t>
            </a:r>
            <a:r>
              <a:rPr sz="1575" b="1" spc="7" baseline="2645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Company </a:t>
            </a:r>
            <a:r>
              <a:rPr sz="1600" dirty="0">
                <a:latin typeface="Century Gothic"/>
                <a:cs typeface="Century Gothic"/>
              </a:rPr>
              <a:t>to</a:t>
            </a:r>
            <a:r>
              <a:rPr sz="1600" spc="-3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innovate</a:t>
            </a:r>
            <a:r>
              <a:rPr sz="1600" spc="340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narrow</a:t>
            </a:r>
            <a:r>
              <a:rPr sz="1600" b="1" spc="-40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and</a:t>
            </a:r>
            <a:r>
              <a:rPr sz="1600" b="1" spc="-25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thicker</a:t>
            </a:r>
            <a:r>
              <a:rPr sz="1600" b="1" spc="-30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color</a:t>
            </a:r>
            <a:r>
              <a:rPr sz="1600" b="1" spc="-20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coated</a:t>
            </a:r>
            <a:r>
              <a:rPr sz="1600" b="1" spc="380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galvanized </a:t>
            </a:r>
            <a:r>
              <a:rPr sz="1600" dirty="0">
                <a:latin typeface="Century Gothic"/>
                <a:cs typeface="Century Gothic"/>
              </a:rPr>
              <a:t>sheets</a:t>
            </a:r>
            <a:r>
              <a:rPr sz="1600" spc="-3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which</a:t>
            </a:r>
            <a:r>
              <a:rPr sz="1600" spc="-3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will</a:t>
            </a:r>
            <a:r>
              <a:rPr sz="1600" spc="-3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save</a:t>
            </a:r>
            <a:r>
              <a:rPr sz="1600" spc="-9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more</a:t>
            </a:r>
            <a:r>
              <a:rPr sz="1600" spc="-4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trees</a:t>
            </a:r>
            <a:endParaRPr sz="1600" dirty="0">
              <a:latin typeface="Century Gothic"/>
              <a:cs typeface="Century Gothic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20228" y="1653540"/>
            <a:ext cx="3759706" cy="337565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5440679"/>
            <a:ext cx="787907" cy="113842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4728" y="5440679"/>
            <a:ext cx="1947671" cy="113842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6032" y="5440679"/>
            <a:ext cx="1929383" cy="113842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047" y="5440679"/>
            <a:ext cx="1927859" cy="1138427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0" y="0"/>
            <a:ext cx="760730" cy="1207135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"/>
          <p:cNvSpPr txBox="1"/>
          <p:nvPr/>
        </p:nvSpPr>
        <p:spPr>
          <a:xfrm>
            <a:off x="220061" y="4240424"/>
            <a:ext cx="274320" cy="194500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Century Gothic"/>
                <a:cs typeface="Century Gothic"/>
              </a:rPr>
              <a:t>APL</a:t>
            </a:r>
            <a:r>
              <a:rPr sz="1600" b="1" spc="320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APOLLO</a:t>
            </a:r>
            <a:r>
              <a:rPr sz="1600" b="1" spc="340" dirty="0">
                <a:latin typeface="Century Gothic"/>
                <a:cs typeface="Century Gothic"/>
              </a:rPr>
              <a:t> </a:t>
            </a:r>
            <a:r>
              <a:rPr sz="1600" b="1" spc="-10" dirty="0">
                <a:latin typeface="Century Gothic"/>
                <a:cs typeface="Century Gothic"/>
              </a:rPr>
              <a:t>TUBES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lang="en-IN" spc="-25" smtClean="0">
                <a:solidFill>
                  <a:srgbClr val="44536A"/>
                </a:solidFill>
              </a:rPr>
              <a:t>38</a:t>
            </a:fld>
            <a:endParaRPr lang="en-IN" spc="-25" dirty="0">
              <a:solidFill>
                <a:srgbClr val="44536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sz="half" idx="2"/>
          </p:nvPr>
        </p:nvSpPr>
        <p:spPr>
          <a:xfrm>
            <a:off x="1219200" y="1480159"/>
            <a:ext cx="4493260" cy="4723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250825" indent="-456565">
              <a:lnSpc>
                <a:spcPct val="114999"/>
              </a:lnSpc>
              <a:spcBef>
                <a:spcPts val="100"/>
              </a:spcBef>
              <a:buSzPct val="112500"/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dirty="0"/>
              <a:t>Construction</a:t>
            </a:r>
            <a:r>
              <a:rPr spc="-65" dirty="0"/>
              <a:t> </a:t>
            </a:r>
            <a:r>
              <a:rPr dirty="0"/>
              <a:t>sector</a:t>
            </a:r>
            <a:r>
              <a:rPr spc="-65" dirty="0"/>
              <a:t> </a:t>
            </a:r>
            <a:r>
              <a:rPr dirty="0"/>
              <a:t>contributes</a:t>
            </a:r>
            <a:r>
              <a:rPr spc="-65" dirty="0"/>
              <a:t> </a:t>
            </a:r>
            <a:r>
              <a:rPr dirty="0"/>
              <a:t>30%</a:t>
            </a:r>
            <a:r>
              <a:rPr spc="-100" dirty="0"/>
              <a:t> </a:t>
            </a:r>
            <a:r>
              <a:rPr spc="-25" dirty="0"/>
              <a:t>of </a:t>
            </a:r>
            <a:r>
              <a:rPr dirty="0"/>
              <a:t>direct</a:t>
            </a:r>
            <a:r>
              <a:rPr spc="-40" dirty="0"/>
              <a:t> </a:t>
            </a:r>
            <a:r>
              <a:rPr dirty="0"/>
              <a:t>and</a:t>
            </a:r>
            <a:r>
              <a:rPr spc="-60" dirty="0"/>
              <a:t> </a:t>
            </a:r>
            <a:r>
              <a:rPr dirty="0"/>
              <a:t>indirect</a:t>
            </a:r>
            <a:r>
              <a:rPr spc="-45" dirty="0"/>
              <a:t> </a:t>
            </a:r>
            <a:r>
              <a:rPr dirty="0"/>
              <a:t>Co2</a:t>
            </a:r>
            <a:r>
              <a:rPr spc="-45" dirty="0"/>
              <a:t> </a:t>
            </a:r>
            <a:r>
              <a:rPr spc="-10" dirty="0"/>
              <a:t>emissions</a:t>
            </a:r>
          </a:p>
          <a:p>
            <a:pPr marL="469265" marR="612140" indent="-456565">
              <a:lnSpc>
                <a:spcPct val="114999"/>
              </a:lnSpc>
              <a:buSzPct val="112500"/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dirty="0"/>
              <a:t>Structural</a:t>
            </a:r>
            <a:r>
              <a:rPr spc="-20" dirty="0"/>
              <a:t> </a:t>
            </a:r>
            <a:r>
              <a:rPr dirty="0"/>
              <a:t>steel</a:t>
            </a:r>
            <a:r>
              <a:rPr spc="-45" dirty="0"/>
              <a:t> </a:t>
            </a:r>
            <a:r>
              <a:rPr dirty="0"/>
              <a:t>is</a:t>
            </a:r>
            <a:r>
              <a:rPr spc="-55" dirty="0"/>
              <a:t> </a:t>
            </a:r>
            <a:r>
              <a:rPr dirty="0"/>
              <a:t>preferred</a:t>
            </a:r>
            <a:r>
              <a:rPr spc="-40" dirty="0"/>
              <a:t> </a:t>
            </a:r>
            <a:r>
              <a:rPr dirty="0"/>
              <a:t>for</a:t>
            </a:r>
            <a:r>
              <a:rPr spc="-55" dirty="0"/>
              <a:t> </a:t>
            </a:r>
            <a:r>
              <a:rPr spc="-10" dirty="0"/>
              <a:t>steel </a:t>
            </a:r>
            <a:r>
              <a:rPr dirty="0"/>
              <a:t>buildings</a:t>
            </a:r>
            <a:r>
              <a:rPr spc="-75" dirty="0"/>
              <a:t> </a:t>
            </a:r>
            <a:r>
              <a:rPr dirty="0"/>
              <a:t>because</a:t>
            </a:r>
            <a:r>
              <a:rPr spc="-75" dirty="0"/>
              <a:t> </a:t>
            </a:r>
            <a:r>
              <a:rPr dirty="0"/>
              <a:t>steel</a:t>
            </a:r>
            <a:r>
              <a:rPr spc="-60" dirty="0"/>
              <a:t> </a:t>
            </a:r>
            <a:r>
              <a:rPr spc="-25" dirty="0"/>
              <a:t>is</a:t>
            </a:r>
          </a:p>
          <a:p>
            <a:pPr>
              <a:lnSpc>
                <a:spcPct val="100000"/>
              </a:lnSpc>
              <a:spcBef>
                <a:spcPts val="60"/>
              </a:spcBef>
              <a:buFont typeface="Arial"/>
              <a:buChar char="●"/>
            </a:pPr>
            <a:endParaRPr sz="1900"/>
          </a:p>
          <a:p>
            <a:pPr marL="1078865" lvl="1" indent="-423545">
              <a:lnSpc>
                <a:spcPct val="100000"/>
              </a:lnSpc>
              <a:buSzPct val="87500"/>
              <a:buFont typeface="Arial"/>
              <a:buChar char="○"/>
              <a:tabLst>
                <a:tab pos="1078865" algn="l"/>
                <a:tab pos="1079500" algn="l"/>
              </a:tabLst>
            </a:pPr>
            <a:r>
              <a:rPr sz="1600" dirty="0">
                <a:latin typeface="Century Gothic"/>
                <a:cs typeface="Century Gothic"/>
              </a:rPr>
              <a:t>Infinitely</a:t>
            </a:r>
            <a:r>
              <a:rPr sz="1600" spc="-7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recyclable</a:t>
            </a:r>
            <a:endParaRPr sz="1600">
              <a:latin typeface="Century Gothic"/>
              <a:cs typeface="Century Gothic"/>
            </a:endParaRPr>
          </a:p>
          <a:p>
            <a:pPr lvl="1">
              <a:lnSpc>
                <a:spcPct val="100000"/>
              </a:lnSpc>
              <a:spcBef>
                <a:spcPts val="55"/>
              </a:spcBef>
              <a:buFont typeface="Arial"/>
              <a:buChar char="○"/>
            </a:pPr>
            <a:endParaRPr sz="1900"/>
          </a:p>
          <a:p>
            <a:pPr marL="1078865" lvl="1" indent="-423545">
              <a:lnSpc>
                <a:spcPct val="100000"/>
              </a:lnSpc>
              <a:buSzPct val="87500"/>
              <a:buFont typeface="Arial"/>
              <a:buChar char="○"/>
              <a:tabLst>
                <a:tab pos="1078865" algn="l"/>
                <a:tab pos="1079500" algn="l"/>
              </a:tabLst>
            </a:pPr>
            <a:r>
              <a:rPr sz="1600" dirty="0">
                <a:latin typeface="Century Gothic"/>
                <a:cs typeface="Century Gothic"/>
              </a:rPr>
              <a:t>Easy</a:t>
            </a:r>
            <a:r>
              <a:rPr sz="1600" spc="-1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to</a:t>
            </a:r>
            <a:r>
              <a:rPr sz="1600" spc="-5" dirty="0">
                <a:latin typeface="Century Gothic"/>
                <a:cs typeface="Century Gothic"/>
              </a:rPr>
              <a:t> </a:t>
            </a:r>
            <a:r>
              <a:rPr sz="1600" spc="-20" dirty="0">
                <a:latin typeface="Century Gothic"/>
                <a:cs typeface="Century Gothic"/>
              </a:rPr>
              <a:t>pre-</a:t>
            </a:r>
            <a:r>
              <a:rPr sz="1600" spc="-10" dirty="0">
                <a:latin typeface="Century Gothic"/>
                <a:cs typeface="Century Gothic"/>
              </a:rPr>
              <a:t>fabricate</a:t>
            </a:r>
            <a:endParaRPr sz="1600">
              <a:latin typeface="Century Gothic"/>
              <a:cs typeface="Century Gothic"/>
            </a:endParaRPr>
          </a:p>
          <a:p>
            <a:pPr lvl="1">
              <a:lnSpc>
                <a:spcPct val="100000"/>
              </a:lnSpc>
              <a:buFont typeface="Arial"/>
              <a:buChar char="○"/>
            </a:pPr>
            <a:endParaRPr sz="1950"/>
          </a:p>
          <a:p>
            <a:pPr marL="1078865" lvl="1" indent="-423545">
              <a:lnSpc>
                <a:spcPct val="100000"/>
              </a:lnSpc>
              <a:buSzPct val="87500"/>
              <a:buFont typeface="Arial"/>
              <a:buChar char="○"/>
              <a:tabLst>
                <a:tab pos="1078865" algn="l"/>
                <a:tab pos="1079500" algn="l"/>
              </a:tabLst>
            </a:pPr>
            <a:r>
              <a:rPr sz="1600" dirty="0">
                <a:latin typeface="Century Gothic"/>
                <a:cs typeface="Century Gothic"/>
              </a:rPr>
              <a:t>High</a:t>
            </a:r>
            <a:r>
              <a:rPr sz="1600" spc="-6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volume</a:t>
            </a:r>
            <a:r>
              <a:rPr sz="1600" spc="-8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to</a:t>
            </a:r>
            <a:r>
              <a:rPr sz="1600" spc="-5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weight</a:t>
            </a:r>
            <a:r>
              <a:rPr sz="1600" spc="-15" dirty="0">
                <a:latin typeface="Century Gothic"/>
                <a:cs typeface="Century Gothic"/>
              </a:rPr>
              <a:t> </a:t>
            </a:r>
            <a:r>
              <a:rPr sz="1600" spc="-20" dirty="0">
                <a:latin typeface="Century Gothic"/>
                <a:cs typeface="Century Gothic"/>
              </a:rPr>
              <a:t>ratio</a:t>
            </a:r>
            <a:endParaRPr sz="1600">
              <a:latin typeface="Century Gothic"/>
              <a:cs typeface="Century Gothic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Font typeface="Arial"/>
              <a:buChar char="○"/>
            </a:pPr>
            <a:endParaRPr sz="1700"/>
          </a:p>
          <a:p>
            <a:pPr marL="1078865" marR="319405" lvl="1" indent="-423545">
              <a:lnSpc>
                <a:spcPct val="114999"/>
              </a:lnSpc>
              <a:buSzPct val="87500"/>
              <a:buFont typeface="Arial"/>
              <a:buChar char="○"/>
              <a:tabLst>
                <a:tab pos="1078865" algn="l"/>
                <a:tab pos="1079500" algn="l"/>
              </a:tabLst>
            </a:pPr>
            <a:r>
              <a:rPr sz="1600" dirty="0">
                <a:latin typeface="Century Gothic"/>
                <a:cs typeface="Century Gothic"/>
              </a:rPr>
              <a:t>Lighter/</a:t>
            </a:r>
            <a:r>
              <a:rPr sz="1600" spc="-7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stronger</a:t>
            </a:r>
            <a:r>
              <a:rPr sz="1600" spc="-7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structure</a:t>
            </a:r>
            <a:r>
              <a:rPr sz="1600" spc="-65" dirty="0">
                <a:latin typeface="Century Gothic"/>
                <a:cs typeface="Century Gothic"/>
              </a:rPr>
              <a:t> </a:t>
            </a:r>
            <a:r>
              <a:rPr sz="1600" spc="-20" dirty="0">
                <a:latin typeface="Century Gothic"/>
                <a:cs typeface="Century Gothic"/>
              </a:rPr>
              <a:t>allow </a:t>
            </a:r>
            <a:r>
              <a:rPr sz="1600" dirty="0">
                <a:latin typeface="Century Gothic"/>
                <a:cs typeface="Century Gothic"/>
              </a:rPr>
              <a:t>gains</a:t>
            </a:r>
            <a:r>
              <a:rPr sz="1600" spc="-5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inn</a:t>
            </a:r>
            <a:r>
              <a:rPr sz="1600" spc="-5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vertical</a:t>
            </a:r>
            <a:r>
              <a:rPr sz="1600" spc="-50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space</a:t>
            </a:r>
            <a:endParaRPr sz="16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700"/>
          </a:p>
          <a:p>
            <a:pPr marL="528955" marR="5080">
              <a:lnSpc>
                <a:spcPct val="114999"/>
              </a:lnSpc>
            </a:pPr>
            <a:r>
              <a:rPr b="1" dirty="0">
                <a:latin typeface="Century Gothic"/>
                <a:cs typeface="Century Gothic"/>
              </a:rPr>
              <a:t>Research</a:t>
            </a:r>
            <a:r>
              <a:rPr b="1" spc="-60" dirty="0">
                <a:latin typeface="Century Gothic"/>
                <a:cs typeface="Century Gothic"/>
              </a:rPr>
              <a:t> </a:t>
            </a:r>
            <a:r>
              <a:rPr b="1" dirty="0">
                <a:latin typeface="Century Gothic"/>
                <a:cs typeface="Century Gothic"/>
              </a:rPr>
              <a:t>indicates</a:t>
            </a:r>
            <a:r>
              <a:rPr b="1" spc="-60" dirty="0">
                <a:latin typeface="Century Gothic"/>
                <a:cs typeface="Century Gothic"/>
              </a:rPr>
              <a:t> </a:t>
            </a:r>
            <a:r>
              <a:rPr b="1" dirty="0">
                <a:latin typeface="Century Gothic"/>
                <a:cs typeface="Century Gothic"/>
              </a:rPr>
              <a:t>replacing</a:t>
            </a:r>
            <a:r>
              <a:rPr b="1" spc="-50" dirty="0">
                <a:latin typeface="Century Gothic"/>
                <a:cs typeface="Century Gothic"/>
              </a:rPr>
              <a:t> </a:t>
            </a:r>
            <a:r>
              <a:rPr b="1" spc="-10" dirty="0">
                <a:latin typeface="Century Gothic"/>
                <a:cs typeface="Century Gothic"/>
              </a:rPr>
              <a:t>reinforced </a:t>
            </a:r>
            <a:r>
              <a:rPr b="1" dirty="0">
                <a:latin typeface="Century Gothic"/>
                <a:cs typeface="Century Gothic"/>
              </a:rPr>
              <a:t>concrete</a:t>
            </a:r>
            <a:r>
              <a:rPr b="1" spc="-45" dirty="0">
                <a:latin typeface="Century Gothic"/>
                <a:cs typeface="Century Gothic"/>
              </a:rPr>
              <a:t> </a:t>
            </a:r>
            <a:r>
              <a:rPr b="1" dirty="0">
                <a:latin typeface="Century Gothic"/>
                <a:cs typeface="Century Gothic"/>
              </a:rPr>
              <a:t>with</a:t>
            </a:r>
            <a:r>
              <a:rPr b="1" spc="-50" dirty="0">
                <a:latin typeface="Century Gothic"/>
                <a:cs typeface="Century Gothic"/>
              </a:rPr>
              <a:t> </a:t>
            </a:r>
            <a:r>
              <a:rPr b="1" dirty="0">
                <a:latin typeface="Century Gothic"/>
                <a:cs typeface="Century Gothic"/>
              </a:rPr>
              <a:t>steel</a:t>
            </a:r>
            <a:r>
              <a:rPr b="1" spc="-65" dirty="0">
                <a:latin typeface="Century Gothic"/>
                <a:cs typeface="Century Gothic"/>
              </a:rPr>
              <a:t> </a:t>
            </a:r>
            <a:r>
              <a:rPr b="1" dirty="0">
                <a:latin typeface="Century Gothic"/>
                <a:cs typeface="Century Gothic"/>
              </a:rPr>
              <a:t>structures</a:t>
            </a:r>
            <a:r>
              <a:rPr b="1" spc="-65" dirty="0">
                <a:latin typeface="Century Gothic"/>
                <a:cs typeface="Century Gothic"/>
              </a:rPr>
              <a:t> </a:t>
            </a:r>
            <a:r>
              <a:rPr b="1" spc="-25" dirty="0">
                <a:latin typeface="Century Gothic"/>
                <a:cs typeface="Century Gothic"/>
              </a:rPr>
              <a:t>can </a:t>
            </a:r>
            <a:r>
              <a:rPr b="1" dirty="0">
                <a:latin typeface="Century Gothic"/>
                <a:cs typeface="Century Gothic"/>
              </a:rPr>
              <a:t>reduce</a:t>
            </a:r>
            <a:r>
              <a:rPr b="1" spc="-40" dirty="0">
                <a:latin typeface="Century Gothic"/>
                <a:cs typeface="Century Gothic"/>
              </a:rPr>
              <a:t> </a:t>
            </a:r>
            <a:r>
              <a:rPr b="1" dirty="0">
                <a:latin typeface="Century Gothic"/>
                <a:cs typeface="Century Gothic"/>
              </a:rPr>
              <a:t>emission</a:t>
            </a:r>
            <a:r>
              <a:rPr b="1" spc="-40" dirty="0">
                <a:latin typeface="Century Gothic"/>
                <a:cs typeface="Century Gothic"/>
              </a:rPr>
              <a:t> </a:t>
            </a:r>
            <a:r>
              <a:rPr b="1" dirty="0">
                <a:latin typeface="Century Gothic"/>
                <a:cs typeface="Century Gothic"/>
              </a:rPr>
              <a:t>by</a:t>
            </a:r>
            <a:r>
              <a:rPr b="1" spc="-45" dirty="0">
                <a:latin typeface="Century Gothic"/>
                <a:cs typeface="Century Gothic"/>
              </a:rPr>
              <a:t> </a:t>
            </a:r>
            <a:r>
              <a:rPr b="1" spc="-25" dirty="0">
                <a:latin typeface="Century Gothic"/>
                <a:cs typeface="Century Gothic"/>
              </a:rPr>
              <a:t>60%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95158" y="371121"/>
            <a:ext cx="10942436" cy="820641"/>
          </a:xfrm>
          <a:prstGeom prst="rect">
            <a:avLst/>
          </a:prstGeom>
        </p:spPr>
        <p:txBody>
          <a:bodyPr vert="horz" wrap="square" lIns="0" tIns="123756" rIns="0" bIns="0" rtlCol="0">
            <a:spAutoFit/>
          </a:bodyPr>
          <a:lstStyle/>
          <a:p>
            <a:pPr marL="76835">
              <a:lnSpc>
                <a:spcPct val="100000"/>
              </a:lnSpc>
              <a:spcBef>
                <a:spcPts val="95"/>
              </a:spcBef>
            </a:pPr>
            <a:r>
              <a:rPr dirty="0"/>
              <a:t>Steel</a:t>
            </a:r>
            <a:r>
              <a:rPr spc="-105" dirty="0"/>
              <a:t> </a:t>
            </a:r>
            <a:r>
              <a:rPr dirty="0"/>
              <a:t>Buildings</a:t>
            </a:r>
            <a:r>
              <a:rPr spc="-95" dirty="0"/>
              <a:t> </a:t>
            </a:r>
            <a:r>
              <a:rPr dirty="0"/>
              <a:t>=</a:t>
            </a:r>
            <a:r>
              <a:rPr spc="-100" dirty="0"/>
              <a:t> </a:t>
            </a:r>
            <a:r>
              <a:rPr spc="-10" dirty="0"/>
              <a:t>Decarbonization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760730" cy="1207135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6142199" y="2228666"/>
            <a:ext cx="5453380" cy="3637915"/>
            <a:chOff x="6384036" y="2165604"/>
            <a:chExt cx="5453380" cy="3637915"/>
          </a:xfrm>
        </p:grpSpPr>
        <p:pic>
          <p:nvPicPr>
            <p:cNvPr id="7" name="object 7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4036" y="2165604"/>
              <a:ext cx="5452871" cy="363778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8044" y="2229612"/>
              <a:ext cx="5269991" cy="345489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428994" y="2210562"/>
              <a:ext cx="5308600" cy="3493135"/>
            </a:xfrm>
            <a:custGeom>
              <a:avLst/>
              <a:gdLst/>
              <a:ahLst/>
              <a:cxnLst/>
              <a:rect l="l" t="t" r="r" b="b"/>
              <a:pathLst>
                <a:path w="5308600" h="3493135">
                  <a:moveTo>
                    <a:pt x="0" y="0"/>
                  </a:moveTo>
                  <a:lnTo>
                    <a:pt x="5308092" y="0"/>
                  </a:lnTo>
                  <a:lnTo>
                    <a:pt x="5308092" y="3493008"/>
                  </a:lnTo>
                  <a:lnTo>
                    <a:pt x="0" y="3493008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430471" y="1674669"/>
            <a:ext cx="4695190" cy="4114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500" b="1" dirty="0">
                <a:solidFill>
                  <a:srgbClr val="00B050"/>
                </a:solidFill>
                <a:latin typeface="Century Gothic"/>
                <a:cs typeface="Century Gothic"/>
              </a:rPr>
              <a:t>Steel</a:t>
            </a:r>
            <a:r>
              <a:rPr sz="2500" b="1" spc="60" dirty="0">
                <a:solidFill>
                  <a:srgbClr val="00B050"/>
                </a:solidFill>
                <a:latin typeface="Century Gothic"/>
                <a:cs typeface="Century Gothic"/>
              </a:rPr>
              <a:t> </a:t>
            </a:r>
            <a:r>
              <a:rPr sz="2500" b="1" dirty="0">
                <a:solidFill>
                  <a:srgbClr val="00B050"/>
                </a:solidFill>
                <a:latin typeface="Century Gothic"/>
                <a:cs typeface="Century Gothic"/>
              </a:rPr>
              <a:t>Structure</a:t>
            </a:r>
            <a:r>
              <a:rPr sz="2500" b="1" spc="90" dirty="0">
                <a:solidFill>
                  <a:srgbClr val="00B050"/>
                </a:solidFill>
                <a:latin typeface="Century Gothic"/>
                <a:cs typeface="Century Gothic"/>
              </a:rPr>
              <a:t> </a:t>
            </a:r>
            <a:r>
              <a:rPr sz="2500" b="1" dirty="0">
                <a:solidFill>
                  <a:srgbClr val="00B050"/>
                </a:solidFill>
                <a:latin typeface="Century Gothic"/>
                <a:cs typeface="Century Gothic"/>
              </a:rPr>
              <a:t>-</a:t>
            </a:r>
            <a:r>
              <a:rPr sz="2500" b="1" spc="50" dirty="0">
                <a:solidFill>
                  <a:srgbClr val="00B050"/>
                </a:solidFill>
                <a:latin typeface="Century Gothic"/>
                <a:cs typeface="Century Gothic"/>
              </a:rPr>
              <a:t> </a:t>
            </a:r>
            <a:r>
              <a:rPr sz="2500" b="1" dirty="0">
                <a:latin typeface="Century Gothic"/>
                <a:cs typeface="Century Gothic"/>
              </a:rPr>
              <a:t>RCC</a:t>
            </a:r>
            <a:r>
              <a:rPr sz="2500" b="1" spc="70" dirty="0">
                <a:latin typeface="Century Gothic"/>
                <a:cs typeface="Century Gothic"/>
              </a:rPr>
              <a:t> </a:t>
            </a:r>
            <a:r>
              <a:rPr sz="2500" b="1" spc="-10" dirty="0">
                <a:latin typeface="Century Gothic"/>
                <a:cs typeface="Century Gothic"/>
              </a:rPr>
              <a:t>Structure</a:t>
            </a:r>
            <a:endParaRPr sz="2500">
              <a:latin typeface="Century Gothic"/>
              <a:cs typeface="Century Gothic"/>
            </a:endParaRPr>
          </a:p>
        </p:txBody>
      </p:sp>
      <p:sp>
        <p:nvSpPr>
          <p:cNvPr id="12" name="object 2"/>
          <p:cNvSpPr txBox="1"/>
          <p:nvPr/>
        </p:nvSpPr>
        <p:spPr>
          <a:xfrm>
            <a:off x="220061" y="4240424"/>
            <a:ext cx="274320" cy="194500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Century Gothic"/>
                <a:cs typeface="Century Gothic"/>
              </a:rPr>
              <a:t>APL</a:t>
            </a:r>
            <a:r>
              <a:rPr sz="1600" b="1" spc="320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APOLLO</a:t>
            </a:r>
            <a:r>
              <a:rPr sz="1600" b="1" spc="340" dirty="0">
                <a:latin typeface="Century Gothic"/>
                <a:cs typeface="Century Gothic"/>
              </a:rPr>
              <a:t> </a:t>
            </a:r>
            <a:r>
              <a:rPr sz="1600" b="1" spc="-10" dirty="0">
                <a:latin typeface="Century Gothic"/>
                <a:cs typeface="Century Gothic"/>
              </a:rPr>
              <a:t>TUBES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lang="en-IN" spc="-25" smtClean="0">
                <a:solidFill>
                  <a:srgbClr val="44536A"/>
                </a:solidFill>
              </a:rPr>
              <a:t>39</a:t>
            </a:fld>
            <a:endParaRPr lang="en-IN" spc="-25" dirty="0">
              <a:solidFill>
                <a:srgbClr val="44536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6016" y="6084199"/>
            <a:ext cx="7358776" cy="523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IN" sz="1050" i="1" dirty="0" smtClean="0">
                <a:latin typeface="Century Gothic"/>
                <a:cs typeface="Century Gothic"/>
              </a:rPr>
              <a:t>NWC , ROE, ROCE has been annualized on H1FY24 basis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dirty="0" smtClean="0">
                <a:latin typeface="Century Gothic"/>
                <a:cs typeface="Century Gothic"/>
              </a:rPr>
              <a:t>Note</a:t>
            </a:r>
            <a:r>
              <a:rPr lang="en-IN" sz="1050" i="1" dirty="0" smtClean="0">
                <a:latin typeface="Century Gothic"/>
                <a:cs typeface="Century Gothic"/>
              </a:rPr>
              <a:t>1:</a:t>
            </a:r>
            <a:r>
              <a:rPr sz="1050" i="1" spc="-20" dirty="0" smtClean="0">
                <a:latin typeface="Century Gothic"/>
                <a:cs typeface="Century Gothic"/>
              </a:rPr>
              <a:t> </a:t>
            </a:r>
            <a:r>
              <a:rPr sz="1050" i="1" dirty="0">
                <a:latin typeface="Century Gothic"/>
                <a:cs typeface="Century Gothic"/>
              </a:rPr>
              <a:t>Sales Volume</a:t>
            </a:r>
            <a:r>
              <a:rPr sz="1050" i="1" spc="-15" dirty="0">
                <a:latin typeface="Century Gothic"/>
                <a:cs typeface="Century Gothic"/>
              </a:rPr>
              <a:t> </a:t>
            </a:r>
            <a:r>
              <a:rPr sz="1050" i="1" dirty="0">
                <a:latin typeface="Century Gothic"/>
                <a:cs typeface="Century Gothic"/>
              </a:rPr>
              <a:t>and</a:t>
            </a:r>
            <a:r>
              <a:rPr sz="1050" i="1" spc="-10" dirty="0">
                <a:latin typeface="Century Gothic"/>
                <a:cs typeface="Century Gothic"/>
              </a:rPr>
              <a:t> </a:t>
            </a:r>
            <a:r>
              <a:rPr sz="1050" i="1" dirty="0">
                <a:latin typeface="Century Gothic"/>
                <a:cs typeface="Century Gothic"/>
              </a:rPr>
              <a:t>Financials</a:t>
            </a:r>
            <a:r>
              <a:rPr sz="1050" i="1" spc="-20" dirty="0">
                <a:latin typeface="Century Gothic"/>
                <a:cs typeface="Century Gothic"/>
              </a:rPr>
              <a:t> </a:t>
            </a:r>
            <a:r>
              <a:rPr sz="1050" i="1" dirty="0">
                <a:latin typeface="Century Gothic"/>
                <a:cs typeface="Century Gothic"/>
              </a:rPr>
              <a:t>are</a:t>
            </a:r>
            <a:r>
              <a:rPr sz="1050" i="1" spc="-5" dirty="0">
                <a:latin typeface="Century Gothic"/>
                <a:cs typeface="Century Gothic"/>
              </a:rPr>
              <a:t> </a:t>
            </a:r>
            <a:r>
              <a:rPr sz="1050" i="1" dirty="0">
                <a:latin typeface="Century Gothic"/>
                <a:cs typeface="Century Gothic"/>
              </a:rPr>
              <a:t>on</a:t>
            </a:r>
            <a:r>
              <a:rPr sz="1050" i="1" spc="-5" dirty="0">
                <a:latin typeface="Century Gothic"/>
                <a:cs typeface="Century Gothic"/>
              </a:rPr>
              <a:t> </a:t>
            </a:r>
            <a:r>
              <a:rPr sz="1050" i="1" dirty="0">
                <a:latin typeface="Century Gothic"/>
                <a:cs typeface="Century Gothic"/>
              </a:rPr>
              <a:t>consolidated</a:t>
            </a:r>
            <a:r>
              <a:rPr sz="1050" i="1" spc="-20" dirty="0">
                <a:latin typeface="Century Gothic"/>
                <a:cs typeface="Century Gothic"/>
              </a:rPr>
              <a:t> </a:t>
            </a:r>
            <a:r>
              <a:rPr sz="1050" i="1" spc="-20" dirty="0" smtClean="0">
                <a:latin typeface="Century Gothic"/>
                <a:cs typeface="Century Gothic"/>
              </a:rPr>
              <a:t>basis</a:t>
            </a:r>
            <a:endParaRPr lang="en-IN" sz="1050" i="1" spc="-20" dirty="0" smtClean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1050" i="1" spc="-20" dirty="0" smtClean="0">
                <a:latin typeface="Century Gothic"/>
                <a:cs typeface="Century Gothic"/>
              </a:rPr>
              <a:t>Note 2: Capital employed has been calculated as Total assets minus total current liabilities minus surplus cash</a:t>
            </a:r>
            <a:r>
              <a:rPr lang="en-IN" sz="1050" i="1" spc="-20" dirty="0">
                <a:latin typeface="Century Gothic"/>
                <a:cs typeface="Century Gothic"/>
              </a:rPr>
              <a:t>	</a:t>
            </a:r>
            <a:endParaRPr lang="en-US" sz="1050" i="1" spc="-20" dirty="0" smtClean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0061" y="4240424"/>
            <a:ext cx="274320" cy="194500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Century Gothic"/>
                <a:cs typeface="Century Gothic"/>
              </a:rPr>
              <a:t>APL</a:t>
            </a:r>
            <a:r>
              <a:rPr sz="1600" b="1" spc="320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APOLLO</a:t>
            </a:r>
            <a:r>
              <a:rPr sz="1600" b="1" spc="340" dirty="0">
                <a:latin typeface="Century Gothic"/>
                <a:cs typeface="Century Gothic"/>
              </a:rPr>
              <a:t> </a:t>
            </a:r>
            <a:r>
              <a:rPr sz="1600" b="1" spc="-10" dirty="0">
                <a:latin typeface="Century Gothic"/>
                <a:cs typeface="Century Gothic"/>
              </a:rPr>
              <a:t>TUBES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60730" y="473655"/>
            <a:ext cx="10942436" cy="700924"/>
          </a:xfrm>
          <a:prstGeom prst="rect">
            <a:avLst/>
          </a:prstGeom>
        </p:spPr>
        <p:txBody>
          <a:bodyPr vert="horz" wrap="square" lIns="0" tIns="8454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95"/>
              </a:spcBef>
            </a:pPr>
            <a:r>
              <a:rPr dirty="0" smtClean="0"/>
              <a:t>Q</a:t>
            </a:r>
            <a:r>
              <a:rPr lang="en-IN" dirty="0" smtClean="0"/>
              <a:t>2</a:t>
            </a:r>
            <a:r>
              <a:rPr dirty="0" smtClean="0"/>
              <a:t>FY2</a:t>
            </a:r>
            <a:r>
              <a:rPr lang="en-US" dirty="0" smtClean="0"/>
              <a:t>4</a:t>
            </a:r>
            <a:r>
              <a:rPr spc="-75" dirty="0" smtClean="0"/>
              <a:t> </a:t>
            </a:r>
            <a:r>
              <a:rPr dirty="0"/>
              <a:t>at</a:t>
            </a:r>
            <a:r>
              <a:rPr spc="-75" dirty="0"/>
              <a:t> </a:t>
            </a:r>
            <a:r>
              <a:rPr dirty="0"/>
              <a:t>a</a:t>
            </a:r>
            <a:r>
              <a:rPr spc="-65" dirty="0"/>
              <a:t> </a:t>
            </a:r>
            <a:r>
              <a:rPr spc="-10" dirty="0"/>
              <a:t>Glance</a:t>
            </a: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760730" cy="1207135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8" name="Group 37"/>
          <p:cNvGrpSpPr/>
          <p:nvPr/>
        </p:nvGrpSpPr>
        <p:grpSpPr>
          <a:xfrm>
            <a:off x="1059851" y="1648234"/>
            <a:ext cx="10527788" cy="4099478"/>
            <a:chOff x="1078997" y="1446104"/>
            <a:chExt cx="10527788" cy="4099478"/>
          </a:xfrm>
        </p:grpSpPr>
        <p:sp>
          <p:nvSpPr>
            <p:cNvPr id="6" name="object 6"/>
            <p:cNvSpPr txBox="1"/>
            <p:nvPr/>
          </p:nvSpPr>
          <p:spPr>
            <a:xfrm>
              <a:off x="1724479" y="1450097"/>
              <a:ext cx="1397635" cy="840615"/>
            </a:xfrm>
            <a:prstGeom prst="rect">
              <a:avLst/>
            </a:prstGeom>
          </p:spPr>
          <p:txBody>
            <a:bodyPr vert="horz" wrap="square" lIns="0" tIns="7810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615"/>
                </a:spcBef>
              </a:pPr>
              <a:r>
                <a:rPr lang="en-US" sz="2100" dirty="0" smtClean="0">
                  <a:solidFill>
                    <a:srgbClr val="006FC0"/>
                  </a:solidFill>
                  <a:latin typeface="Century Gothic"/>
                  <a:cs typeface="Century Gothic"/>
                </a:rPr>
                <a:t>675</a:t>
              </a:r>
              <a:r>
                <a:rPr sz="2100" dirty="0" smtClean="0">
                  <a:solidFill>
                    <a:srgbClr val="006FC0"/>
                  </a:solidFill>
                  <a:latin typeface="Century Gothic"/>
                  <a:cs typeface="Century Gothic"/>
                </a:rPr>
                <a:t>k</a:t>
              </a:r>
              <a:r>
                <a:rPr sz="2100" spc="-20" dirty="0" smtClean="0">
                  <a:solidFill>
                    <a:srgbClr val="006FC0"/>
                  </a:solidFill>
                  <a:latin typeface="Century Gothic"/>
                  <a:cs typeface="Century Gothic"/>
                </a:rPr>
                <a:t> </a:t>
              </a:r>
              <a:r>
                <a:rPr lang="en-US" sz="2100" spc="-25" dirty="0">
                  <a:solidFill>
                    <a:srgbClr val="006FC0"/>
                  </a:solidFill>
                  <a:latin typeface="Century Gothic"/>
                  <a:cs typeface="Century Gothic"/>
                </a:rPr>
                <a:t>T</a:t>
              </a:r>
              <a:r>
                <a:rPr sz="2100" spc="-25" dirty="0" smtClean="0">
                  <a:solidFill>
                    <a:srgbClr val="006FC0"/>
                  </a:solidFill>
                  <a:latin typeface="Century Gothic"/>
                  <a:cs typeface="Century Gothic"/>
                </a:rPr>
                <a:t>on</a:t>
              </a:r>
              <a:endParaRPr sz="2100" dirty="0">
                <a:latin typeface="Century Gothic"/>
                <a:cs typeface="Century Gothic"/>
              </a:endParaRPr>
            </a:p>
            <a:p>
              <a:pPr marL="12700">
                <a:lnSpc>
                  <a:spcPct val="100000"/>
                </a:lnSpc>
                <a:spcBef>
                  <a:spcPts val="315"/>
                </a:spcBef>
              </a:pPr>
              <a:r>
                <a:rPr sz="1300" b="1" dirty="0">
                  <a:latin typeface="Century Gothic"/>
                  <a:cs typeface="Century Gothic"/>
                </a:rPr>
                <a:t>Sales</a:t>
              </a:r>
              <a:r>
                <a:rPr sz="1300" b="1" spc="-25" dirty="0">
                  <a:latin typeface="Century Gothic"/>
                  <a:cs typeface="Century Gothic"/>
                </a:rPr>
                <a:t> </a:t>
              </a:r>
              <a:r>
                <a:rPr sz="1300" b="1" spc="-10" dirty="0">
                  <a:latin typeface="Century Gothic"/>
                  <a:cs typeface="Century Gothic"/>
                </a:rPr>
                <a:t>Volume</a:t>
              </a:r>
              <a:endParaRPr sz="1300" dirty="0">
                <a:latin typeface="Century Gothic"/>
                <a:cs typeface="Century Gothic"/>
              </a:endParaRPr>
            </a:p>
            <a:p>
              <a:pPr marL="12700">
                <a:lnSpc>
                  <a:spcPct val="100000"/>
                </a:lnSpc>
                <a:spcBef>
                  <a:spcPts val="5"/>
                </a:spcBef>
              </a:pPr>
              <a:r>
                <a:rPr lang="en-US" sz="1300" dirty="0" smtClean="0">
                  <a:latin typeface="Century Gothic"/>
                  <a:cs typeface="Century Gothic"/>
                </a:rPr>
                <a:t>12</a:t>
              </a:r>
              <a:r>
                <a:rPr sz="1300" dirty="0" smtClean="0">
                  <a:latin typeface="Century Gothic"/>
                  <a:cs typeface="Century Gothic"/>
                </a:rPr>
                <a:t>%</a:t>
              </a:r>
              <a:r>
                <a:rPr sz="1300" spc="-20" dirty="0" smtClean="0">
                  <a:latin typeface="Century Gothic"/>
                  <a:cs typeface="Century Gothic"/>
                </a:rPr>
                <a:t> </a:t>
              </a:r>
              <a:r>
                <a:rPr sz="1300" dirty="0">
                  <a:latin typeface="Century Gothic"/>
                  <a:cs typeface="Century Gothic"/>
                </a:rPr>
                <a:t>yoy</a:t>
              </a:r>
              <a:r>
                <a:rPr sz="1300" spc="-5" dirty="0">
                  <a:latin typeface="Century Gothic"/>
                  <a:cs typeface="Century Gothic"/>
                </a:rPr>
                <a:t> </a:t>
              </a:r>
              <a:r>
                <a:rPr sz="1300" spc="-10" dirty="0">
                  <a:latin typeface="Century Gothic"/>
                  <a:cs typeface="Century Gothic"/>
                </a:rPr>
                <a:t>increase</a:t>
              </a:r>
              <a:endParaRPr sz="1300" dirty="0">
                <a:latin typeface="Century Gothic"/>
                <a:cs typeface="Century Gothic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4299421" y="1446104"/>
              <a:ext cx="1435203" cy="843180"/>
            </a:xfrm>
            <a:prstGeom prst="rect">
              <a:avLst/>
            </a:prstGeom>
          </p:spPr>
          <p:txBody>
            <a:bodyPr vert="horz" wrap="square" lIns="0" tIns="806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635"/>
                </a:spcBef>
              </a:pPr>
              <a:r>
                <a:rPr sz="2100" dirty="0">
                  <a:solidFill>
                    <a:srgbClr val="006FC0"/>
                  </a:solidFill>
                  <a:latin typeface="Arial"/>
                  <a:cs typeface="Arial"/>
                </a:rPr>
                <a:t>₹</a:t>
              </a:r>
              <a:r>
                <a:rPr sz="2100" spc="-15" dirty="0">
                  <a:solidFill>
                    <a:srgbClr val="006FC0"/>
                  </a:solidFill>
                  <a:latin typeface="Arial"/>
                  <a:cs typeface="Arial"/>
                </a:rPr>
                <a:t> </a:t>
              </a:r>
              <a:r>
                <a:rPr sz="2100" dirty="0" smtClean="0">
                  <a:solidFill>
                    <a:srgbClr val="006FC0"/>
                  </a:solidFill>
                  <a:latin typeface="Century Gothic"/>
                  <a:cs typeface="Century Gothic"/>
                </a:rPr>
                <a:t>4</a:t>
              </a:r>
              <a:r>
                <a:rPr lang="en-IN" sz="2100" dirty="0" smtClean="0">
                  <a:solidFill>
                    <a:srgbClr val="006FC0"/>
                  </a:solidFill>
                  <a:latin typeface="Century Gothic"/>
                  <a:cs typeface="Century Gothic"/>
                </a:rPr>
                <a:t>6.3 </a:t>
              </a:r>
              <a:r>
                <a:rPr sz="2100" spc="-25" dirty="0" err="1" smtClean="0">
                  <a:solidFill>
                    <a:srgbClr val="006FC0"/>
                  </a:solidFill>
                  <a:latin typeface="Century Gothic"/>
                  <a:cs typeface="Century Gothic"/>
                </a:rPr>
                <a:t>Bn</a:t>
              </a:r>
              <a:endParaRPr sz="2100" dirty="0">
                <a:latin typeface="Century Gothic"/>
                <a:cs typeface="Century Gothic"/>
              </a:endParaRPr>
            </a:p>
            <a:p>
              <a:pPr marL="12700">
                <a:lnSpc>
                  <a:spcPct val="100000"/>
                </a:lnSpc>
                <a:spcBef>
                  <a:spcPts val="330"/>
                </a:spcBef>
              </a:pPr>
              <a:r>
                <a:rPr sz="1300" b="1" spc="-10" dirty="0">
                  <a:latin typeface="Century Gothic"/>
                  <a:cs typeface="Century Gothic"/>
                </a:rPr>
                <a:t>Revenue</a:t>
              </a:r>
              <a:endParaRPr sz="1300" dirty="0">
                <a:latin typeface="Century Gothic"/>
                <a:cs typeface="Century Gothic"/>
              </a:endParaRPr>
            </a:p>
            <a:p>
              <a:pPr marL="12700">
                <a:lnSpc>
                  <a:spcPct val="100000"/>
                </a:lnSpc>
              </a:pPr>
              <a:r>
                <a:rPr lang="en-US" sz="1300" dirty="0" smtClean="0">
                  <a:latin typeface="Century Gothic"/>
                  <a:cs typeface="Century Gothic"/>
                </a:rPr>
                <a:t>17</a:t>
              </a:r>
              <a:r>
                <a:rPr sz="1300" dirty="0" smtClean="0">
                  <a:latin typeface="Century Gothic"/>
                  <a:cs typeface="Century Gothic"/>
                </a:rPr>
                <a:t>%</a:t>
              </a:r>
              <a:r>
                <a:rPr sz="1300" spc="-15" dirty="0" smtClean="0">
                  <a:latin typeface="Century Gothic"/>
                  <a:cs typeface="Century Gothic"/>
                </a:rPr>
                <a:t> </a:t>
              </a:r>
              <a:r>
                <a:rPr sz="1300" dirty="0">
                  <a:latin typeface="Century Gothic"/>
                  <a:cs typeface="Century Gothic"/>
                </a:rPr>
                <a:t>yoy </a:t>
              </a:r>
              <a:r>
                <a:rPr sz="1300" spc="-10" dirty="0">
                  <a:latin typeface="Century Gothic"/>
                  <a:cs typeface="Century Gothic"/>
                </a:rPr>
                <a:t>increase</a:t>
              </a:r>
              <a:endParaRPr sz="1300" dirty="0">
                <a:latin typeface="Century Gothic"/>
                <a:cs typeface="Century Gothic"/>
              </a:endParaRPr>
            </a:p>
          </p:txBody>
        </p:sp>
        <p:grpSp>
          <p:nvGrpSpPr>
            <p:cNvPr id="8" name="object 8"/>
            <p:cNvGrpSpPr/>
            <p:nvPr/>
          </p:nvGrpSpPr>
          <p:grpSpPr>
            <a:xfrm>
              <a:off x="3718559" y="1571279"/>
              <a:ext cx="478790" cy="562610"/>
              <a:chOff x="3718559" y="1571279"/>
              <a:chExt cx="478790" cy="562610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3718559" y="1610868"/>
                <a:ext cx="463550" cy="523240"/>
              </a:xfrm>
              <a:custGeom>
                <a:avLst/>
                <a:gdLst/>
                <a:ahLst/>
                <a:cxnLst/>
                <a:rect l="l" t="t" r="r" b="b"/>
                <a:pathLst>
                  <a:path w="463550" h="523239">
                    <a:moveTo>
                      <a:pt x="231648" y="0"/>
                    </a:moveTo>
                    <a:lnTo>
                      <a:pt x="219608" y="0"/>
                    </a:lnTo>
                    <a:lnTo>
                      <a:pt x="185026" y="5105"/>
                    </a:lnTo>
                    <a:lnTo>
                      <a:pt x="141401" y="20358"/>
                    </a:lnTo>
                    <a:lnTo>
                      <a:pt x="93268" y="51765"/>
                    </a:lnTo>
                    <a:lnTo>
                      <a:pt x="52654" y="95059"/>
                    </a:lnTo>
                    <a:lnTo>
                      <a:pt x="27838" y="136613"/>
                    </a:lnTo>
                    <a:lnTo>
                      <a:pt x="10528" y="183311"/>
                    </a:lnTo>
                    <a:lnTo>
                      <a:pt x="0" y="247802"/>
                    </a:lnTo>
                    <a:lnTo>
                      <a:pt x="0" y="274929"/>
                    </a:lnTo>
                    <a:lnTo>
                      <a:pt x="4521" y="313982"/>
                    </a:lnTo>
                    <a:lnTo>
                      <a:pt x="18072" y="363181"/>
                    </a:lnTo>
                    <a:lnTo>
                      <a:pt x="45885" y="417487"/>
                    </a:lnTo>
                    <a:lnTo>
                      <a:pt x="84251" y="463321"/>
                    </a:lnTo>
                    <a:lnTo>
                      <a:pt x="121107" y="491324"/>
                    </a:lnTo>
                    <a:lnTo>
                      <a:pt x="162458" y="510844"/>
                    </a:lnTo>
                    <a:lnTo>
                      <a:pt x="219608" y="522731"/>
                    </a:lnTo>
                    <a:lnTo>
                      <a:pt x="243687" y="522731"/>
                    </a:lnTo>
                    <a:lnTo>
                      <a:pt x="300837" y="510844"/>
                    </a:lnTo>
                    <a:lnTo>
                      <a:pt x="342188" y="491324"/>
                    </a:lnTo>
                    <a:lnTo>
                      <a:pt x="379044" y="463321"/>
                    </a:lnTo>
                    <a:lnTo>
                      <a:pt x="410616" y="427672"/>
                    </a:lnTo>
                    <a:lnTo>
                      <a:pt x="435432" y="386118"/>
                    </a:lnTo>
                    <a:lnTo>
                      <a:pt x="452729" y="339420"/>
                    </a:lnTo>
                    <a:lnTo>
                      <a:pt x="463270" y="274929"/>
                    </a:lnTo>
                    <a:lnTo>
                      <a:pt x="463270" y="261353"/>
                    </a:lnTo>
                    <a:lnTo>
                      <a:pt x="231648" y="261353"/>
                    </a:lnTo>
                    <a:lnTo>
                      <a:pt x="231648" y="0"/>
                    </a:lnTo>
                    <a:close/>
                  </a:path>
                </a:pathLst>
              </a:custGeom>
              <a:solidFill>
                <a:srgbClr val="009BD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0" name="object 10"/>
              <p:cNvPicPr/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65442" y="1720632"/>
                <a:ext cx="231648" cy="134073"/>
              </a:xfrm>
              <a:prstGeom prst="rect">
                <a:avLst/>
              </a:prstGeom>
            </p:spPr>
          </p:pic>
          <p:sp>
            <p:nvSpPr>
              <p:cNvPr id="11" name="object 11"/>
              <p:cNvSpPr/>
              <p:nvPr/>
            </p:nvSpPr>
            <p:spPr>
              <a:xfrm>
                <a:off x="3965450" y="1571279"/>
                <a:ext cx="200025" cy="260985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260985">
                    <a:moveTo>
                      <a:pt x="0" y="0"/>
                    </a:moveTo>
                    <a:lnTo>
                      <a:pt x="0" y="260527"/>
                    </a:lnTo>
                    <a:lnTo>
                      <a:pt x="43944" y="230924"/>
                    </a:lnTo>
                    <a:lnTo>
                      <a:pt x="15138" y="230924"/>
                    </a:lnTo>
                    <a:lnTo>
                      <a:pt x="15138" y="17767"/>
                    </a:lnTo>
                    <a:lnTo>
                      <a:pt x="83427" y="17767"/>
                    </a:lnTo>
                    <a:lnTo>
                      <a:pt x="75641" y="14376"/>
                    </a:lnTo>
                    <a:lnTo>
                      <a:pt x="61239" y="9321"/>
                    </a:lnTo>
                    <a:lnTo>
                      <a:pt x="46126" y="5054"/>
                    </a:lnTo>
                    <a:lnTo>
                      <a:pt x="31026" y="2527"/>
                    </a:lnTo>
                    <a:lnTo>
                      <a:pt x="15887" y="825"/>
                    </a:lnTo>
                    <a:lnTo>
                      <a:pt x="0" y="0"/>
                    </a:lnTo>
                    <a:close/>
                  </a:path>
                  <a:path w="200025" h="260985">
                    <a:moveTo>
                      <a:pt x="83427" y="17767"/>
                    </a:moveTo>
                    <a:lnTo>
                      <a:pt x="15138" y="17767"/>
                    </a:lnTo>
                    <a:lnTo>
                      <a:pt x="27216" y="18592"/>
                    </a:lnTo>
                    <a:lnTo>
                      <a:pt x="51422" y="23685"/>
                    </a:lnTo>
                    <a:lnTo>
                      <a:pt x="63538" y="27051"/>
                    </a:lnTo>
                    <a:lnTo>
                      <a:pt x="74866" y="32143"/>
                    </a:lnTo>
                    <a:lnTo>
                      <a:pt x="86969" y="37198"/>
                    </a:lnTo>
                    <a:lnTo>
                      <a:pt x="97561" y="43116"/>
                    </a:lnTo>
                    <a:lnTo>
                      <a:pt x="108889" y="49047"/>
                    </a:lnTo>
                    <a:lnTo>
                      <a:pt x="128549" y="64287"/>
                    </a:lnTo>
                    <a:lnTo>
                      <a:pt x="170903" y="109969"/>
                    </a:lnTo>
                    <a:lnTo>
                      <a:pt x="178460" y="120954"/>
                    </a:lnTo>
                    <a:lnTo>
                      <a:pt x="15138" y="230924"/>
                    </a:lnTo>
                    <a:lnTo>
                      <a:pt x="43944" y="230924"/>
                    </a:lnTo>
                    <a:lnTo>
                      <a:pt x="199644" y="126034"/>
                    </a:lnTo>
                    <a:lnTo>
                      <a:pt x="183019" y="98958"/>
                    </a:lnTo>
                    <a:lnTo>
                      <a:pt x="173164" y="86283"/>
                    </a:lnTo>
                    <a:lnTo>
                      <a:pt x="140665" y="53301"/>
                    </a:lnTo>
                    <a:lnTo>
                      <a:pt x="102857" y="27051"/>
                    </a:lnTo>
                    <a:lnTo>
                      <a:pt x="89230" y="20294"/>
                    </a:lnTo>
                    <a:lnTo>
                      <a:pt x="83427" y="17767"/>
                    </a:lnTo>
                    <a:close/>
                  </a:path>
                </a:pathLst>
              </a:custGeom>
              <a:solidFill>
                <a:srgbClr val="009BD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2" name="object 12"/>
            <p:cNvSpPr txBox="1"/>
            <p:nvPr/>
          </p:nvSpPr>
          <p:spPr>
            <a:xfrm>
              <a:off x="7112406" y="1446104"/>
              <a:ext cx="1397635" cy="843180"/>
            </a:xfrm>
            <a:prstGeom prst="rect">
              <a:avLst/>
            </a:prstGeom>
          </p:spPr>
          <p:txBody>
            <a:bodyPr vert="horz" wrap="square" lIns="0" tIns="806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635"/>
                </a:spcBef>
              </a:pPr>
              <a:r>
                <a:rPr sz="2100" dirty="0">
                  <a:solidFill>
                    <a:srgbClr val="006FC0"/>
                  </a:solidFill>
                  <a:latin typeface="Arial"/>
                  <a:cs typeface="Arial"/>
                </a:rPr>
                <a:t>₹</a:t>
              </a:r>
              <a:r>
                <a:rPr sz="2100" dirty="0" smtClean="0">
                  <a:solidFill>
                    <a:srgbClr val="006FC0"/>
                  </a:solidFill>
                  <a:latin typeface="Century Gothic"/>
                  <a:cs typeface="Century Gothic"/>
                </a:rPr>
                <a:t>3.</a:t>
              </a:r>
              <a:r>
                <a:rPr lang="en-IN" sz="2100" dirty="0" smtClean="0">
                  <a:solidFill>
                    <a:srgbClr val="006FC0"/>
                  </a:solidFill>
                  <a:latin typeface="Century Gothic"/>
                  <a:cs typeface="Century Gothic"/>
                </a:rPr>
                <a:t>3</a:t>
              </a:r>
              <a:r>
                <a:rPr sz="2100" spc="-25" dirty="0" err="1" smtClean="0">
                  <a:solidFill>
                    <a:srgbClr val="006FC0"/>
                  </a:solidFill>
                  <a:latin typeface="Century Gothic"/>
                  <a:cs typeface="Century Gothic"/>
                </a:rPr>
                <a:t>Bn</a:t>
              </a:r>
              <a:endParaRPr sz="2100" dirty="0">
                <a:latin typeface="Century Gothic"/>
                <a:cs typeface="Century Gothic"/>
              </a:endParaRPr>
            </a:p>
            <a:p>
              <a:pPr marL="12700">
                <a:lnSpc>
                  <a:spcPct val="100000"/>
                </a:lnSpc>
                <a:spcBef>
                  <a:spcPts val="330"/>
                </a:spcBef>
              </a:pPr>
              <a:r>
                <a:rPr sz="1300" b="1" spc="-10" dirty="0">
                  <a:latin typeface="Century Gothic"/>
                  <a:cs typeface="Century Gothic"/>
                </a:rPr>
                <a:t>EBITDA</a:t>
              </a:r>
              <a:endParaRPr sz="1300" dirty="0">
                <a:latin typeface="Century Gothic"/>
                <a:cs typeface="Century Gothic"/>
              </a:endParaRPr>
            </a:p>
            <a:p>
              <a:pPr marL="12700">
                <a:lnSpc>
                  <a:spcPct val="100000"/>
                </a:lnSpc>
              </a:pPr>
              <a:r>
                <a:rPr lang="en-US" sz="1300" dirty="0" smtClean="0">
                  <a:latin typeface="Century Gothic"/>
                  <a:cs typeface="Century Gothic"/>
                </a:rPr>
                <a:t>40</a:t>
              </a:r>
              <a:r>
                <a:rPr sz="1300" dirty="0" smtClean="0">
                  <a:latin typeface="Century Gothic"/>
                  <a:cs typeface="Century Gothic"/>
                </a:rPr>
                <a:t>%</a:t>
              </a:r>
              <a:r>
                <a:rPr sz="1300" spc="-20" dirty="0" smtClean="0">
                  <a:latin typeface="Century Gothic"/>
                  <a:cs typeface="Century Gothic"/>
                </a:rPr>
                <a:t> </a:t>
              </a:r>
              <a:r>
                <a:rPr sz="1300" dirty="0">
                  <a:latin typeface="Century Gothic"/>
                  <a:cs typeface="Century Gothic"/>
                </a:rPr>
                <a:t>yoy</a:t>
              </a:r>
              <a:r>
                <a:rPr sz="1300" spc="-5" dirty="0">
                  <a:latin typeface="Century Gothic"/>
                  <a:cs typeface="Century Gothic"/>
                </a:rPr>
                <a:t> </a:t>
              </a:r>
              <a:r>
                <a:rPr sz="1300" spc="-10" dirty="0">
                  <a:latin typeface="Century Gothic"/>
                  <a:cs typeface="Century Gothic"/>
                </a:rPr>
                <a:t>increase</a:t>
              </a:r>
              <a:endParaRPr sz="1300" dirty="0">
                <a:latin typeface="Century Gothic"/>
                <a:cs typeface="Century Gothic"/>
              </a:endParaRPr>
            </a:p>
          </p:txBody>
        </p:sp>
        <p:grpSp>
          <p:nvGrpSpPr>
            <p:cNvPr id="13" name="object 13"/>
            <p:cNvGrpSpPr/>
            <p:nvPr/>
          </p:nvGrpSpPr>
          <p:grpSpPr>
            <a:xfrm>
              <a:off x="6379462" y="1565147"/>
              <a:ext cx="602615" cy="568960"/>
              <a:chOff x="6379462" y="1565147"/>
              <a:chExt cx="602615" cy="568960"/>
            </a:xfrm>
          </p:grpSpPr>
          <p:sp>
            <p:nvSpPr>
              <p:cNvPr id="14" name="object 14"/>
              <p:cNvSpPr/>
              <p:nvPr/>
            </p:nvSpPr>
            <p:spPr>
              <a:xfrm>
                <a:off x="6385559" y="1900427"/>
                <a:ext cx="416559" cy="233679"/>
              </a:xfrm>
              <a:custGeom>
                <a:avLst/>
                <a:gdLst/>
                <a:ahLst/>
                <a:cxnLst/>
                <a:rect l="l" t="t" r="r" b="b"/>
                <a:pathLst>
                  <a:path w="416559" h="233680">
                    <a:moveTo>
                      <a:pt x="208026" y="0"/>
                    </a:moveTo>
                    <a:lnTo>
                      <a:pt x="142275" y="1981"/>
                    </a:lnTo>
                    <a:lnTo>
                      <a:pt x="85170" y="7498"/>
                    </a:lnTo>
                    <a:lnTo>
                      <a:pt x="40138" y="15910"/>
                    </a:lnTo>
                    <a:lnTo>
                      <a:pt x="0" y="38862"/>
                    </a:lnTo>
                    <a:lnTo>
                      <a:pt x="0" y="194310"/>
                    </a:lnTo>
                    <a:lnTo>
                      <a:pt x="40138" y="217261"/>
                    </a:lnTo>
                    <a:lnTo>
                      <a:pt x="85170" y="225673"/>
                    </a:lnTo>
                    <a:lnTo>
                      <a:pt x="142275" y="231190"/>
                    </a:lnTo>
                    <a:lnTo>
                      <a:pt x="208026" y="233172"/>
                    </a:lnTo>
                    <a:lnTo>
                      <a:pt x="273776" y="231190"/>
                    </a:lnTo>
                    <a:lnTo>
                      <a:pt x="330881" y="225673"/>
                    </a:lnTo>
                    <a:lnTo>
                      <a:pt x="375913" y="217261"/>
                    </a:lnTo>
                    <a:lnTo>
                      <a:pt x="405446" y="206593"/>
                    </a:lnTo>
                    <a:lnTo>
                      <a:pt x="416052" y="194310"/>
                    </a:lnTo>
                    <a:lnTo>
                      <a:pt x="416052" y="38862"/>
                    </a:lnTo>
                    <a:lnTo>
                      <a:pt x="375913" y="15910"/>
                    </a:lnTo>
                    <a:lnTo>
                      <a:pt x="330881" y="7498"/>
                    </a:lnTo>
                    <a:lnTo>
                      <a:pt x="273776" y="1981"/>
                    </a:lnTo>
                    <a:lnTo>
                      <a:pt x="208026" y="0"/>
                    </a:lnTo>
                    <a:close/>
                  </a:path>
                </a:pathLst>
              </a:custGeom>
              <a:solidFill>
                <a:srgbClr val="009BD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5"/>
              <p:cNvSpPr/>
              <p:nvPr/>
            </p:nvSpPr>
            <p:spPr>
              <a:xfrm>
                <a:off x="6385558" y="1939289"/>
                <a:ext cx="416559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416559" h="39369">
                    <a:moveTo>
                      <a:pt x="416051" y="0"/>
                    </a:moveTo>
                    <a:lnTo>
                      <a:pt x="375913" y="22951"/>
                    </a:lnTo>
                    <a:lnTo>
                      <a:pt x="330881" y="31363"/>
                    </a:lnTo>
                    <a:lnTo>
                      <a:pt x="273776" y="36880"/>
                    </a:lnTo>
                    <a:lnTo>
                      <a:pt x="208025" y="38862"/>
                    </a:lnTo>
                    <a:lnTo>
                      <a:pt x="142275" y="36880"/>
                    </a:lnTo>
                    <a:lnTo>
                      <a:pt x="85170" y="31363"/>
                    </a:lnTo>
                    <a:lnTo>
                      <a:pt x="40138" y="22951"/>
                    </a:lnTo>
                    <a:lnTo>
                      <a:pt x="10605" y="12283"/>
                    </a:lnTo>
                    <a:lnTo>
                      <a:pt x="0" y="0"/>
                    </a:lnTo>
                  </a:path>
                </a:pathLst>
              </a:custGeom>
              <a:ln w="1219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6"/>
              <p:cNvSpPr/>
              <p:nvPr/>
            </p:nvSpPr>
            <p:spPr>
              <a:xfrm>
                <a:off x="6385559" y="1709927"/>
                <a:ext cx="416559" cy="264160"/>
              </a:xfrm>
              <a:custGeom>
                <a:avLst/>
                <a:gdLst/>
                <a:ahLst/>
                <a:cxnLst/>
                <a:rect l="l" t="t" r="r" b="b"/>
                <a:pathLst>
                  <a:path w="416559" h="264160">
                    <a:moveTo>
                      <a:pt x="208026" y="0"/>
                    </a:moveTo>
                    <a:lnTo>
                      <a:pt x="142275" y="2240"/>
                    </a:lnTo>
                    <a:lnTo>
                      <a:pt x="85170" y="8477"/>
                    </a:lnTo>
                    <a:lnTo>
                      <a:pt x="40138" y="17989"/>
                    </a:lnTo>
                    <a:lnTo>
                      <a:pt x="0" y="43941"/>
                    </a:lnTo>
                    <a:lnTo>
                      <a:pt x="0" y="219709"/>
                    </a:lnTo>
                    <a:lnTo>
                      <a:pt x="40138" y="245662"/>
                    </a:lnTo>
                    <a:lnTo>
                      <a:pt x="85170" y="255174"/>
                    </a:lnTo>
                    <a:lnTo>
                      <a:pt x="142275" y="261411"/>
                    </a:lnTo>
                    <a:lnTo>
                      <a:pt x="208026" y="263651"/>
                    </a:lnTo>
                    <a:lnTo>
                      <a:pt x="273776" y="261411"/>
                    </a:lnTo>
                    <a:lnTo>
                      <a:pt x="330881" y="255174"/>
                    </a:lnTo>
                    <a:lnTo>
                      <a:pt x="375913" y="245662"/>
                    </a:lnTo>
                    <a:lnTo>
                      <a:pt x="405446" y="233599"/>
                    </a:lnTo>
                    <a:lnTo>
                      <a:pt x="416052" y="219709"/>
                    </a:lnTo>
                    <a:lnTo>
                      <a:pt x="416052" y="43941"/>
                    </a:lnTo>
                    <a:lnTo>
                      <a:pt x="375913" y="17989"/>
                    </a:lnTo>
                    <a:lnTo>
                      <a:pt x="330881" y="8477"/>
                    </a:lnTo>
                    <a:lnTo>
                      <a:pt x="273776" y="2240"/>
                    </a:lnTo>
                    <a:lnTo>
                      <a:pt x="208026" y="0"/>
                    </a:lnTo>
                    <a:close/>
                  </a:path>
                </a:pathLst>
              </a:custGeom>
              <a:solidFill>
                <a:srgbClr val="009BD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17"/>
              <p:cNvSpPr/>
              <p:nvPr/>
            </p:nvSpPr>
            <p:spPr>
              <a:xfrm>
                <a:off x="6385558" y="1753869"/>
                <a:ext cx="416559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416559" h="44450">
                    <a:moveTo>
                      <a:pt x="416051" y="0"/>
                    </a:moveTo>
                    <a:lnTo>
                      <a:pt x="375913" y="25952"/>
                    </a:lnTo>
                    <a:lnTo>
                      <a:pt x="330881" y="35464"/>
                    </a:lnTo>
                    <a:lnTo>
                      <a:pt x="273776" y="41701"/>
                    </a:lnTo>
                    <a:lnTo>
                      <a:pt x="208025" y="43942"/>
                    </a:lnTo>
                    <a:lnTo>
                      <a:pt x="142275" y="41701"/>
                    </a:lnTo>
                    <a:lnTo>
                      <a:pt x="85170" y="35464"/>
                    </a:lnTo>
                    <a:lnTo>
                      <a:pt x="40138" y="25952"/>
                    </a:lnTo>
                    <a:lnTo>
                      <a:pt x="10605" y="13889"/>
                    </a:lnTo>
                    <a:lnTo>
                      <a:pt x="0" y="0"/>
                    </a:lnTo>
                  </a:path>
                </a:pathLst>
              </a:custGeom>
              <a:ln w="1219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18"/>
              <p:cNvSpPr/>
              <p:nvPr/>
            </p:nvSpPr>
            <p:spPr>
              <a:xfrm>
                <a:off x="6385558" y="1709926"/>
                <a:ext cx="416559" cy="264160"/>
              </a:xfrm>
              <a:custGeom>
                <a:avLst/>
                <a:gdLst/>
                <a:ahLst/>
                <a:cxnLst/>
                <a:rect l="l" t="t" r="r" b="b"/>
                <a:pathLst>
                  <a:path w="416559" h="264160">
                    <a:moveTo>
                      <a:pt x="0" y="43941"/>
                    </a:moveTo>
                    <a:lnTo>
                      <a:pt x="40138" y="17989"/>
                    </a:lnTo>
                    <a:lnTo>
                      <a:pt x="85170" y="8477"/>
                    </a:lnTo>
                    <a:lnTo>
                      <a:pt x="142275" y="2240"/>
                    </a:lnTo>
                    <a:lnTo>
                      <a:pt x="208026" y="0"/>
                    </a:lnTo>
                    <a:lnTo>
                      <a:pt x="273776" y="2240"/>
                    </a:lnTo>
                    <a:lnTo>
                      <a:pt x="330881" y="8477"/>
                    </a:lnTo>
                    <a:lnTo>
                      <a:pt x="375913" y="17989"/>
                    </a:lnTo>
                    <a:lnTo>
                      <a:pt x="405446" y="30052"/>
                    </a:lnTo>
                    <a:lnTo>
                      <a:pt x="416052" y="43941"/>
                    </a:lnTo>
                    <a:lnTo>
                      <a:pt x="416052" y="219709"/>
                    </a:lnTo>
                    <a:lnTo>
                      <a:pt x="375913" y="245662"/>
                    </a:lnTo>
                    <a:lnTo>
                      <a:pt x="330881" y="255174"/>
                    </a:lnTo>
                    <a:lnTo>
                      <a:pt x="273776" y="261411"/>
                    </a:lnTo>
                    <a:lnTo>
                      <a:pt x="208026" y="263651"/>
                    </a:lnTo>
                    <a:lnTo>
                      <a:pt x="142275" y="261411"/>
                    </a:lnTo>
                    <a:lnTo>
                      <a:pt x="85170" y="255174"/>
                    </a:lnTo>
                    <a:lnTo>
                      <a:pt x="40138" y="245662"/>
                    </a:lnTo>
                    <a:lnTo>
                      <a:pt x="10605" y="233599"/>
                    </a:lnTo>
                    <a:lnTo>
                      <a:pt x="0" y="219709"/>
                    </a:lnTo>
                    <a:lnTo>
                      <a:pt x="0" y="43941"/>
                    </a:lnTo>
                    <a:close/>
                  </a:path>
                </a:pathLst>
              </a:custGeom>
              <a:ln w="12191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19"/>
              <p:cNvSpPr/>
              <p:nvPr/>
            </p:nvSpPr>
            <p:spPr>
              <a:xfrm>
                <a:off x="6385559" y="1571243"/>
                <a:ext cx="416559" cy="231775"/>
              </a:xfrm>
              <a:custGeom>
                <a:avLst/>
                <a:gdLst/>
                <a:ahLst/>
                <a:cxnLst/>
                <a:rect l="l" t="t" r="r" b="b"/>
                <a:pathLst>
                  <a:path w="416559" h="231775">
                    <a:moveTo>
                      <a:pt x="208026" y="0"/>
                    </a:moveTo>
                    <a:lnTo>
                      <a:pt x="142275" y="1968"/>
                    </a:lnTo>
                    <a:lnTo>
                      <a:pt x="85170" y="7448"/>
                    </a:lnTo>
                    <a:lnTo>
                      <a:pt x="40138" y="15806"/>
                    </a:lnTo>
                    <a:lnTo>
                      <a:pt x="0" y="38608"/>
                    </a:lnTo>
                    <a:lnTo>
                      <a:pt x="0" y="193040"/>
                    </a:lnTo>
                    <a:lnTo>
                      <a:pt x="40138" y="215841"/>
                    </a:lnTo>
                    <a:lnTo>
                      <a:pt x="85170" y="224199"/>
                    </a:lnTo>
                    <a:lnTo>
                      <a:pt x="142275" y="229679"/>
                    </a:lnTo>
                    <a:lnTo>
                      <a:pt x="208026" y="231648"/>
                    </a:lnTo>
                    <a:lnTo>
                      <a:pt x="273776" y="229679"/>
                    </a:lnTo>
                    <a:lnTo>
                      <a:pt x="330881" y="224199"/>
                    </a:lnTo>
                    <a:lnTo>
                      <a:pt x="375913" y="215841"/>
                    </a:lnTo>
                    <a:lnTo>
                      <a:pt x="405446" y="205243"/>
                    </a:lnTo>
                    <a:lnTo>
                      <a:pt x="416052" y="193040"/>
                    </a:lnTo>
                    <a:lnTo>
                      <a:pt x="416052" y="38608"/>
                    </a:lnTo>
                    <a:lnTo>
                      <a:pt x="375913" y="15806"/>
                    </a:lnTo>
                    <a:lnTo>
                      <a:pt x="330881" y="7448"/>
                    </a:lnTo>
                    <a:lnTo>
                      <a:pt x="273776" y="1968"/>
                    </a:lnTo>
                    <a:lnTo>
                      <a:pt x="208026" y="0"/>
                    </a:lnTo>
                    <a:close/>
                  </a:path>
                </a:pathLst>
              </a:custGeom>
              <a:solidFill>
                <a:srgbClr val="009BD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20"/>
              <p:cNvSpPr/>
              <p:nvPr/>
            </p:nvSpPr>
            <p:spPr>
              <a:xfrm>
                <a:off x="6385558" y="1609851"/>
                <a:ext cx="416559" cy="38735"/>
              </a:xfrm>
              <a:custGeom>
                <a:avLst/>
                <a:gdLst/>
                <a:ahLst/>
                <a:cxnLst/>
                <a:rect l="l" t="t" r="r" b="b"/>
                <a:pathLst>
                  <a:path w="416559" h="38735">
                    <a:moveTo>
                      <a:pt x="416051" y="0"/>
                    </a:moveTo>
                    <a:lnTo>
                      <a:pt x="375913" y="22801"/>
                    </a:lnTo>
                    <a:lnTo>
                      <a:pt x="330881" y="31159"/>
                    </a:lnTo>
                    <a:lnTo>
                      <a:pt x="273776" y="36639"/>
                    </a:lnTo>
                    <a:lnTo>
                      <a:pt x="208025" y="38608"/>
                    </a:lnTo>
                    <a:lnTo>
                      <a:pt x="142275" y="36639"/>
                    </a:lnTo>
                    <a:lnTo>
                      <a:pt x="85170" y="31159"/>
                    </a:lnTo>
                    <a:lnTo>
                      <a:pt x="40138" y="22801"/>
                    </a:lnTo>
                    <a:lnTo>
                      <a:pt x="10605" y="12203"/>
                    </a:lnTo>
                    <a:lnTo>
                      <a:pt x="0" y="0"/>
                    </a:lnTo>
                  </a:path>
                </a:pathLst>
              </a:custGeom>
              <a:ln w="1219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21"/>
              <p:cNvSpPr/>
              <p:nvPr/>
            </p:nvSpPr>
            <p:spPr>
              <a:xfrm>
                <a:off x="6385558" y="1571243"/>
                <a:ext cx="416559" cy="231775"/>
              </a:xfrm>
              <a:custGeom>
                <a:avLst/>
                <a:gdLst/>
                <a:ahLst/>
                <a:cxnLst/>
                <a:rect l="l" t="t" r="r" b="b"/>
                <a:pathLst>
                  <a:path w="416559" h="231775">
                    <a:moveTo>
                      <a:pt x="0" y="38608"/>
                    </a:moveTo>
                    <a:lnTo>
                      <a:pt x="40138" y="15806"/>
                    </a:lnTo>
                    <a:lnTo>
                      <a:pt x="85170" y="7448"/>
                    </a:lnTo>
                    <a:lnTo>
                      <a:pt x="142275" y="1968"/>
                    </a:lnTo>
                    <a:lnTo>
                      <a:pt x="208026" y="0"/>
                    </a:lnTo>
                    <a:lnTo>
                      <a:pt x="273776" y="1968"/>
                    </a:lnTo>
                    <a:lnTo>
                      <a:pt x="330881" y="7448"/>
                    </a:lnTo>
                    <a:lnTo>
                      <a:pt x="375913" y="15806"/>
                    </a:lnTo>
                    <a:lnTo>
                      <a:pt x="405446" y="26404"/>
                    </a:lnTo>
                    <a:lnTo>
                      <a:pt x="416052" y="38608"/>
                    </a:lnTo>
                    <a:lnTo>
                      <a:pt x="416052" y="193040"/>
                    </a:lnTo>
                    <a:lnTo>
                      <a:pt x="375913" y="215841"/>
                    </a:lnTo>
                    <a:lnTo>
                      <a:pt x="330881" y="224199"/>
                    </a:lnTo>
                    <a:lnTo>
                      <a:pt x="273776" y="229679"/>
                    </a:lnTo>
                    <a:lnTo>
                      <a:pt x="208026" y="231648"/>
                    </a:lnTo>
                    <a:lnTo>
                      <a:pt x="142275" y="229679"/>
                    </a:lnTo>
                    <a:lnTo>
                      <a:pt x="85170" y="224199"/>
                    </a:lnTo>
                    <a:lnTo>
                      <a:pt x="40138" y="215841"/>
                    </a:lnTo>
                    <a:lnTo>
                      <a:pt x="10605" y="205243"/>
                    </a:lnTo>
                    <a:lnTo>
                      <a:pt x="0" y="193040"/>
                    </a:lnTo>
                    <a:lnTo>
                      <a:pt x="0" y="38608"/>
                    </a:lnTo>
                    <a:close/>
                  </a:path>
                </a:pathLst>
              </a:custGeom>
              <a:ln w="1219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22"/>
              <p:cNvSpPr/>
              <p:nvPr/>
            </p:nvSpPr>
            <p:spPr>
              <a:xfrm>
                <a:off x="6629097" y="1707630"/>
                <a:ext cx="346710" cy="419734"/>
              </a:xfrm>
              <a:custGeom>
                <a:avLst/>
                <a:gdLst/>
                <a:ahLst/>
                <a:cxnLst/>
                <a:rect l="l" t="t" r="r" b="b"/>
                <a:pathLst>
                  <a:path w="346709" h="419735">
                    <a:moveTo>
                      <a:pt x="169494" y="0"/>
                    </a:moveTo>
                    <a:lnTo>
                      <a:pt x="129887" y="6232"/>
                    </a:lnTo>
                    <a:lnTo>
                      <a:pt x="93715" y="22653"/>
                    </a:lnTo>
                    <a:lnTo>
                      <a:pt x="61995" y="47983"/>
                    </a:lnTo>
                    <a:lnTo>
                      <a:pt x="35746" y="80945"/>
                    </a:lnTo>
                    <a:lnTo>
                      <a:pt x="15985" y="120260"/>
                    </a:lnTo>
                    <a:lnTo>
                      <a:pt x="3730" y="164651"/>
                    </a:lnTo>
                    <a:lnTo>
                      <a:pt x="0" y="212839"/>
                    </a:lnTo>
                    <a:lnTo>
                      <a:pt x="5412" y="260867"/>
                    </a:lnTo>
                    <a:lnTo>
                      <a:pt x="19209" y="304801"/>
                    </a:lnTo>
                    <a:lnTo>
                      <a:pt x="40331" y="343401"/>
                    </a:lnTo>
                    <a:lnTo>
                      <a:pt x="67714" y="375425"/>
                    </a:lnTo>
                    <a:lnTo>
                      <a:pt x="100299" y="399633"/>
                    </a:lnTo>
                    <a:lnTo>
                      <a:pt x="137022" y="414783"/>
                    </a:lnTo>
                    <a:lnTo>
                      <a:pt x="176822" y="419633"/>
                    </a:lnTo>
                    <a:lnTo>
                      <a:pt x="216428" y="413400"/>
                    </a:lnTo>
                    <a:lnTo>
                      <a:pt x="252601" y="396979"/>
                    </a:lnTo>
                    <a:lnTo>
                      <a:pt x="284321" y="371649"/>
                    </a:lnTo>
                    <a:lnTo>
                      <a:pt x="310572" y="338687"/>
                    </a:lnTo>
                    <a:lnTo>
                      <a:pt x="330335" y="299372"/>
                    </a:lnTo>
                    <a:lnTo>
                      <a:pt x="342593" y="254982"/>
                    </a:lnTo>
                    <a:lnTo>
                      <a:pt x="346329" y="206794"/>
                    </a:lnTo>
                    <a:lnTo>
                      <a:pt x="340912" y="158765"/>
                    </a:lnTo>
                    <a:lnTo>
                      <a:pt x="327113" y="114829"/>
                    </a:lnTo>
                    <a:lnTo>
                      <a:pt x="305991" y="76227"/>
                    </a:lnTo>
                    <a:lnTo>
                      <a:pt x="278607" y="44202"/>
                    </a:lnTo>
                    <a:lnTo>
                      <a:pt x="246023" y="19994"/>
                    </a:lnTo>
                    <a:lnTo>
                      <a:pt x="209298" y="4846"/>
                    </a:lnTo>
                    <a:lnTo>
                      <a:pt x="169494" y="0"/>
                    </a:lnTo>
                    <a:close/>
                  </a:path>
                </a:pathLst>
              </a:custGeom>
              <a:solidFill>
                <a:srgbClr val="009BD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23"/>
              <p:cNvSpPr/>
              <p:nvPr/>
            </p:nvSpPr>
            <p:spPr>
              <a:xfrm>
                <a:off x="6629097" y="1707630"/>
                <a:ext cx="346710" cy="419734"/>
              </a:xfrm>
              <a:custGeom>
                <a:avLst/>
                <a:gdLst/>
                <a:ahLst/>
                <a:cxnLst/>
                <a:rect l="l" t="t" r="r" b="b"/>
                <a:pathLst>
                  <a:path w="346709" h="419735">
                    <a:moveTo>
                      <a:pt x="176822" y="419633"/>
                    </a:moveTo>
                    <a:lnTo>
                      <a:pt x="137022" y="414783"/>
                    </a:lnTo>
                    <a:lnTo>
                      <a:pt x="100299" y="399633"/>
                    </a:lnTo>
                    <a:lnTo>
                      <a:pt x="67714" y="375425"/>
                    </a:lnTo>
                    <a:lnTo>
                      <a:pt x="40331" y="343401"/>
                    </a:lnTo>
                    <a:lnTo>
                      <a:pt x="19209" y="304801"/>
                    </a:lnTo>
                    <a:lnTo>
                      <a:pt x="5412" y="260867"/>
                    </a:lnTo>
                    <a:lnTo>
                      <a:pt x="0" y="212839"/>
                    </a:lnTo>
                    <a:lnTo>
                      <a:pt x="3730" y="164651"/>
                    </a:lnTo>
                    <a:lnTo>
                      <a:pt x="15985" y="120260"/>
                    </a:lnTo>
                    <a:lnTo>
                      <a:pt x="35746" y="80945"/>
                    </a:lnTo>
                    <a:lnTo>
                      <a:pt x="61995" y="47983"/>
                    </a:lnTo>
                    <a:lnTo>
                      <a:pt x="93715" y="22653"/>
                    </a:lnTo>
                    <a:lnTo>
                      <a:pt x="129887" y="6232"/>
                    </a:lnTo>
                    <a:lnTo>
                      <a:pt x="169494" y="0"/>
                    </a:lnTo>
                    <a:lnTo>
                      <a:pt x="209298" y="4846"/>
                    </a:lnTo>
                    <a:lnTo>
                      <a:pt x="246023" y="19994"/>
                    </a:lnTo>
                    <a:lnTo>
                      <a:pt x="278607" y="44202"/>
                    </a:lnTo>
                    <a:lnTo>
                      <a:pt x="305991" y="76227"/>
                    </a:lnTo>
                    <a:lnTo>
                      <a:pt x="327113" y="114829"/>
                    </a:lnTo>
                    <a:lnTo>
                      <a:pt x="340912" y="158765"/>
                    </a:lnTo>
                    <a:lnTo>
                      <a:pt x="346329" y="206794"/>
                    </a:lnTo>
                    <a:lnTo>
                      <a:pt x="342593" y="254982"/>
                    </a:lnTo>
                    <a:lnTo>
                      <a:pt x="330335" y="299372"/>
                    </a:lnTo>
                    <a:lnTo>
                      <a:pt x="310572" y="338687"/>
                    </a:lnTo>
                    <a:lnTo>
                      <a:pt x="284321" y="371649"/>
                    </a:lnTo>
                    <a:lnTo>
                      <a:pt x="252601" y="396979"/>
                    </a:lnTo>
                    <a:lnTo>
                      <a:pt x="216428" y="413400"/>
                    </a:lnTo>
                    <a:lnTo>
                      <a:pt x="176822" y="419633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24"/>
              <p:cNvSpPr/>
              <p:nvPr/>
            </p:nvSpPr>
            <p:spPr>
              <a:xfrm>
                <a:off x="6780494" y="1856536"/>
                <a:ext cx="33020" cy="22860"/>
              </a:xfrm>
              <a:custGeom>
                <a:avLst/>
                <a:gdLst/>
                <a:ahLst/>
                <a:cxnLst/>
                <a:rect l="l" t="t" r="r" b="b"/>
                <a:pathLst>
                  <a:path w="33020" h="22860">
                    <a:moveTo>
                      <a:pt x="16001" y="0"/>
                    </a:moveTo>
                    <a:lnTo>
                      <a:pt x="0" y="279"/>
                    </a:lnTo>
                    <a:lnTo>
                      <a:pt x="22351" y="22809"/>
                    </a:lnTo>
                    <a:lnTo>
                      <a:pt x="32626" y="22631"/>
                    </a:lnTo>
                    <a:lnTo>
                      <a:pt x="1600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5" name="object 25"/>
            <p:cNvSpPr/>
            <p:nvPr/>
          </p:nvSpPr>
          <p:spPr>
            <a:xfrm>
              <a:off x="1078997" y="1571244"/>
              <a:ext cx="541020" cy="562610"/>
            </a:xfrm>
            <a:custGeom>
              <a:avLst/>
              <a:gdLst/>
              <a:ahLst/>
              <a:cxnLst/>
              <a:rect l="l" t="t" r="r" b="b"/>
              <a:pathLst>
                <a:path w="541019" h="562610">
                  <a:moveTo>
                    <a:pt x="270509" y="0"/>
                  </a:moveTo>
                  <a:lnTo>
                    <a:pt x="221884" y="4529"/>
                  </a:lnTo>
                  <a:lnTo>
                    <a:pt x="176118" y="17590"/>
                  </a:lnTo>
                  <a:lnTo>
                    <a:pt x="133976" y="38387"/>
                  </a:lnTo>
                  <a:lnTo>
                    <a:pt x="96222" y="66127"/>
                  </a:lnTo>
                  <a:lnTo>
                    <a:pt x="63619" y="100016"/>
                  </a:lnTo>
                  <a:lnTo>
                    <a:pt x="36931" y="139259"/>
                  </a:lnTo>
                  <a:lnTo>
                    <a:pt x="16923" y="183063"/>
                  </a:lnTo>
                  <a:lnTo>
                    <a:pt x="4358" y="230634"/>
                  </a:lnTo>
                  <a:lnTo>
                    <a:pt x="0" y="281177"/>
                  </a:lnTo>
                  <a:lnTo>
                    <a:pt x="4358" y="331721"/>
                  </a:lnTo>
                  <a:lnTo>
                    <a:pt x="16923" y="379292"/>
                  </a:lnTo>
                  <a:lnTo>
                    <a:pt x="36931" y="423096"/>
                  </a:lnTo>
                  <a:lnTo>
                    <a:pt x="63619" y="462339"/>
                  </a:lnTo>
                  <a:lnTo>
                    <a:pt x="96222" y="496228"/>
                  </a:lnTo>
                  <a:lnTo>
                    <a:pt x="133976" y="523968"/>
                  </a:lnTo>
                  <a:lnTo>
                    <a:pt x="176118" y="544765"/>
                  </a:lnTo>
                  <a:lnTo>
                    <a:pt x="221884" y="557826"/>
                  </a:lnTo>
                  <a:lnTo>
                    <a:pt x="270509" y="562355"/>
                  </a:lnTo>
                  <a:lnTo>
                    <a:pt x="319132" y="557826"/>
                  </a:lnTo>
                  <a:lnTo>
                    <a:pt x="364896" y="544765"/>
                  </a:lnTo>
                  <a:lnTo>
                    <a:pt x="407037" y="523968"/>
                  </a:lnTo>
                  <a:lnTo>
                    <a:pt x="444792" y="496228"/>
                  </a:lnTo>
                  <a:lnTo>
                    <a:pt x="477396" y="462339"/>
                  </a:lnTo>
                  <a:lnTo>
                    <a:pt x="479363" y="459447"/>
                  </a:lnTo>
                  <a:lnTo>
                    <a:pt x="347395" y="459447"/>
                  </a:lnTo>
                  <a:lnTo>
                    <a:pt x="375983" y="421716"/>
                  </a:lnTo>
                  <a:lnTo>
                    <a:pt x="158825" y="243979"/>
                  </a:lnTo>
                  <a:lnTo>
                    <a:pt x="84137" y="243979"/>
                  </a:lnTo>
                  <a:lnTo>
                    <a:pt x="68706" y="109105"/>
                  </a:lnTo>
                  <a:lnTo>
                    <a:pt x="198462" y="93065"/>
                  </a:lnTo>
                  <a:lnTo>
                    <a:pt x="470709" y="93065"/>
                  </a:lnTo>
                  <a:lnTo>
                    <a:pt x="444792" y="66127"/>
                  </a:lnTo>
                  <a:lnTo>
                    <a:pt x="407037" y="38387"/>
                  </a:lnTo>
                  <a:lnTo>
                    <a:pt x="364896" y="17590"/>
                  </a:lnTo>
                  <a:lnTo>
                    <a:pt x="319132" y="4529"/>
                  </a:lnTo>
                  <a:lnTo>
                    <a:pt x="270509" y="0"/>
                  </a:lnTo>
                  <a:close/>
                </a:path>
                <a:path w="541019" h="562610">
                  <a:moveTo>
                    <a:pt x="538661" y="308533"/>
                  </a:moveTo>
                  <a:lnTo>
                    <a:pt x="461721" y="308533"/>
                  </a:lnTo>
                  <a:lnTo>
                    <a:pt x="477151" y="443407"/>
                  </a:lnTo>
                  <a:lnTo>
                    <a:pt x="347395" y="459447"/>
                  </a:lnTo>
                  <a:lnTo>
                    <a:pt x="479363" y="459447"/>
                  </a:lnTo>
                  <a:lnTo>
                    <a:pt x="504085" y="423096"/>
                  </a:lnTo>
                  <a:lnTo>
                    <a:pt x="524095" y="379292"/>
                  </a:lnTo>
                  <a:lnTo>
                    <a:pt x="536661" y="331721"/>
                  </a:lnTo>
                  <a:lnTo>
                    <a:pt x="538661" y="308533"/>
                  </a:lnTo>
                  <a:close/>
                </a:path>
                <a:path w="541019" h="562610">
                  <a:moveTo>
                    <a:pt x="470709" y="93065"/>
                  </a:moveTo>
                  <a:lnTo>
                    <a:pt x="198462" y="93065"/>
                  </a:lnTo>
                  <a:lnTo>
                    <a:pt x="169875" y="130797"/>
                  </a:lnTo>
                  <a:lnTo>
                    <a:pt x="433146" y="346265"/>
                  </a:lnTo>
                  <a:lnTo>
                    <a:pt x="461721" y="308533"/>
                  </a:lnTo>
                  <a:lnTo>
                    <a:pt x="538661" y="308533"/>
                  </a:lnTo>
                  <a:lnTo>
                    <a:pt x="536661" y="230634"/>
                  </a:lnTo>
                  <a:lnTo>
                    <a:pt x="524095" y="183063"/>
                  </a:lnTo>
                  <a:lnTo>
                    <a:pt x="504085" y="139259"/>
                  </a:lnTo>
                  <a:lnTo>
                    <a:pt x="477396" y="100016"/>
                  </a:lnTo>
                  <a:lnTo>
                    <a:pt x="470709" y="93065"/>
                  </a:lnTo>
                  <a:close/>
                </a:path>
                <a:path w="541019" h="562610">
                  <a:moveTo>
                    <a:pt x="112725" y="206247"/>
                  </a:moveTo>
                  <a:lnTo>
                    <a:pt x="84137" y="243979"/>
                  </a:lnTo>
                  <a:lnTo>
                    <a:pt x="158825" y="243979"/>
                  </a:lnTo>
                  <a:lnTo>
                    <a:pt x="112725" y="206247"/>
                  </a:lnTo>
                  <a:close/>
                </a:path>
              </a:pathLst>
            </a:custGeom>
            <a:solidFill>
              <a:srgbClr val="009B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6" name="object 26"/>
            <p:cNvGrpSpPr/>
            <p:nvPr/>
          </p:nvGrpSpPr>
          <p:grpSpPr>
            <a:xfrm>
              <a:off x="9322309" y="1571244"/>
              <a:ext cx="586740" cy="562610"/>
              <a:chOff x="9322309" y="1571244"/>
              <a:chExt cx="586740" cy="562610"/>
            </a:xfrm>
          </p:grpSpPr>
          <p:sp>
            <p:nvSpPr>
              <p:cNvPr id="27" name="object 27"/>
              <p:cNvSpPr/>
              <p:nvPr/>
            </p:nvSpPr>
            <p:spPr>
              <a:xfrm>
                <a:off x="9322309" y="1571244"/>
                <a:ext cx="586740" cy="562610"/>
              </a:xfrm>
              <a:custGeom>
                <a:avLst/>
                <a:gdLst/>
                <a:ahLst/>
                <a:cxnLst/>
                <a:rect l="l" t="t" r="r" b="b"/>
                <a:pathLst>
                  <a:path w="586740" h="562610">
                    <a:moveTo>
                      <a:pt x="18973" y="0"/>
                    </a:moveTo>
                    <a:lnTo>
                      <a:pt x="11849" y="0"/>
                    </a:lnTo>
                    <a:lnTo>
                      <a:pt x="9486" y="2070"/>
                    </a:lnTo>
                    <a:lnTo>
                      <a:pt x="6311" y="3136"/>
                    </a:lnTo>
                    <a:lnTo>
                      <a:pt x="3949" y="6223"/>
                    </a:lnTo>
                    <a:lnTo>
                      <a:pt x="774" y="12395"/>
                    </a:lnTo>
                    <a:lnTo>
                      <a:pt x="0" y="16548"/>
                    </a:lnTo>
                    <a:lnTo>
                      <a:pt x="0" y="545807"/>
                    </a:lnTo>
                    <a:lnTo>
                      <a:pt x="774" y="549910"/>
                    </a:lnTo>
                    <a:lnTo>
                      <a:pt x="3949" y="556133"/>
                    </a:lnTo>
                    <a:lnTo>
                      <a:pt x="6311" y="559219"/>
                    </a:lnTo>
                    <a:lnTo>
                      <a:pt x="9486" y="560285"/>
                    </a:lnTo>
                    <a:lnTo>
                      <a:pt x="11849" y="562356"/>
                    </a:lnTo>
                    <a:lnTo>
                      <a:pt x="574890" y="562356"/>
                    </a:lnTo>
                    <a:lnTo>
                      <a:pt x="577253" y="560285"/>
                    </a:lnTo>
                    <a:lnTo>
                      <a:pt x="580428" y="559219"/>
                    </a:lnTo>
                    <a:lnTo>
                      <a:pt x="582790" y="556133"/>
                    </a:lnTo>
                    <a:lnTo>
                      <a:pt x="585965" y="549910"/>
                    </a:lnTo>
                    <a:lnTo>
                      <a:pt x="586740" y="545807"/>
                    </a:lnTo>
                    <a:lnTo>
                      <a:pt x="586740" y="537514"/>
                    </a:lnTo>
                    <a:lnTo>
                      <a:pt x="585965" y="533412"/>
                    </a:lnTo>
                    <a:lnTo>
                      <a:pt x="582790" y="527189"/>
                    </a:lnTo>
                    <a:lnTo>
                      <a:pt x="580428" y="524090"/>
                    </a:lnTo>
                    <a:lnTo>
                      <a:pt x="577253" y="523036"/>
                    </a:lnTo>
                    <a:lnTo>
                      <a:pt x="574890" y="521004"/>
                    </a:lnTo>
                    <a:lnTo>
                      <a:pt x="31635" y="521004"/>
                    </a:lnTo>
                    <a:lnTo>
                      <a:pt x="31635" y="20701"/>
                    </a:lnTo>
                    <a:lnTo>
                      <a:pt x="30048" y="12395"/>
                    </a:lnTo>
                    <a:lnTo>
                      <a:pt x="26873" y="6223"/>
                    </a:lnTo>
                    <a:lnTo>
                      <a:pt x="24510" y="3136"/>
                    </a:lnTo>
                    <a:lnTo>
                      <a:pt x="21335" y="2070"/>
                    </a:lnTo>
                    <a:lnTo>
                      <a:pt x="18973" y="0"/>
                    </a:lnTo>
                    <a:close/>
                  </a:path>
                </a:pathLst>
              </a:custGeom>
              <a:solidFill>
                <a:srgbClr val="009BD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8" name="object 28"/>
              <p:cNvPicPr/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390889" y="1842557"/>
                <a:ext cx="100545" cy="225513"/>
              </a:xfrm>
              <a:prstGeom prst="rect">
                <a:avLst/>
              </a:prstGeom>
            </p:spPr>
          </p:pic>
          <p:sp>
            <p:nvSpPr>
              <p:cNvPr id="29" name="object 29"/>
              <p:cNvSpPr/>
              <p:nvPr/>
            </p:nvSpPr>
            <p:spPr>
              <a:xfrm>
                <a:off x="9506737" y="1594192"/>
                <a:ext cx="334010" cy="474345"/>
              </a:xfrm>
              <a:custGeom>
                <a:avLst/>
                <a:gdLst/>
                <a:ahLst/>
                <a:cxnLst/>
                <a:rect l="l" t="t" r="r" b="b"/>
                <a:pathLst>
                  <a:path w="334009" h="474344">
                    <a:moveTo>
                      <a:pt x="100520" y="209143"/>
                    </a:moveTo>
                    <a:lnTo>
                      <a:pt x="84709" y="199555"/>
                    </a:lnTo>
                    <a:lnTo>
                      <a:pt x="15824" y="199555"/>
                    </a:lnTo>
                    <a:lnTo>
                      <a:pt x="9499" y="200761"/>
                    </a:lnTo>
                    <a:lnTo>
                      <a:pt x="4737" y="203161"/>
                    </a:lnTo>
                    <a:lnTo>
                      <a:pt x="2374" y="204952"/>
                    </a:lnTo>
                    <a:lnTo>
                      <a:pt x="1562" y="206743"/>
                    </a:lnTo>
                    <a:lnTo>
                      <a:pt x="0" y="209143"/>
                    </a:lnTo>
                    <a:lnTo>
                      <a:pt x="0" y="473875"/>
                    </a:lnTo>
                    <a:lnTo>
                      <a:pt x="100520" y="473875"/>
                    </a:lnTo>
                    <a:lnTo>
                      <a:pt x="100520" y="209143"/>
                    </a:lnTo>
                    <a:close/>
                  </a:path>
                  <a:path w="334009" h="474344">
                    <a:moveTo>
                      <a:pt x="217906" y="141008"/>
                    </a:moveTo>
                    <a:lnTo>
                      <a:pt x="201968" y="120307"/>
                    </a:lnTo>
                    <a:lnTo>
                      <a:pt x="131762" y="120307"/>
                    </a:lnTo>
                    <a:lnTo>
                      <a:pt x="115824" y="141008"/>
                    </a:lnTo>
                    <a:lnTo>
                      <a:pt x="115824" y="473875"/>
                    </a:lnTo>
                    <a:lnTo>
                      <a:pt x="217906" y="473875"/>
                    </a:lnTo>
                    <a:lnTo>
                      <a:pt x="217906" y="141008"/>
                    </a:lnTo>
                    <a:close/>
                  </a:path>
                  <a:path w="334009" h="474344">
                    <a:moveTo>
                      <a:pt x="333730" y="34709"/>
                    </a:moveTo>
                    <a:lnTo>
                      <a:pt x="317881" y="0"/>
                    </a:lnTo>
                    <a:lnTo>
                      <a:pt x="248996" y="0"/>
                    </a:lnTo>
                    <a:lnTo>
                      <a:pt x="242671" y="4356"/>
                    </a:lnTo>
                    <a:lnTo>
                      <a:pt x="237909" y="12992"/>
                    </a:lnTo>
                    <a:lnTo>
                      <a:pt x="235546" y="19494"/>
                    </a:lnTo>
                    <a:lnTo>
                      <a:pt x="234772" y="26073"/>
                    </a:lnTo>
                    <a:lnTo>
                      <a:pt x="233172" y="34709"/>
                    </a:lnTo>
                    <a:lnTo>
                      <a:pt x="233172" y="473875"/>
                    </a:lnTo>
                    <a:lnTo>
                      <a:pt x="333730" y="473875"/>
                    </a:lnTo>
                    <a:lnTo>
                      <a:pt x="333730" y="34709"/>
                    </a:lnTo>
                    <a:close/>
                  </a:path>
                </a:pathLst>
              </a:custGeom>
              <a:solidFill>
                <a:srgbClr val="009BD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0" name="object 30"/>
            <p:cNvSpPr txBox="1"/>
            <p:nvPr/>
          </p:nvSpPr>
          <p:spPr>
            <a:xfrm>
              <a:off x="10047575" y="1446104"/>
              <a:ext cx="1559210" cy="843180"/>
            </a:xfrm>
            <a:prstGeom prst="rect">
              <a:avLst/>
            </a:prstGeom>
          </p:spPr>
          <p:txBody>
            <a:bodyPr vert="horz" wrap="square" lIns="0" tIns="806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635"/>
                </a:spcBef>
              </a:pPr>
              <a:r>
                <a:rPr sz="2100" dirty="0">
                  <a:solidFill>
                    <a:srgbClr val="006FC0"/>
                  </a:solidFill>
                  <a:latin typeface="Arial"/>
                  <a:cs typeface="Arial"/>
                </a:rPr>
                <a:t>₹ </a:t>
              </a:r>
              <a:r>
                <a:rPr sz="2100" spc="-10" dirty="0" smtClean="0">
                  <a:solidFill>
                    <a:srgbClr val="006FC0"/>
                  </a:solidFill>
                  <a:latin typeface="Century Gothic"/>
                  <a:cs typeface="Century Gothic"/>
                </a:rPr>
                <a:t>4,</a:t>
              </a:r>
              <a:r>
                <a:rPr lang="en-IN" sz="2100" spc="-10" dirty="0" smtClean="0">
                  <a:solidFill>
                    <a:srgbClr val="006FC0"/>
                  </a:solidFill>
                  <a:latin typeface="Century Gothic"/>
                  <a:cs typeface="Century Gothic"/>
                </a:rPr>
                <a:t>817</a:t>
              </a:r>
              <a:endParaRPr sz="2100" dirty="0">
                <a:latin typeface="Century Gothic"/>
                <a:cs typeface="Century Gothic"/>
              </a:endParaRPr>
            </a:p>
            <a:p>
              <a:pPr marL="12700">
                <a:lnSpc>
                  <a:spcPct val="100000"/>
                </a:lnSpc>
                <a:spcBef>
                  <a:spcPts val="330"/>
                </a:spcBef>
              </a:pPr>
              <a:r>
                <a:rPr sz="1300" b="1" spc="-10" dirty="0">
                  <a:latin typeface="Century Gothic"/>
                  <a:cs typeface="Century Gothic"/>
                </a:rPr>
                <a:t>EBITDA/ton</a:t>
              </a:r>
              <a:endParaRPr sz="1300" dirty="0">
                <a:latin typeface="Century Gothic"/>
                <a:cs typeface="Century Gothic"/>
              </a:endParaRPr>
            </a:p>
            <a:p>
              <a:pPr marL="12700">
                <a:lnSpc>
                  <a:spcPct val="100000"/>
                </a:lnSpc>
              </a:pPr>
              <a:r>
                <a:rPr lang="en-US" sz="1300" dirty="0" smtClean="0">
                  <a:latin typeface="Century Gothic"/>
                  <a:cs typeface="Century Gothic"/>
                </a:rPr>
                <a:t>25</a:t>
              </a:r>
              <a:r>
                <a:rPr sz="1300" dirty="0" smtClean="0">
                  <a:latin typeface="Century Gothic"/>
                  <a:cs typeface="Century Gothic"/>
                </a:rPr>
                <a:t>%</a:t>
              </a:r>
              <a:r>
                <a:rPr sz="1300" spc="-15" dirty="0" smtClean="0">
                  <a:latin typeface="Century Gothic"/>
                  <a:cs typeface="Century Gothic"/>
                </a:rPr>
                <a:t> </a:t>
              </a:r>
              <a:r>
                <a:rPr sz="1300" dirty="0">
                  <a:latin typeface="Century Gothic"/>
                  <a:cs typeface="Century Gothic"/>
                </a:rPr>
                <a:t>yoy </a:t>
              </a:r>
              <a:r>
                <a:rPr sz="1300" spc="-10" dirty="0">
                  <a:latin typeface="Century Gothic"/>
                  <a:cs typeface="Century Gothic"/>
                </a:rPr>
                <a:t>increase</a:t>
              </a:r>
              <a:endParaRPr sz="1300" dirty="0">
                <a:latin typeface="Century Gothic"/>
                <a:cs typeface="Century Gothic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6031991" y="1473708"/>
              <a:ext cx="0" cy="900430"/>
            </a:xfrm>
            <a:custGeom>
              <a:avLst/>
              <a:gdLst/>
              <a:ahLst/>
              <a:cxnLst/>
              <a:rect l="l" t="t" r="r" b="b"/>
              <a:pathLst>
                <a:path h="900430">
                  <a:moveTo>
                    <a:pt x="0" y="0"/>
                  </a:moveTo>
                  <a:lnTo>
                    <a:pt x="0" y="900277"/>
                  </a:lnTo>
                </a:path>
              </a:pathLst>
            </a:custGeom>
            <a:ln w="6096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819388" y="1473708"/>
              <a:ext cx="0" cy="900430"/>
            </a:xfrm>
            <a:custGeom>
              <a:avLst/>
              <a:gdLst/>
              <a:ahLst/>
              <a:cxnLst/>
              <a:rect l="l" t="t" r="r" b="b"/>
              <a:pathLst>
                <a:path h="900430">
                  <a:moveTo>
                    <a:pt x="0" y="0"/>
                  </a:moveTo>
                  <a:lnTo>
                    <a:pt x="0" y="900277"/>
                  </a:lnTo>
                </a:path>
              </a:pathLst>
            </a:custGeom>
            <a:ln w="6096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396215" y="3043427"/>
              <a:ext cx="524510" cy="500380"/>
            </a:xfrm>
            <a:custGeom>
              <a:avLst/>
              <a:gdLst/>
              <a:ahLst/>
              <a:cxnLst/>
              <a:rect l="l" t="t" r="r" b="b"/>
              <a:pathLst>
                <a:path w="524509" h="500379">
                  <a:moveTo>
                    <a:pt x="487680" y="65354"/>
                  </a:moveTo>
                  <a:lnTo>
                    <a:pt x="472135" y="39662"/>
                  </a:lnTo>
                  <a:lnTo>
                    <a:pt x="463651" y="39662"/>
                  </a:lnTo>
                  <a:lnTo>
                    <a:pt x="448081" y="65354"/>
                  </a:lnTo>
                  <a:lnTo>
                    <a:pt x="448805" y="70891"/>
                  </a:lnTo>
                  <a:lnTo>
                    <a:pt x="450215" y="77317"/>
                  </a:lnTo>
                  <a:lnTo>
                    <a:pt x="363943" y="204089"/>
                  </a:lnTo>
                  <a:lnTo>
                    <a:pt x="359689" y="202247"/>
                  </a:lnTo>
                  <a:lnTo>
                    <a:pt x="355460" y="201345"/>
                  </a:lnTo>
                  <a:lnTo>
                    <a:pt x="350507" y="202247"/>
                  </a:lnTo>
                  <a:lnTo>
                    <a:pt x="328599" y="152666"/>
                  </a:lnTo>
                  <a:lnTo>
                    <a:pt x="330708" y="148983"/>
                  </a:lnTo>
                  <a:lnTo>
                    <a:pt x="332130" y="145300"/>
                  </a:lnTo>
                  <a:lnTo>
                    <a:pt x="332828" y="140703"/>
                  </a:lnTo>
                  <a:lnTo>
                    <a:pt x="332828" y="130581"/>
                  </a:lnTo>
                  <a:lnTo>
                    <a:pt x="313029" y="110388"/>
                  </a:lnTo>
                  <a:lnTo>
                    <a:pt x="305269" y="112229"/>
                  </a:lnTo>
                  <a:lnTo>
                    <a:pt x="299593" y="117754"/>
                  </a:lnTo>
                  <a:lnTo>
                    <a:pt x="296786" y="121412"/>
                  </a:lnTo>
                  <a:lnTo>
                    <a:pt x="293941" y="130581"/>
                  </a:lnTo>
                  <a:lnTo>
                    <a:pt x="293255" y="136118"/>
                  </a:lnTo>
                  <a:lnTo>
                    <a:pt x="295363" y="148082"/>
                  </a:lnTo>
                  <a:lnTo>
                    <a:pt x="296786" y="150825"/>
                  </a:lnTo>
                  <a:lnTo>
                    <a:pt x="225361" y="290461"/>
                  </a:lnTo>
                  <a:lnTo>
                    <a:pt x="221830" y="289560"/>
                  </a:lnTo>
                  <a:lnTo>
                    <a:pt x="214045" y="289560"/>
                  </a:lnTo>
                  <a:lnTo>
                    <a:pt x="209092" y="292303"/>
                  </a:lnTo>
                  <a:lnTo>
                    <a:pt x="173050" y="242684"/>
                  </a:lnTo>
                  <a:lnTo>
                    <a:pt x="174472" y="237197"/>
                  </a:lnTo>
                  <a:lnTo>
                    <a:pt x="174472" y="226136"/>
                  </a:lnTo>
                  <a:lnTo>
                    <a:pt x="154660" y="205930"/>
                  </a:lnTo>
                  <a:lnTo>
                    <a:pt x="146875" y="207772"/>
                  </a:lnTo>
                  <a:lnTo>
                    <a:pt x="141236" y="213309"/>
                  </a:lnTo>
                  <a:lnTo>
                    <a:pt x="138391" y="216954"/>
                  </a:lnTo>
                  <a:lnTo>
                    <a:pt x="135559" y="226136"/>
                  </a:lnTo>
                  <a:lnTo>
                    <a:pt x="134861" y="231660"/>
                  </a:lnTo>
                  <a:lnTo>
                    <a:pt x="135559" y="238099"/>
                  </a:lnTo>
                  <a:lnTo>
                    <a:pt x="137706" y="244525"/>
                  </a:lnTo>
                  <a:lnTo>
                    <a:pt x="37998" y="399783"/>
                  </a:lnTo>
                  <a:lnTo>
                    <a:pt x="36576" y="402564"/>
                  </a:lnTo>
                  <a:lnTo>
                    <a:pt x="36576" y="406209"/>
                  </a:lnTo>
                  <a:lnTo>
                    <a:pt x="37299" y="409905"/>
                  </a:lnTo>
                  <a:lnTo>
                    <a:pt x="39408" y="412648"/>
                  </a:lnTo>
                  <a:lnTo>
                    <a:pt x="41529" y="414489"/>
                  </a:lnTo>
                  <a:lnTo>
                    <a:pt x="43637" y="414489"/>
                  </a:lnTo>
                  <a:lnTo>
                    <a:pt x="46482" y="413588"/>
                  </a:lnTo>
                  <a:lnTo>
                    <a:pt x="49314" y="411746"/>
                  </a:lnTo>
                  <a:lnTo>
                    <a:pt x="148297" y="255549"/>
                  </a:lnTo>
                  <a:lnTo>
                    <a:pt x="151828" y="257390"/>
                  </a:lnTo>
                  <a:lnTo>
                    <a:pt x="154660" y="257390"/>
                  </a:lnTo>
                  <a:lnTo>
                    <a:pt x="162420" y="255549"/>
                  </a:lnTo>
                  <a:lnTo>
                    <a:pt x="199910" y="306070"/>
                  </a:lnTo>
                  <a:lnTo>
                    <a:pt x="199186" y="310667"/>
                  </a:lnTo>
                  <a:lnTo>
                    <a:pt x="199186" y="319874"/>
                  </a:lnTo>
                  <a:lnTo>
                    <a:pt x="218998" y="340982"/>
                  </a:lnTo>
                  <a:lnTo>
                    <a:pt x="223253" y="340080"/>
                  </a:lnTo>
                  <a:lnTo>
                    <a:pt x="238798" y="315290"/>
                  </a:lnTo>
                  <a:lnTo>
                    <a:pt x="238099" y="307924"/>
                  </a:lnTo>
                  <a:lnTo>
                    <a:pt x="235953" y="302425"/>
                  </a:lnTo>
                  <a:lnTo>
                    <a:pt x="308800" y="160909"/>
                  </a:lnTo>
                  <a:lnTo>
                    <a:pt x="313029" y="161848"/>
                  </a:lnTo>
                  <a:lnTo>
                    <a:pt x="315861" y="161848"/>
                  </a:lnTo>
                  <a:lnTo>
                    <a:pt x="338505" y="213309"/>
                  </a:lnTo>
                  <a:lnTo>
                    <a:pt x="336359" y="219735"/>
                  </a:lnTo>
                  <a:lnTo>
                    <a:pt x="335661" y="223393"/>
                  </a:lnTo>
                  <a:lnTo>
                    <a:pt x="335661" y="232575"/>
                  </a:lnTo>
                  <a:lnTo>
                    <a:pt x="338505" y="241782"/>
                  </a:lnTo>
                  <a:lnTo>
                    <a:pt x="344144" y="249123"/>
                  </a:lnTo>
                  <a:lnTo>
                    <a:pt x="351205" y="252806"/>
                  </a:lnTo>
                  <a:lnTo>
                    <a:pt x="358990" y="252806"/>
                  </a:lnTo>
                  <a:lnTo>
                    <a:pt x="375272" y="227076"/>
                  </a:lnTo>
                  <a:lnTo>
                    <a:pt x="373849" y="217893"/>
                  </a:lnTo>
                  <a:lnTo>
                    <a:pt x="460819" y="89242"/>
                  </a:lnTo>
                  <a:lnTo>
                    <a:pt x="467880" y="91084"/>
                  </a:lnTo>
                  <a:lnTo>
                    <a:pt x="472135" y="90182"/>
                  </a:lnTo>
                  <a:lnTo>
                    <a:pt x="479196" y="86499"/>
                  </a:lnTo>
                  <a:lnTo>
                    <a:pt x="482041" y="82804"/>
                  </a:lnTo>
                  <a:lnTo>
                    <a:pt x="486257" y="75476"/>
                  </a:lnTo>
                  <a:lnTo>
                    <a:pt x="487680" y="65354"/>
                  </a:lnTo>
                  <a:close/>
                </a:path>
                <a:path w="524509" h="500379">
                  <a:moveTo>
                    <a:pt x="524256" y="477786"/>
                  </a:moveTo>
                  <a:lnTo>
                    <a:pt x="523570" y="474141"/>
                  </a:lnTo>
                  <a:lnTo>
                    <a:pt x="520725" y="468604"/>
                  </a:lnTo>
                  <a:lnTo>
                    <a:pt x="518617" y="465861"/>
                  </a:lnTo>
                  <a:lnTo>
                    <a:pt x="515785" y="464921"/>
                  </a:lnTo>
                  <a:lnTo>
                    <a:pt x="513676" y="463118"/>
                  </a:lnTo>
                  <a:lnTo>
                    <a:pt x="28270" y="463118"/>
                  </a:lnTo>
                  <a:lnTo>
                    <a:pt x="28270" y="18402"/>
                  </a:lnTo>
                  <a:lnTo>
                    <a:pt x="26847" y="11023"/>
                  </a:lnTo>
                  <a:lnTo>
                    <a:pt x="24015" y="5524"/>
                  </a:lnTo>
                  <a:lnTo>
                    <a:pt x="21907" y="2781"/>
                  </a:lnTo>
                  <a:lnTo>
                    <a:pt x="19100" y="1841"/>
                  </a:lnTo>
                  <a:lnTo>
                    <a:pt x="16954" y="0"/>
                  </a:lnTo>
                  <a:lnTo>
                    <a:pt x="10591" y="0"/>
                  </a:lnTo>
                  <a:lnTo>
                    <a:pt x="8483" y="1841"/>
                  </a:lnTo>
                  <a:lnTo>
                    <a:pt x="5638" y="2781"/>
                  </a:lnTo>
                  <a:lnTo>
                    <a:pt x="3530" y="5524"/>
                  </a:lnTo>
                  <a:lnTo>
                    <a:pt x="723" y="11023"/>
                  </a:lnTo>
                  <a:lnTo>
                    <a:pt x="0" y="14706"/>
                  </a:lnTo>
                  <a:lnTo>
                    <a:pt x="0" y="485165"/>
                  </a:lnTo>
                  <a:lnTo>
                    <a:pt x="723" y="488810"/>
                  </a:lnTo>
                  <a:lnTo>
                    <a:pt x="3530" y="494347"/>
                  </a:lnTo>
                  <a:lnTo>
                    <a:pt x="5638" y="497090"/>
                  </a:lnTo>
                  <a:lnTo>
                    <a:pt x="8483" y="498030"/>
                  </a:lnTo>
                  <a:lnTo>
                    <a:pt x="10591" y="499872"/>
                  </a:lnTo>
                  <a:lnTo>
                    <a:pt x="513676" y="499872"/>
                  </a:lnTo>
                  <a:lnTo>
                    <a:pt x="515785" y="498030"/>
                  </a:lnTo>
                  <a:lnTo>
                    <a:pt x="518617" y="497090"/>
                  </a:lnTo>
                  <a:lnTo>
                    <a:pt x="520725" y="494347"/>
                  </a:lnTo>
                  <a:lnTo>
                    <a:pt x="523570" y="488810"/>
                  </a:lnTo>
                  <a:lnTo>
                    <a:pt x="524256" y="485165"/>
                  </a:lnTo>
                  <a:lnTo>
                    <a:pt x="524256" y="477786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 txBox="1"/>
            <p:nvPr/>
          </p:nvSpPr>
          <p:spPr>
            <a:xfrm>
              <a:off x="7146778" y="3004780"/>
              <a:ext cx="1407160" cy="86433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100" dirty="0">
                  <a:solidFill>
                    <a:srgbClr val="006FC0"/>
                  </a:solidFill>
                  <a:latin typeface="Arial"/>
                  <a:cs typeface="Arial"/>
                </a:rPr>
                <a:t>₹</a:t>
              </a:r>
              <a:r>
                <a:rPr sz="2100" spc="-15" dirty="0">
                  <a:solidFill>
                    <a:srgbClr val="006FC0"/>
                  </a:solidFill>
                  <a:latin typeface="Arial"/>
                  <a:cs typeface="Arial"/>
                </a:rPr>
                <a:t> </a:t>
              </a:r>
              <a:r>
                <a:rPr lang="en-IN" sz="2100" spc="-15" dirty="0" smtClean="0">
                  <a:solidFill>
                    <a:srgbClr val="006FC0"/>
                  </a:solidFill>
                  <a:latin typeface="Arial"/>
                  <a:cs typeface="Arial"/>
                </a:rPr>
                <a:t>2.0</a:t>
              </a:r>
              <a:r>
                <a:rPr sz="2100" spc="-25" dirty="0" err="1" smtClean="0">
                  <a:solidFill>
                    <a:srgbClr val="006FC0"/>
                  </a:solidFill>
                  <a:latin typeface="Century Gothic"/>
                  <a:cs typeface="Century Gothic"/>
                </a:rPr>
                <a:t>Bn</a:t>
              </a:r>
              <a:endParaRPr sz="2100" dirty="0">
                <a:latin typeface="Century Gothic"/>
                <a:cs typeface="Century Gothic"/>
              </a:endParaRPr>
            </a:p>
            <a:p>
              <a:pPr marL="21590">
                <a:lnSpc>
                  <a:spcPct val="100000"/>
                </a:lnSpc>
                <a:spcBef>
                  <a:spcPts val="1015"/>
                </a:spcBef>
              </a:pPr>
              <a:r>
                <a:rPr sz="1300" b="1" dirty="0">
                  <a:latin typeface="Century Gothic"/>
                  <a:cs typeface="Century Gothic"/>
                </a:rPr>
                <a:t>Net</a:t>
              </a:r>
              <a:r>
                <a:rPr sz="1300" b="1" spc="-30" dirty="0">
                  <a:latin typeface="Century Gothic"/>
                  <a:cs typeface="Century Gothic"/>
                </a:rPr>
                <a:t> </a:t>
              </a:r>
              <a:r>
                <a:rPr sz="1300" b="1" spc="-10" dirty="0" smtClean="0">
                  <a:latin typeface="Century Gothic"/>
                  <a:cs typeface="Century Gothic"/>
                </a:rPr>
                <a:t>profit</a:t>
              </a:r>
              <a:endParaRPr sz="1300" dirty="0">
                <a:latin typeface="Century Gothic"/>
                <a:cs typeface="Century Gothic"/>
              </a:endParaRPr>
            </a:p>
            <a:p>
              <a:pPr marL="21590">
                <a:lnSpc>
                  <a:spcPct val="100000"/>
                </a:lnSpc>
              </a:pPr>
              <a:r>
                <a:rPr lang="en-US" sz="1300" dirty="0" smtClean="0">
                  <a:latin typeface="Century Gothic"/>
                  <a:cs typeface="Century Gothic"/>
                </a:rPr>
                <a:t>35</a:t>
              </a:r>
              <a:r>
                <a:rPr sz="1300" dirty="0" smtClean="0">
                  <a:latin typeface="Century Gothic"/>
                  <a:cs typeface="Century Gothic"/>
                </a:rPr>
                <a:t>%</a:t>
              </a:r>
              <a:r>
                <a:rPr sz="1300" spc="-20" dirty="0" smtClean="0">
                  <a:latin typeface="Century Gothic"/>
                  <a:cs typeface="Century Gothic"/>
                </a:rPr>
                <a:t> </a:t>
              </a:r>
              <a:r>
                <a:rPr sz="1300" dirty="0">
                  <a:latin typeface="Century Gothic"/>
                  <a:cs typeface="Century Gothic"/>
                </a:rPr>
                <a:t>yoy</a:t>
              </a:r>
              <a:r>
                <a:rPr sz="1300" spc="-5" dirty="0">
                  <a:latin typeface="Century Gothic"/>
                  <a:cs typeface="Century Gothic"/>
                </a:rPr>
                <a:t> </a:t>
              </a:r>
              <a:r>
                <a:rPr sz="1300" spc="-10" dirty="0">
                  <a:latin typeface="Century Gothic"/>
                  <a:cs typeface="Century Gothic"/>
                </a:rPr>
                <a:t>increase</a:t>
              </a:r>
              <a:endParaRPr sz="1300" dirty="0">
                <a:latin typeface="Century Gothic"/>
                <a:cs typeface="Century Gothic"/>
              </a:endParaRPr>
            </a:p>
          </p:txBody>
        </p:sp>
        <p:grpSp>
          <p:nvGrpSpPr>
            <p:cNvPr id="35" name="object 35"/>
            <p:cNvGrpSpPr/>
            <p:nvPr/>
          </p:nvGrpSpPr>
          <p:grpSpPr>
            <a:xfrm>
              <a:off x="1082446" y="2979874"/>
              <a:ext cx="468630" cy="632460"/>
              <a:chOff x="3720470" y="3043993"/>
              <a:chExt cx="468630" cy="632460"/>
            </a:xfrm>
          </p:grpSpPr>
          <p:sp>
            <p:nvSpPr>
              <p:cNvPr id="36" name="object 36"/>
              <p:cNvSpPr/>
              <p:nvPr/>
            </p:nvSpPr>
            <p:spPr>
              <a:xfrm>
                <a:off x="3720470" y="3209543"/>
                <a:ext cx="468630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468629" h="466725">
                    <a:moveTo>
                      <a:pt x="187661" y="0"/>
                    </a:moveTo>
                    <a:lnTo>
                      <a:pt x="150527" y="42340"/>
                    </a:lnTo>
                    <a:lnTo>
                      <a:pt x="117782" y="78762"/>
                    </a:lnTo>
                    <a:lnTo>
                      <a:pt x="89510" y="111258"/>
                    </a:lnTo>
                    <a:lnTo>
                      <a:pt x="65795" y="141819"/>
                    </a:lnTo>
                    <a:lnTo>
                      <a:pt x="32373" y="205104"/>
                    </a:lnTo>
                    <a:lnTo>
                      <a:pt x="18190" y="284553"/>
                    </a:lnTo>
                    <a:lnTo>
                      <a:pt x="18524" y="335318"/>
                    </a:lnTo>
                    <a:lnTo>
                      <a:pt x="23920" y="396100"/>
                    </a:lnTo>
                    <a:lnTo>
                      <a:pt x="0" y="437246"/>
                    </a:lnTo>
                    <a:lnTo>
                      <a:pt x="1399" y="454053"/>
                    </a:lnTo>
                    <a:lnTo>
                      <a:pt x="17958" y="453025"/>
                    </a:lnTo>
                    <a:lnTo>
                      <a:pt x="39515" y="440664"/>
                    </a:lnTo>
                    <a:lnTo>
                      <a:pt x="84015" y="451427"/>
                    </a:lnTo>
                    <a:lnTo>
                      <a:pt x="131767" y="459379"/>
                    </a:lnTo>
                    <a:lnTo>
                      <a:pt x="181638" y="464388"/>
                    </a:lnTo>
                    <a:lnTo>
                      <a:pt x="232496" y="466326"/>
                    </a:lnTo>
                    <a:lnTo>
                      <a:pt x="283209" y="465062"/>
                    </a:lnTo>
                    <a:lnTo>
                      <a:pt x="332643" y="460465"/>
                    </a:lnTo>
                    <a:lnTo>
                      <a:pt x="379665" y="452405"/>
                    </a:lnTo>
                    <a:lnTo>
                      <a:pt x="423144" y="440753"/>
                    </a:lnTo>
                    <a:lnTo>
                      <a:pt x="443466" y="450182"/>
                    </a:lnTo>
                    <a:lnTo>
                      <a:pt x="462911" y="453504"/>
                    </a:lnTo>
                    <a:lnTo>
                      <a:pt x="468321" y="440442"/>
                    </a:lnTo>
                    <a:lnTo>
                      <a:pt x="446537" y="400723"/>
                    </a:lnTo>
                    <a:lnTo>
                      <a:pt x="451974" y="338146"/>
                    </a:lnTo>
                    <a:lnTo>
                      <a:pt x="450916" y="284768"/>
                    </a:lnTo>
                    <a:lnTo>
                      <a:pt x="443983" y="239015"/>
                    </a:lnTo>
                    <a:lnTo>
                      <a:pt x="431791" y="199315"/>
                    </a:lnTo>
                    <a:lnTo>
                      <a:pt x="414957" y="164095"/>
                    </a:lnTo>
                    <a:lnTo>
                      <a:pt x="394100" y="131782"/>
                    </a:lnTo>
                    <a:lnTo>
                      <a:pt x="369837" y="100804"/>
                    </a:lnTo>
                    <a:lnTo>
                      <a:pt x="342785" y="69588"/>
                    </a:lnTo>
                    <a:lnTo>
                      <a:pt x="313561" y="36562"/>
                    </a:lnTo>
                    <a:lnTo>
                      <a:pt x="282784" y="152"/>
                    </a:lnTo>
                    <a:lnTo>
                      <a:pt x="187661" y="0"/>
                    </a:lnTo>
                    <a:close/>
                  </a:path>
                </a:pathLst>
              </a:custGeom>
              <a:solidFill>
                <a:srgbClr val="00AF5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7" name="object 37"/>
              <p:cNvPicPr/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0293" y="3043993"/>
                <a:ext cx="198119" cy="150310"/>
              </a:xfrm>
              <a:prstGeom prst="rect">
                <a:avLst/>
              </a:prstGeom>
            </p:spPr>
          </p:pic>
        </p:grpSp>
        <p:sp>
          <p:nvSpPr>
            <p:cNvPr id="50" name="object 50"/>
            <p:cNvSpPr txBox="1"/>
            <p:nvPr/>
          </p:nvSpPr>
          <p:spPr>
            <a:xfrm>
              <a:off x="4193324" y="2913368"/>
              <a:ext cx="1490980" cy="993775"/>
            </a:xfrm>
            <a:prstGeom prst="rect">
              <a:avLst/>
            </a:prstGeom>
          </p:spPr>
          <p:txBody>
            <a:bodyPr vert="horz" wrap="square" lIns="0" tIns="1682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25"/>
                </a:spcBef>
              </a:pPr>
              <a:r>
                <a:rPr sz="2100" dirty="0">
                  <a:solidFill>
                    <a:srgbClr val="006FC0"/>
                  </a:solidFill>
                  <a:latin typeface="Arial"/>
                  <a:cs typeface="Arial"/>
                </a:rPr>
                <a:t>₹</a:t>
              </a:r>
              <a:r>
                <a:rPr sz="2100" dirty="0" smtClean="0">
                  <a:solidFill>
                    <a:srgbClr val="006FC0"/>
                  </a:solidFill>
                  <a:latin typeface="Century Gothic"/>
                  <a:cs typeface="Century Gothic"/>
                </a:rPr>
                <a:t>2</a:t>
              </a:r>
              <a:r>
                <a:rPr lang="en-IN" sz="2100" dirty="0" smtClean="0">
                  <a:solidFill>
                    <a:srgbClr val="006FC0"/>
                  </a:solidFill>
                  <a:latin typeface="Century Gothic"/>
                  <a:cs typeface="Century Gothic"/>
                </a:rPr>
                <a:t>66</a:t>
              </a:r>
              <a:r>
                <a:rPr sz="2100" spc="-20" dirty="0" smtClean="0">
                  <a:solidFill>
                    <a:srgbClr val="006FC0"/>
                  </a:solidFill>
                  <a:latin typeface="Century Gothic"/>
                  <a:cs typeface="Century Gothic"/>
                </a:rPr>
                <a:t> </a:t>
              </a:r>
              <a:r>
                <a:rPr sz="2100" spc="-25" dirty="0">
                  <a:solidFill>
                    <a:srgbClr val="006FC0"/>
                  </a:solidFill>
                  <a:latin typeface="Century Gothic"/>
                  <a:cs typeface="Century Gothic"/>
                </a:rPr>
                <a:t>Mn</a:t>
              </a:r>
              <a:endParaRPr sz="2100" dirty="0">
                <a:latin typeface="Century Gothic"/>
                <a:cs typeface="Century Gothic"/>
              </a:endParaRPr>
            </a:p>
            <a:p>
              <a:pPr marL="12700">
                <a:lnSpc>
                  <a:spcPct val="100000"/>
                </a:lnSpc>
                <a:spcBef>
                  <a:spcPts val="755"/>
                </a:spcBef>
              </a:pPr>
              <a:r>
                <a:rPr sz="1300" b="1" dirty="0">
                  <a:latin typeface="Century Gothic"/>
                  <a:cs typeface="Century Gothic"/>
                </a:rPr>
                <a:t>Interest</a:t>
              </a:r>
              <a:r>
                <a:rPr sz="1300" b="1" spc="-60" dirty="0">
                  <a:latin typeface="Century Gothic"/>
                  <a:cs typeface="Century Gothic"/>
                </a:rPr>
                <a:t> </a:t>
              </a:r>
              <a:r>
                <a:rPr sz="1300" b="1" spc="-20" dirty="0">
                  <a:latin typeface="Century Gothic"/>
                  <a:cs typeface="Century Gothic"/>
                </a:rPr>
                <a:t>Cost</a:t>
              </a:r>
              <a:endParaRPr sz="1300" dirty="0">
                <a:latin typeface="Century Gothic"/>
                <a:cs typeface="Century Gothic"/>
              </a:endParaRPr>
            </a:p>
            <a:p>
              <a:pPr marL="12700">
                <a:lnSpc>
                  <a:spcPct val="100000"/>
                </a:lnSpc>
              </a:pPr>
              <a:r>
                <a:rPr lang="en-IN" sz="1300" dirty="0" smtClean="0">
                  <a:latin typeface="Century Gothic"/>
                  <a:cs typeface="Century Gothic"/>
                </a:rPr>
                <a:t>96</a:t>
              </a:r>
              <a:r>
                <a:rPr sz="1300" dirty="0" smtClean="0">
                  <a:latin typeface="Century Gothic"/>
                  <a:cs typeface="Century Gothic"/>
                </a:rPr>
                <a:t>%</a:t>
              </a:r>
              <a:r>
                <a:rPr sz="1300" spc="-10" dirty="0" smtClean="0">
                  <a:latin typeface="Century Gothic"/>
                  <a:cs typeface="Century Gothic"/>
                </a:rPr>
                <a:t> </a:t>
              </a:r>
              <a:r>
                <a:rPr sz="1300" dirty="0">
                  <a:latin typeface="Century Gothic"/>
                  <a:cs typeface="Century Gothic"/>
                </a:rPr>
                <a:t>yoy</a:t>
              </a:r>
              <a:r>
                <a:rPr sz="1300" spc="-10" dirty="0">
                  <a:latin typeface="Century Gothic"/>
                  <a:cs typeface="Century Gothic"/>
                </a:rPr>
                <a:t> increase</a:t>
              </a:r>
              <a:endParaRPr sz="1300" dirty="0">
                <a:latin typeface="Century Gothic"/>
                <a:cs typeface="Century Gothic"/>
              </a:endParaRPr>
            </a:p>
          </p:txBody>
        </p:sp>
        <p:grpSp>
          <p:nvGrpSpPr>
            <p:cNvPr id="51" name="object 51"/>
            <p:cNvGrpSpPr/>
            <p:nvPr/>
          </p:nvGrpSpPr>
          <p:grpSpPr>
            <a:xfrm>
              <a:off x="9300664" y="3028783"/>
              <a:ext cx="579120" cy="330835"/>
              <a:chOff x="9311668" y="3038887"/>
              <a:chExt cx="579120" cy="330835"/>
            </a:xfrm>
          </p:grpSpPr>
          <p:sp>
            <p:nvSpPr>
              <p:cNvPr id="52" name="object 52"/>
              <p:cNvSpPr/>
              <p:nvPr/>
            </p:nvSpPr>
            <p:spPr>
              <a:xfrm>
                <a:off x="9326145" y="3053365"/>
                <a:ext cx="550545" cy="301625"/>
              </a:xfrm>
              <a:custGeom>
                <a:avLst/>
                <a:gdLst/>
                <a:ahLst/>
                <a:cxnLst/>
                <a:rect l="l" t="t" r="r" b="b"/>
                <a:pathLst>
                  <a:path w="550545" h="301625">
                    <a:moveTo>
                      <a:pt x="271081" y="0"/>
                    </a:moveTo>
                    <a:lnTo>
                      <a:pt x="226519" y="4583"/>
                    </a:lnTo>
                    <a:lnTo>
                      <a:pt x="184346" y="16501"/>
                    </a:lnTo>
                    <a:lnTo>
                      <a:pt x="145122" y="35134"/>
                    </a:lnTo>
                    <a:lnTo>
                      <a:pt x="109405" y="59861"/>
                    </a:lnTo>
                    <a:lnTo>
                      <a:pt x="77752" y="90062"/>
                    </a:lnTo>
                    <a:lnTo>
                      <a:pt x="50722" y="125114"/>
                    </a:lnTo>
                    <a:lnTo>
                      <a:pt x="28874" y="164398"/>
                    </a:lnTo>
                    <a:lnTo>
                      <a:pt x="12765" y="207294"/>
                    </a:lnTo>
                    <a:lnTo>
                      <a:pt x="2954" y="253179"/>
                    </a:lnTo>
                    <a:lnTo>
                      <a:pt x="0" y="301434"/>
                    </a:lnTo>
                    <a:lnTo>
                      <a:pt x="550075" y="290779"/>
                    </a:lnTo>
                    <a:lnTo>
                      <a:pt x="545557" y="242895"/>
                    </a:lnTo>
                    <a:lnTo>
                      <a:pt x="534327" y="197610"/>
                    </a:lnTo>
                    <a:lnTo>
                      <a:pt x="516952" y="155516"/>
                    </a:lnTo>
                    <a:lnTo>
                      <a:pt x="494003" y="117205"/>
                    </a:lnTo>
                    <a:lnTo>
                      <a:pt x="466047" y="83272"/>
                    </a:lnTo>
                    <a:lnTo>
                      <a:pt x="433653" y="54308"/>
                    </a:lnTo>
                    <a:lnTo>
                      <a:pt x="397391" y="30905"/>
                    </a:lnTo>
                    <a:lnTo>
                      <a:pt x="357829" y="13658"/>
                    </a:lnTo>
                    <a:lnTo>
                      <a:pt x="315536" y="3159"/>
                    </a:lnTo>
                    <a:lnTo>
                      <a:pt x="271081" y="0"/>
                    </a:lnTo>
                    <a:close/>
                  </a:path>
                </a:pathLst>
              </a:custGeom>
              <a:solidFill>
                <a:srgbClr val="00AF5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53"/>
              <p:cNvSpPr/>
              <p:nvPr/>
            </p:nvSpPr>
            <p:spPr>
              <a:xfrm>
                <a:off x="9326146" y="3053365"/>
                <a:ext cx="550545" cy="301625"/>
              </a:xfrm>
              <a:custGeom>
                <a:avLst/>
                <a:gdLst/>
                <a:ahLst/>
                <a:cxnLst/>
                <a:rect l="l" t="t" r="r" b="b"/>
                <a:pathLst>
                  <a:path w="550545" h="301625">
                    <a:moveTo>
                      <a:pt x="0" y="301434"/>
                    </a:moveTo>
                    <a:lnTo>
                      <a:pt x="2954" y="253179"/>
                    </a:lnTo>
                    <a:lnTo>
                      <a:pt x="12765" y="207294"/>
                    </a:lnTo>
                    <a:lnTo>
                      <a:pt x="28874" y="164398"/>
                    </a:lnTo>
                    <a:lnTo>
                      <a:pt x="50722" y="125114"/>
                    </a:lnTo>
                    <a:lnTo>
                      <a:pt x="77752" y="90062"/>
                    </a:lnTo>
                    <a:lnTo>
                      <a:pt x="109405" y="59861"/>
                    </a:lnTo>
                    <a:lnTo>
                      <a:pt x="145122" y="35134"/>
                    </a:lnTo>
                    <a:lnTo>
                      <a:pt x="184346" y="16501"/>
                    </a:lnTo>
                    <a:lnTo>
                      <a:pt x="226519" y="4583"/>
                    </a:lnTo>
                    <a:lnTo>
                      <a:pt x="271081" y="0"/>
                    </a:lnTo>
                    <a:lnTo>
                      <a:pt x="315536" y="3159"/>
                    </a:lnTo>
                    <a:lnTo>
                      <a:pt x="357829" y="13658"/>
                    </a:lnTo>
                    <a:lnTo>
                      <a:pt x="397391" y="30905"/>
                    </a:lnTo>
                    <a:lnTo>
                      <a:pt x="433653" y="54308"/>
                    </a:lnTo>
                    <a:lnTo>
                      <a:pt x="466047" y="83272"/>
                    </a:lnTo>
                    <a:lnTo>
                      <a:pt x="494003" y="117205"/>
                    </a:lnTo>
                    <a:lnTo>
                      <a:pt x="516952" y="155516"/>
                    </a:lnTo>
                    <a:lnTo>
                      <a:pt x="534327" y="197610"/>
                    </a:lnTo>
                    <a:lnTo>
                      <a:pt x="545557" y="242895"/>
                    </a:lnTo>
                    <a:lnTo>
                      <a:pt x="550075" y="290779"/>
                    </a:lnTo>
                    <a:lnTo>
                      <a:pt x="0" y="301434"/>
                    </a:lnTo>
                    <a:close/>
                  </a:path>
                </a:pathLst>
              </a:custGeom>
              <a:ln w="28956">
                <a:solidFill>
                  <a:srgbClr val="4471C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54"/>
              <p:cNvSpPr/>
              <p:nvPr/>
            </p:nvSpPr>
            <p:spPr>
              <a:xfrm>
                <a:off x="9322307" y="3256788"/>
                <a:ext cx="81280" cy="29209"/>
              </a:xfrm>
              <a:custGeom>
                <a:avLst/>
                <a:gdLst/>
                <a:ahLst/>
                <a:cxnLst/>
                <a:rect l="l" t="t" r="r" b="b"/>
                <a:pathLst>
                  <a:path w="81279" h="29210">
                    <a:moveTo>
                      <a:pt x="74295" y="0"/>
                    </a:moveTo>
                    <a:lnTo>
                      <a:pt x="6477" y="0"/>
                    </a:lnTo>
                    <a:lnTo>
                      <a:pt x="0" y="6476"/>
                    </a:lnTo>
                    <a:lnTo>
                      <a:pt x="0" y="14477"/>
                    </a:lnTo>
                    <a:lnTo>
                      <a:pt x="0" y="22478"/>
                    </a:lnTo>
                    <a:lnTo>
                      <a:pt x="6477" y="28955"/>
                    </a:lnTo>
                    <a:lnTo>
                      <a:pt x="74295" y="28955"/>
                    </a:lnTo>
                    <a:lnTo>
                      <a:pt x="80772" y="22478"/>
                    </a:lnTo>
                    <a:lnTo>
                      <a:pt x="80772" y="6476"/>
                    </a:lnTo>
                    <a:lnTo>
                      <a:pt x="74295" y="0"/>
                    </a:lnTo>
                    <a:close/>
                  </a:path>
                </a:pathLst>
              </a:custGeom>
              <a:solidFill>
                <a:srgbClr val="00AF5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" name="object 55"/>
              <p:cNvSpPr/>
              <p:nvPr/>
            </p:nvSpPr>
            <p:spPr>
              <a:xfrm>
                <a:off x="9504433" y="3260598"/>
                <a:ext cx="120650" cy="70485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70485">
                    <a:moveTo>
                      <a:pt x="59029" y="0"/>
                    </a:moveTo>
                    <a:lnTo>
                      <a:pt x="35749" y="5917"/>
                    </a:lnTo>
                    <a:lnTo>
                      <a:pt x="16889" y="21069"/>
                    </a:lnTo>
                    <a:lnTo>
                      <a:pt x="4342" y="43212"/>
                    </a:lnTo>
                    <a:lnTo>
                      <a:pt x="0" y="70103"/>
                    </a:lnTo>
                    <a:lnTo>
                      <a:pt x="120383" y="67424"/>
                    </a:lnTo>
                    <a:lnTo>
                      <a:pt x="117908" y="52517"/>
                    </a:lnTo>
                    <a:lnTo>
                      <a:pt x="109166" y="30568"/>
                    </a:lnTo>
                    <a:lnTo>
                      <a:pt x="90693" y="10192"/>
                    </a:lnTo>
                    <a:lnTo>
                      <a:pt x="59029" y="0"/>
                    </a:lnTo>
                    <a:close/>
                  </a:path>
                </a:pathLst>
              </a:custGeom>
              <a:solidFill>
                <a:srgbClr val="00AF5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56"/>
              <p:cNvSpPr/>
              <p:nvPr/>
            </p:nvSpPr>
            <p:spPr>
              <a:xfrm>
                <a:off x="9504433" y="3260598"/>
                <a:ext cx="120650" cy="70485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70485">
                    <a:moveTo>
                      <a:pt x="0" y="70103"/>
                    </a:moveTo>
                    <a:lnTo>
                      <a:pt x="4342" y="43212"/>
                    </a:lnTo>
                    <a:lnTo>
                      <a:pt x="16889" y="21069"/>
                    </a:lnTo>
                    <a:lnTo>
                      <a:pt x="35749" y="5917"/>
                    </a:lnTo>
                    <a:lnTo>
                      <a:pt x="59029" y="0"/>
                    </a:lnTo>
                    <a:lnTo>
                      <a:pt x="90693" y="10192"/>
                    </a:lnTo>
                    <a:lnTo>
                      <a:pt x="109166" y="30568"/>
                    </a:lnTo>
                    <a:lnTo>
                      <a:pt x="117908" y="52517"/>
                    </a:lnTo>
                    <a:lnTo>
                      <a:pt x="120383" y="67424"/>
                    </a:lnTo>
                  </a:path>
                </a:pathLst>
              </a:custGeom>
              <a:ln w="19812">
                <a:solidFill>
                  <a:srgbClr val="4471C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" name="object 57"/>
              <p:cNvSpPr/>
              <p:nvPr/>
            </p:nvSpPr>
            <p:spPr>
              <a:xfrm>
                <a:off x="9544812" y="3043427"/>
                <a:ext cx="254635" cy="242570"/>
              </a:xfrm>
              <a:custGeom>
                <a:avLst/>
                <a:gdLst/>
                <a:ahLst/>
                <a:cxnLst/>
                <a:rect l="l" t="t" r="r" b="b"/>
                <a:pathLst>
                  <a:path w="254634" h="242570">
                    <a:moveTo>
                      <a:pt x="25908" y="5803"/>
                    </a:moveTo>
                    <a:lnTo>
                      <a:pt x="20104" y="0"/>
                    </a:lnTo>
                    <a:lnTo>
                      <a:pt x="12954" y="0"/>
                    </a:lnTo>
                    <a:lnTo>
                      <a:pt x="5803" y="0"/>
                    </a:lnTo>
                    <a:lnTo>
                      <a:pt x="0" y="5803"/>
                    </a:lnTo>
                    <a:lnTo>
                      <a:pt x="0" y="87160"/>
                    </a:lnTo>
                    <a:lnTo>
                      <a:pt x="5803" y="92964"/>
                    </a:lnTo>
                    <a:lnTo>
                      <a:pt x="20104" y="92964"/>
                    </a:lnTo>
                    <a:lnTo>
                      <a:pt x="25908" y="87160"/>
                    </a:lnTo>
                    <a:lnTo>
                      <a:pt x="25908" y="5803"/>
                    </a:lnTo>
                    <a:close/>
                  </a:path>
                  <a:path w="254634" h="242570">
                    <a:moveTo>
                      <a:pt x="254508" y="219837"/>
                    </a:moveTo>
                    <a:lnTo>
                      <a:pt x="248031" y="213360"/>
                    </a:lnTo>
                    <a:lnTo>
                      <a:pt x="181737" y="213360"/>
                    </a:lnTo>
                    <a:lnTo>
                      <a:pt x="175260" y="219837"/>
                    </a:lnTo>
                    <a:lnTo>
                      <a:pt x="175260" y="227838"/>
                    </a:lnTo>
                    <a:lnTo>
                      <a:pt x="175260" y="235839"/>
                    </a:lnTo>
                    <a:lnTo>
                      <a:pt x="181737" y="242316"/>
                    </a:lnTo>
                    <a:lnTo>
                      <a:pt x="248031" y="242316"/>
                    </a:lnTo>
                    <a:lnTo>
                      <a:pt x="254508" y="235839"/>
                    </a:lnTo>
                    <a:lnTo>
                      <a:pt x="254508" y="219837"/>
                    </a:lnTo>
                    <a:close/>
                  </a:path>
                </a:pathLst>
              </a:custGeom>
              <a:solidFill>
                <a:srgbClr val="00AF5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8" name="object 58"/>
              <p:cNvPicPr/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56683" y="3098929"/>
                <a:ext cx="69176" cy="81724"/>
              </a:xfrm>
              <a:prstGeom prst="rect">
                <a:avLst/>
              </a:prstGeom>
            </p:spPr>
          </p:pic>
          <p:sp>
            <p:nvSpPr>
              <p:cNvPr id="59" name="object 59"/>
              <p:cNvSpPr/>
              <p:nvPr/>
            </p:nvSpPr>
            <p:spPr>
              <a:xfrm>
                <a:off x="9388246" y="3122840"/>
                <a:ext cx="269240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269240" h="161925">
                    <a:moveTo>
                      <a:pt x="72923" y="49555"/>
                    </a:moveTo>
                    <a:lnTo>
                      <a:pt x="71716" y="40449"/>
                    </a:lnTo>
                    <a:lnTo>
                      <a:pt x="18859" y="0"/>
                    </a:lnTo>
                    <a:lnTo>
                      <a:pt x="9753" y="1219"/>
                    </a:lnTo>
                    <a:lnTo>
                      <a:pt x="4876" y="7581"/>
                    </a:lnTo>
                    <a:lnTo>
                      <a:pt x="0" y="13944"/>
                    </a:lnTo>
                    <a:lnTo>
                      <a:pt x="1219" y="23063"/>
                    </a:lnTo>
                    <a:lnTo>
                      <a:pt x="54076" y="63500"/>
                    </a:lnTo>
                    <a:lnTo>
                      <a:pt x="63182" y="62293"/>
                    </a:lnTo>
                    <a:lnTo>
                      <a:pt x="72923" y="49555"/>
                    </a:lnTo>
                    <a:close/>
                  </a:path>
                  <a:path w="269240" h="161925">
                    <a:moveTo>
                      <a:pt x="269201" y="91173"/>
                    </a:moveTo>
                    <a:lnTo>
                      <a:pt x="185826" y="131203"/>
                    </a:lnTo>
                    <a:lnTo>
                      <a:pt x="223075" y="161493"/>
                    </a:lnTo>
                    <a:lnTo>
                      <a:pt x="269201" y="91173"/>
                    </a:lnTo>
                    <a:close/>
                  </a:path>
                </a:pathLst>
              </a:custGeom>
              <a:solidFill>
                <a:srgbClr val="00AF5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60" name="object 60"/>
            <p:cNvSpPr txBox="1"/>
            <p:nvPr/>
          </p:nvSpPr>
          <p:spPr>
            <a:xfrm>
              <a:off x="1598675" y="2831795"/>
              <a:ext cx="1828801" cy="1113766"/>
            </a:xfrm>
            <a:prstGeom prst="rect">
              <a:avLst/>
            </a:prstGeom>
          </p:spPr>
          <p:txBody>
            <a:bodyPr vert="horz" wrap="square" lIns="0" tIns="18859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485"/>
                </a:spcBef>
              </a:pPr>
              <a:r>
                <a:rPr sz="2100" spc="-25" dirty="0" smtClean="0">
                  <a:solidFill>
                    <a:srgbClr val="0070C0"/>
                  </a:solidFill>
                  <a:latin typeface="Century Gothic"/>
                  <a:cs typeface="Century Gothic"/>
                </a:rPr>
                <a:t>5</a:t>
              </a:r>
              <a:r>
                <a:rPr lang="en-IN" sz="2100" spc="-25" dirty="0" smtClean="0">
                  <a:solidFill>
                    <a:srgbClr val="0070C0"/>
                  </a:solidFill>
                  <a:latin typeface="Century Gothic"/>
                  <a:cs typeface="Century Gothic"/>
                </a:rPr>
                <a:t>5</a:t>
              </a:r>
              <a:r>
                <a:rPr sz="2100" spc="-25" dirty="0" smtClean="0">
                  <a:solidFill>
                    <a:srgbClr val="0070C0"/>
                  </a:solidFill>
                  <a:latin typeface="Century Gothic"/>
                  <a:cs typeface="Century Gothic"/>
                </a:rPr>
                <a:t>%</a:t>
              </a:r>
              <a:endParaRPr sz="2100" dirty="0">
                <a:solidFill>
                  <a:srgbClr val="0070C0"/>
                </a:solidFill>
                <a:latin typeface="Century Gothic"/>
                <a:cs typeface="Century Gothic"/>
              </a:endParaRPr>
            </a:p>
            <a:p>
              <a:pPr marL="21590" marR="5080">
                <a:lnSpc>
                  <a:spcPct val="100000"/>
                </a:lnSpc>
                <a:spcBef>
                  <a:spcPts val="855"/>
                </a:spcBef>
              </a:pPr>
              <a:r>
                <a:rPr sz="1200" b="1" dirty="0">
                  <a:latin typeface="Century Gothic"/>
                  <a:cs typeface="Century Gothic"/>
                </a:rPr>
                <a:t>Value</a:t>
              </a:r>
              <a:r>
                <a:rPr sz="1200" b="1" spc="-30" dirty="0">
                  <a:latin typeface="Century Gothic"/>
                  <a:cs typeface="Century Gothic"/>
                </a:rPr>
                <a:t> </a:t>
              </a:r>
              <a:r>
                <a:rPr sz="1200" b="1" spc="-10" dirty="0">
                  <a:latin typeface="Century Gothic"/>
                  <a:cs typeface="Century Gothic"/>
                </a:rPr>
                <a:t>Added </a:t>
              </a:r>
              <a:r>
                <a:rPr sz="1200" b="1" dirty="0">
                  <a:latin typeface="Century Gothic"/>
                  <a:cs typeface="Century Gothic"/>
                </a:rPr>
                <a:t>Sales</a:t>
              </a:r>
              <a:r>
                <a:rPr sz="1200" b="1" spc="-25" dirty="0">
                  <a:latin typeface="Century Gothic"/>
                  <a:cs typeface="Century Gothic"/>
                </a:rPr>
                <a:t> mix </a:t>
              </a:r>
              <a:endParaRPr lang="en-US" sz="1200" b="1" spc="-25" dirty="0" smtClean="0">
                <a:latin typeface="Century Gothic"/>
                <a:cs typeface="Century Gothic"/>
              </a:endParaRPr>
            </a:p>
            <a:p>
              <a:pPr marL="21590" marR="5080">
                <a:lnSpc>
                  <a:spcPct val="100000"/>
                </a:lnSpc>
                <a:spcBef>
                  <a:spcPts val="855"/>
                </a:spcBef>
              </a:pPr>
              <a:r>
                <a:rPr sz="1200" dirty="0" smtClean="0">
                  <a:solidFill>
                    <a:schemeClr val="tx1"/>
                  </a:solidFill>
                  <a:latin typeface="Century Gothic"/>
                  <a:cs typeface="Century Gothic"/>
                </a:rPr>
                <a:t>Q</a:t>
              </a:r>
              <a:r>
                <a:rPr lang="en-IN" sz="1200" dirty="0" smtClean="0">
                  <a:solidFill>
                    <a:schemeClr val="tx1"/>
                  </a:solidFill>
                  <a:latin typeface="Century Gothic"/>
                  <a:cs typeface="Century Gothic"/>
                </a:rPr>
                <a:t>2</a:t>
              </a:r>
              <a:r>
                <a:rPr sz="1200" dirty="0" smtClean="0">
                  <a:solidFill>
                    <a:schemeClr val="tx1"/>
                  </a:solidFill>
                  <a:latin typeface="Century Gothic"/>
                  <a:cs typeface="Century Gothic"/>
                </a:rPr>
                <a:t>FY2</a:t>
              </a:r>
              <a:r>
                <a:rPr lang="en-IN" sz="1200" dirty="0" smtClean="0">
                  <a:solidFill>
                    <a:schemeClr val="tx1"/>
                  </a:solidFill>
                  <a:latin typeface="Century Gothic"/>
                  <a:cs typeface="Century Gothic"/>
                </a:rPr>
                <a:t>3</a:t>
              </a:r>
              <a:r>
                <a:rPr sz="1200" spc="-25" dirty="0" smtClean="0">
                  <a:solidFill>
                    <a:schemeClr val="tx1"/>
                  </a:solidFill>
                  <a:latin typeface="Century Gothic"/>
                  <a:cs typeface="Century Gothic"/>
                </a:rPr>
                <a:t> </a:t>
              </a:r>
              <a:r>
                <a:rPr sz="1200" dirty="0">
                  <a:solidFill>
                    <a:schemeClr val="tx1"/>
                  </a:solidFill>
                  <a:latin typeface="Century Gothic"/>
                  <a:cs typeface="Century Gothic"/>
                </a:rPr>
                <a:t>was</a:t>
              </a:r>
              <a:r>
                <a:rPr sz="1200" spc="-40" dirty="0">
                  <a:solidFill>
                    <a:schemeClr val="tx1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200" spc="-25" dirty="0" smtClean="0">
                  <a:solidFill>
                    <a:schemeClr val="tx1"/>
                  </a:solidFill>
                  <a:latin typeface="Century Gothic"/>
                  <a:cs typeface="Century Gothic"/>
                </a:rPr>
                <a:t>54</a:t>
              </a:r>
              <a:r>
                <a:rPr sz="1200" spc="-25" dirty="0" smtClean="0">
                  <a:solidFill>
                    <a:schemeClr val="tx1"/>
                  </a:solidFill>
                  <a:latin typeface="Century Gothic"/>
                  <a:cs typeface="Century Gothic"/>
                </a:rPr>
                <a:t>%</a:t>
              </a:r>
              <a:endParaRPr sz="1200" dirty="0">
                <a:solidFill>
                  <a:schemeClr val="tx1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61" name="object 61"/>
            <p:cNvSpPr txBox="1"/>
            <p:nvPr/>
          </p:nvSpPr>
          <p:spPr>
            <a:xfrm>
              <a:off x="10025556" y="2958453"/>
              <a:ext cx="1397635" cy="941925"/>
            </a:xfrm>
            <a:prstGeom prst="rect">
              <a:avLst/>
            </a:prstGeom>
          </p:spPr>
          <p:txBody>
            <a:bodyPr vert="horz" wrap="square" lIns="0" tIns="140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5"/>
                </a:spcBef>
              </a:pPr>
              <a:r>
                <a:rPr sz="2100" dirty="0">
                  <a:solidFill>
                    <a:srgbClr val="006FC0"/>
                  </a:solidFill>
                  <a:latin typeface="Arial"/>
                  <a:cs typeface="Arial"/>
                </a:rPr>
                <a:t>₹ </a:t>
              </a:r>
              <a:r>
                <a:rPr sz="2100" spc="-10" dirty="0" smtClean="0">
                  <a:solidFill>
                    <a:srgbClr val="006FC0"/>
                  </a:solidFill>
                  <a:latin typeface="Century Gothic"/>
                  <a:cs typeface="Century Gothic"/>
                </a:rPr>
                <a:t>2.</a:t>
              </a:r>
              <a:r>
                <a:rPr lang="en-IN" sz="2100" spc="-10" dirty="0" smtClean="0">
                  <a:solidFill>
                    <a:srgbClr val="006FC0"/>
                  </a:solidFill>
                  <a:latin typeface="Century Gothic"/>
                  <a:cs typeface="Century Gothic"/>
                </a:rPr>
                <a:t>4</a:t>
              </a:r>
              <a:r>
                <a:rPr sz="2100" spc="-10" dirty="0" err="1" smtClean="0">
                  <a:solidFill>
                    <a:srgbClr val="006FC0"/>
                  </a:solidFill>
                  <a:latin typeface="Century Gothic"/>
                  <a:cs typeface="Century Gothic"/>
                </a:rPr>
                <a:t>Bn</a:t>
              </a:r>
              <a:endParaRPr sz="2100" dirty="0">
                <a:latin typeface="Century Gothic"/>
                <a:cs typeface="Century Gothic"/>
              </a:endParaRPr>
            </a:p>
            <a:p>
              <a:pPr marL="12700">
                <a:lnSpc>
                  <a:spcPct val="100000"/>
                </a:lnSpc>
                <a:spcBef>
                  <a:spcPts val="620"/>
                </a:spcBef>
              </a:pPr>
              <a:r>
                <a:rPr sz="1300" b="1" dirty="0">
                  <a:latin typeface="Century Gothic"/>
                  <a:cs typeface="Century Gothic"/>
                </a:rPr>
                <a:t>Cash</a:t>
              </a:r>
              <a:r>
                <a:rPr sz="1300" b="1" spc="-30" dirty="0">
                  <a:latin typeface="Century Gothic"/>
                  <a:cs typeface="Century Gothic"/>
                </a:rPr>
                <a:t> </a:t>
              </a:r>
              <a:r>
                <a:rPr sz="1300" b="1" spc="-10" dirty="0">
                  <a:latin typeface="Century Gothic"/>
                  <a:cs typeface="Century Gothic"/>
                </a:rPr>
                <a:t>profit</a:t>
              </a:r>
              <a:endParaRPr sz="1300" dirty="0">
                <a:latin typeface="Century Gothic"/>
                <a:cs typeface="Century Gothic"/>
              </a:endParaRPr>
            </a:p>
            <a:p>
              <a:pPr marL="12700">
                <a:lnSpc>
                  <a:spcPct val="100000"/>
                </a:lnSpc>
              </a:pPr>
              <a:r>
                <a:rPr lang="en-US" sz="1300" dirty="0" smtClean="0">
                  <a:latin typeface="Century Gothic"/>
                  <a:cs typeface="Century Gothic"/>
                </a:rPr>
                <a:t>37</a:t>
              </a:r>
              <a:r>
                <a:rPr sz="1300" dirty="0" smtClean="0">
                  <a:latin typeface="Century Gothic"/>
                  <a:cs typeface="Century Gothic"/>
                </a:rPr>
                <a:t>%</a:t>
              </a:r>
              <a:r>
                <a:rPr sz="1300" spc="-20" dirty="0" smtClean="0">
                  <a:latin typeface="Century Gothic"/>
                  <a:cs typeface="Century Gothic"/>
                </a:rPr>
                <a:t> </a:t>
              </a:r>
              <a:r>
                <a:rPr sz="1300" dirty="0">
                  <a:latin typeface="Century Gothic"/>
                  <a:cs typeface="Century Gothic"/>
                </a:rPr>
                <a:t>yoy</a:t>
              </a:r>
              <a:r>
                <a:rPr sz="1300" spc="-5" dirty="0">
                  <a:latin typeface="Century Gothic"/>
                  <a:cs typeface="Century Gothic"/>
                </a:rPr>
                <a:t> </a:t>
              </a:r>
              <a:r>
                <a:rPr sz="1300" spc="-10" dirty="0">
                  <a:latin typeface="Century Gothic"/>
                  <a:cs typeface="Century Gothic"/>
                </a:rPr>
                <a:t>increase</a:t>
              </a:r>
              <a:endParaRPr sz="1300" dirty="0">
                <a:latin typeface="Century Gothic"/>
                <a:cs typeface="Century Gothic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3427476" y="3012948"/>
              <a:ext cx="0" cy="900430"/>
            </a:xfrm>
            <a:custGeom>
              <a:avLst/>
              <a:gdLst/>
              <a:ahLst/>
              <a:cxnLst/>
              <a:rect l="l" t="t" r="r" b="b"/>
              <a:pathLst>
                <a:path h="900429">
                  <a:moveTo>
                    <a:pt x="0" y="0"/>
                  </a:moveTo>
                  <a:lnTo>
                    <a:pt x="0" y="900277"/>
                  </a:lnTo>
                </a:path>
              </a:pathLst>
            </a:custGeom>
            <a:ln w="6096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6031991" y="3012948"/>
              <a:ext cx="0" cy="900430"/>
            </a:xfrm>
            <a:custGeom>
              <a:avLst/>
              <a:gdLst/>
              <a:ahLst/>
              <a:cxnLst/>
              <a:rect l="l" t="t" r="r" b="b"/>
              <a:pathLst>
                <a:path h="900429">
                  <a:moveTo>
                    <a:pt x="0" y="0"/>
                  </a:moveTo>
                  <a:lnTo>
                    <a:pt x="0" y="900277"/>
                  </a:lnTo>
                </a:path>
              </a:pathLst>
            </a:custGeom>
            <a:ln w="6096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8819388" y="3012948"/>
              <a:ext cx="0" cy="900430"/>
            </a:xfrm>
            <a:custGeom>
              <a:avLst/>
              <a:gdLst/>
              <a:ahLst/>
              <a:cxnLst/>
              <a:rect l="l" t="t" r="r" b="b"/>
              <a:pathLst>
                <a:path h="900429">
                  <a:moveTo>
                    <a:pt x="0" y="0"/>
                  </a:moveTo>
                  <a:lnTo>
                    <a:pt x="0" y="900277"/>
                  </a:lnTo>
                </a:path>
              </a:pathLst>
            </a:custGeom>
            <a:ln w="6096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3427476" y="1473708"/>
              <a:ext cx="0" cy="900430"/>
            </a:xfrm>
            <a:custGeom>
              <a:avLst/>
              <a:gdLst/>
              <a:ahLst/>
              <a:cxnLst/>
              <a:rect l="l" t="t" r="r" b="b"/>
              <a:pathLst>
                <a:path h="900430">
                  <a:moveTo>
                    <a:pt x="0" y="0"/>
                  </a:moveTo>
                  <a:lnTo>
                    <a:pt x="0" y="900277"/>
                  </a:lnTo>
                </a:path>
              </a:pathLst>
            </a:custGeom>
            <a:ln w="6096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3539421" y="3012312"/>
              <a:ext cx="480059" cy="562610"/>
              <a:chOff x="3539421" y="3012312"/>
              <a:chExt cx="480059" cy="562610"/>
            </a:xfrm>
          </p:grpSpPr>
          <p:sp>
            <p:nvSpPr>
              <p:cNvPr id="77" name="object 72"/>
              <p:cNvSpPr/>
              <p:nvPr/>
            </p:nvSpPr>
            <p:spPr>
              <a:xfrm>
                <a:off x="3539421" y="3012312"/>
                <a:ext cx="480059" cy="562610"/>
              </a:xfrm>
              <a:custGeom>
                <a:avLst/>
                <a:gdLst/>
                <a:ahLst/>
                <a:cxnLst/>
                <a:rect l="l" t="t" r="r" b="b"/>
                <a:pathLst>
                  <a:path w="480060" h="562610">
                    <a:moveTo>
                      <a:pt x="15519" y="0"/>
                    </a:moveTo>
                    <a:lnTo>
                      <a:pt x="9690" y="0"/>
                    </a:lnTo>
                    <a:lnTo>
                      <a:pt x="7759" y="2070"/>
                    </a:lnTo>
                    <a:lnTo>
                      <a:pt x="5156" y="3136"/>
                    </a:lnTo>
                    <a:lnTo>
                      <a:pt x="3225" y="6223"/>
                    </a:lnTo>
                    <a:lnTo>
                      <a:pt x="635" y="12395"/>
                    </a:lnTo>
                    <a:lnTo>
                      <a:pt x="0" y="16548"/>
                    </a:lnTo>
                    <a:lnTo>
                      <a:pt x="0" y="545807"/>
                    </a:lnTo>
                    <a:lnTo>
                      <a:pt x="635" y="549910"/>
                    </a:lnTo>
                    <a:lnTo>
                      <a:pt x="3225" y="556133"/>
                    </a:lnTo>
                    <a:lnTo>
                      <a:pt x="5156" y="559219"/>
                    </a:lnTo>
                    <a:lnTo>
                      <a:pt x="7759" y="560285"/>
                    </a:lnTo>
                    <a:lnTo>
                      <a:pt x="9690" y="562356"/>
                    </a:lnTo>
                    <a:lnTo>
                      <a:pt x="470357" y="562356"/>
                    </a:lnTo>
                    <a:lnTo>
                      <a:pt x="472287" y="560285"/>
                    </a:lnTo>
                    <a:lnTo>
                      <a:pt x="474891" y="559219"/>
                    </a:lnTo>
                    <a:lnTo>
                      <a:pt x="476821" y="556133"/>
                    </a:lnTo>
                    <a:lnTo>
                      <a:pt x="479412" y="549910"/>
                    </a:lnTo>
                    <a:lnTo>
                      <a:pt x="480060" y="545807"/>
                    </a:lnTo>
                    <a:lnTo>
                      <a:pt x="480060" y="537514"/>
                    </a:lnTo>
                    <a:lnTo>
                      <a:pt x="479412" y="533412"/>
                    </a:lnTo>
                    <a:lnTo>
                      <a:pt x="476821" y="527189"/>
                    </a:lnTo>
                    <a:lnTo>
                      <a:pt x="474891" y="524090"/>
                    </a:lnTo>
                    <a:lnTo>
                      <a:pt x="472287" y="523036"/>
                    </a:lnTo>
                    <a:lnTo>
                      <a:pt x="470357" y="521004"/>
                    </a:lnTo>
                    <a:lnTo>
                      <a:pt x="25869" y="521004"/>
                    </a:lnTo>
                    <a:lnTo>
                      <a:pt x="25869" y="20701"/>
                    </a:lnTo>
                    <a:lnTo>
                      <a:pt x="24574" y="12395"/>
                    </a:lnTo>
                    <a:lnTo>
                      <a:pt x="21983" y="6223"/>
                    </a:lnTo>
                    <a:lnTo>
                      <a:pt x="20053" y="3136"/>
                    </a:lnTo>
                    <a:lnTo>
                      <a:pt x="17449" y="2070"/>
                    </a:lnTo>
                    <a:lnTo>
                      <a:pt x="15519" y="0"/>
                    </a:lnTo>
                    <a:close/>
                  </a:path>
                </a:pathLst>
              </a:custGeom>
              <a:solidFill>
                <a:srgbClr val="00B05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3601320" y="3035260"/>
                <a:ext cx="362047" cy="474345"/>
                <a:chOff x="3601320" y="3035260"/>
                <a:chExt cx="362047" cy="474345"/>
              </a:xfrm>
            </p:grpSpPr>
            <p:sp>
              <p:nvSpPr>
                <p:cNvPr id="79" name="object 74"/>
                <p:cNvSpPr/>
                <p:nvPr/>
              </p:nvSpPr>
              <p:spPr>
                <a:xfrm>
                  <a:off x="3690317" y="3035260"/>
                  <a:ext cx="273050" cy="474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50" h="474345">
                      <a:moveTo>
                        <a:pt x="82245" y="209143"/>
                      </a:moveTo>
                      <a:lnTo>
                        <a:pt x="69303" y="199555"/>
                      </a:lnTo>
                      <a:lnTo>
                        <a:pt x="12941" y="199555"/>
                      </a:lnTo>
                      <a:lnTo>
                        <a:pt x="7772" y="200761"/>
                      </a:lnTo>
                      <a:lnTo>
                        <a:pt x="3873" y="203161"/>
                      </a:lnTo>
                      <a:lnTo>
                        <a:pt x="1930" y="204952"/>
                      </a:lnTo>
                      <a:lnTo>
                        <a:pt x="1270" y="206743"/>
                      </a:lnTo>
                      <a:lnTo>
                        <a:pt x="0" y="209143"/>
                      </a:lnTo>
                      <a:lnTo>
                        <a:pt x="0" y="473875"/>
                      </a:lnTo>
                      <a:lnTo>
                        <a:pt x="82245" y="473875"/>
                      </a:lnTo>
                      <a:lnTo>
                        <a:pt x="82245" y="209143"/>
                      </a:lnTo>
                      <a:close/>
                    </a:path>
                    <a:path w="273050" h="474345">
                      <a:moveTo>
                        <a:pt x="178282" y="141008"/>
                      </a:moveTo>
                      <a:lnTo>
                        <a:pt x="165201" y="120307"/>
                      </a:lnTo>
                      <a:lnTo>
                        <a:pt x="107569" y="120307"/>
                      </a:lnTo>
                      <a:lnTo>
                        <a:pt x="94488" y="141008"/>
                      </a:lnTo>
                      <a:lnTo>
                        <a:pt x="94488" y="473875"/>
                      </a:lnTo>
                      <a:lnTo>
                        <a:pt x="178282" y="473875"/>
                      </a:lnTo>
                      <a:lnTo>
                        <a:pt x="178282" y="141008"/>
                      </a:lnTo>
                      <a:close/>
                    </a:path>
                    <a:path w="273050" h="474345">
                      <a:moveTo>
                        <a:pt x="272770" y="34709"/>
                      </a:moveTo>
                      <a:lnTo>
                        <a:pt x="259803" y="0"/>
                      </a:lnTo>
                      <a:lnTo>
                        <a:pt x="203441" y="0"/>
                      </a:lnTo>
                      <a:lnTo>
                        <a:pt x="198272" y="4356"/>
                      </a:lnTo>
                      <a:lnTo>
                        <a:pt x="194373" y="12992"/>
                      </a:lnTo>
                      <a:lnTo>
                        <a:pt x="192430" y="19494"/>
                      </a:lnTo>
                      <a:lnTo>
                        <a:pt x="191795" y="26073"/>
                      </a:lnTo>
                      <a:lnTo>
                        <a:pt x="190500" y="34709"/>
                      </a:lnTo>
                      <a:lnTo>
                        <a:pt x="190500" y="473875"/>
                      </a:lnTo>
                      <a:lnTo>
                        <a:pt x="272770" y="473875"/>
                      </a:lnTo>
                      <a:lnTo>
                        <a:pt x="272770" y="34709"/>
                      </a:lnTo>
                      <a:close/>
                    </a:path>
                  </a:pathLst>
                </a:custGeom>
                <a:solidFill>
                  <a:srgbClr val="00B05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3601320" y="3297045"/>
                  <a:ext cx="63269" cy="21256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74" name="object 66"/>
            <p:cNvSpPr txBox="1"/>
            <p:nvPr/>
          </p:nvSpPr>
          <p:spPr>
            <a:xfrm>
              <a:off x="1704373" y="4555961"/>
              <a:ext cx="1210310" cy="930275"/>
            </a:xfrm>
            <a:prstGeom prst="rect">
              <a:avLst/>
            </a:prstGeom>
          </p:spPr>
          <p:txBody>
            <a:bodyPr vert="horz" wrap="square" lIns="0" tIns="151765" rIns="0" bIns="0" rtlCol="0">
              <a:spAutoFit/>
            </a:bodyPr>
            <a:lstStyle/>
            <a:p>
              <a:pPr marL="32384">
                <a:lnSpc>
                  <a:spcPct val="100000"/>
                </a:lnSpc>
                <a:spcBef>
                  <a:spcPts val="1195"/>
                </a:spcBef>
              </a:pPr>
              <a:r>
                <a:rPr lang="en-US" sz="2100" dirty="0" smtClean="0">
                  <a:solidFill>
                    <a:srgbClr val="4471C4"/>
                  </a:solidFill>
                  <a:latin typeface="Century Gothic"/>
                  <a:cs typeface="Century Gothic"/>
                </a:rPr>
                <a:t>5</a:t>
              </a:r>
              <a:r>
                <a:rPr sz="2100" spc="5" dirty="0" smtClean="0">
                  <a:solidFill>
                    <a:srgbClr val="4471C4"/>
                  </a:solidFill>
                  <a:latin typeface="Century Gothic"/>
                  <a:cs typeface="Century Gothic"/>
                </a:rPr>
                <a:t> </a:t>
              </a:r>
              <a:r>
                <a:rPr sz="2100" spc="-20" dirty="0">
                  <a:solidFill>
                    <a:srgbClr val="006FC0"/>
                  </a:solidFill>
                  <a:latin typeface="Century Gothic"/>
                  <a:cs typeface="Century Gothic"/>
                </a:rPr>
                <a:t>days</a:t>
              </a:r>
              <a:endParaRPr sz="2100" dirty="0">
                <a:latin typeface="Century Gothic"/>
                <a:cs typeface="Century Gothic"/>
              </a:endParaRPr>
            </a:p>
            <a:p>
              <a:pPr marL="12700">
                <a:lnSpc>
                  <a:spcPct val="100000"/>
                </a:lnSpc>
                <a:spcBef>
                  <a:spcPts val="625"/>
                </a:spcBef>
              </a:pPr>
              <a:r>
                <a:rPr sz="1200" b="1" dirty="0">
                  <a:latin typeface="Century Gothic"/>
                  <a:cs typeface="Century Gothic"/>
                </a:rPr>
                <a:t>Net WC </a:t>
              </a:r>
              <a:r>
                <a:rPr sz="1200" b="1" spc="-20" dirty="0" smtClean="0">
                  <a:latin typeface="Century Gothic"/>
                  <a:cs typeface="Century Gothic"/>
                </a:rPr>
                <a:t>days</a:t>
              </a:r>
              <a:r>
                <a:rPr lang="en-IN" sz="1200" b="1" spc="-20" dirty="0" smtClean="0">
                  <a:latin typeface="Century Gothic"/>
                  <a:cs typeface="Century Gothic"/>
                </a:rPr>
                <a:t>*</a:t>
              </a:r>
              <a:endParaRPr sz="1200" dirty="0">
                <a:latin typeface="Century Gothic"/>
                <a:cs typeface="Century Gothic"/>
              </a:endParaRPr>
            </a:p>
            <a:p>
              <a:pPr marL="12700">
                <a:lnSpc>
                  <a:spcPct val="100000"/>
                </a:lnSpc>
              </a:pPr>
              <a:r>
                <a:rPr sz="1200" dirty="0" smtClean="0">
                  <a:latin typeface="Century Gothic"/>
                  <a:cs typeface="Century Gothic"/>
                </a:rPr>
                <a:t>FY2</a:t>
              </a:r>
              <a:r>
                <a:rPr lang="en-US" sz="1200" dirty="0" smtClean="0">
                  <a:latin typeface="Century Gothic"/>
                  <a:cs typeface="Century Gothic"/>
                </a:rPr>
                <a:t>3</a:t>
              </a:r>
              <a:r>
                <a:rPr sz="1200" dirty="0" smtClean="0">
                  <a:latin typeface="Century Gothic"/>
                  <a:cs typeface="Century Gothic"/>
                </a:rPr>
                <a:t> </a:t>
              </a:r>
              <a:r>
                <a:rPr sz="1200" dirty="0">
                  <a:latin typeface="Century Gothic"/>
                  <a:cs typeface="Century Gothic"/>
                </a:rPr>
                <a:t>was </a:t>
              </a:r>
              <a:r>
                <a:rPr lang="en-US" sz="1200" dirty="0" smtClean="0">
                  <a:latin typeface="Century Gothic"/>
                  <a:cs typeface="Century Gothic"/>
                </a:rPr>
                <a:t>5</a:t>
              </a:r>
              <a:r>
                <a:rPr sz="1200" spc="-10" dirty="0" smtClean="0">
                  <a:latin typeface="Century Gothic"/>
                  <a:cs typeface="Century Gothic"/>
                </a:rPr>
                <a:t> </a:t>
              </a:r>
              <a:r>
                <a:rPr sz="1200" spc="-20" dirty="0">
                  <a:latin typeface="Century Gothic"/>
                  <a:cs typeface="Century Gothic"/>
                </a:rPr>
                <a:t>days</a:t>
              </a:r>
              <a:endParaRPr sz="1200" dirty="0">
                <a:latin typeface="Century Gothic"/>
                <a:cs typeface="Century Gothic"/>
              </a:endParaRPr>
            </a:p>
          </p:txBody>
        </p:sp>
        <p:sp>
          <p:nvSpPr>
            <p:cNvPr id="175" name="object 67"/>
            <p:cNvSpPr txBox="1"/>
            <p:nvPr/>
          </p:nvSpPr>
          <p:spPr>
            <a:xfrm>
              <a:off x="10047574" y="4640794"/>
              <a:ext cx="1559211" cy="784189"/>
            </a:xfrm>
            <a:prstGeom prst="rect">
              <a:avLst/>
            </a:prstGeom>
          </p:spPr>
          <p:txBody>
            <a:bodyPr vert="horz" wrap="square" lIns="0" tIns="6540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515"/>
                </a:spcBef>
              </a:pPr>
              <a:r>
                <a:rPr sz="2100" spc="-10" dirty="0" smtClean="0">
                  <a:solidFill>
                    <a:srgbClr val="4471C4"/>
                  </a:solidFill>
                  <a:latin typeface="Arial"/>
                  <a:cs typeface="Arial"/>
                </a:rPr>
                <a:t>₹</a:t>
              </a:r>
              <a:r>
                <a:rPr lang="en-US" sz="2100" spc="-10" dirty="0" smtClean="0">
                  <a:solidFill>
                    <a:srgbClr val="4471C4"/>
                  </a:solidFill>
                  <a:latin typeface="Century Gothic"/>
                  <a:cs typeface="Arial"/>
                </a:rPr>
                <a:t>2.2</a:t>
              </a:r>
              <a:r>
                <a:rPr sz="2100" spc="-10" dirty="0" smtClean="0">
                  <a:solidFill>
                    <a:srgbClr val="4471C4"/>
                  </a:solidFill>
                  <a:latin typeface="Century Gothic"/>
                  <a:cs typeface="Century Gothic"/>
                </a:rPr>
                <a:t>Bn</a:t>
              </a:r>
              <a:endParaRPr sz="2100" dirty="0">
                <a:latin typeface="Century Gothic"/>
                <a:cs typeface="Century Gothic"/>
              </a:endParaRPr>
            </a:p>
            <a:p>
              <a:pPr marL="38100">
                <a:lnSpc>
                  <a:spcPct val="100000"/>
                </a:lnSpc>
                <a:spcBef>
                  <a:spcPts val="235"/>
                </a:spcBef>
              </a:pPr>
              <a:r>
                <a:rPr sz="1200" b="1" dirty="0">
                  <a:latin typeface="Century Gothic"/>
                  <a:cs typeface="Century Gothic"/>
                </a:rPr>
                <a:t>Net </a:t>
              </a:r>
              <a:r>
                <a:rPr sz="1200" b="1" spc="-20" dirty="0" smtClean="0">
                  <a:latin typeface="Century Gothic"/>
                  <a:cs typeface="Century Gothic"/>
                </a:rPr>
                <a:t>debt</a:t>
              </a:r>
              <a:r>
                <a:rPr lang="en-IN" sz="1200" b="1" spc="-20" dirty="0" smtClean="0">
                  <a:latin typeface="Century Gothic"/>
                  <a:cs typeface="Century Gothic"/>
                </a:rPr>
                <a:t> in H1FY24</a:t>
              </a:r>
              <a:endParaRPr sz="1200" dirty="0">
                <a:latin typeface="Century Gothic"/>
                <a:cs typeface="Century Gothic"/>
              </a:endParaRPr>
            </a:p>
            <a:p>
              <a:pPr marL="38100">
                <a:lnSpc>
                  <a:spcPct val="100000"/>
                </a:lnSpc>
              </a:pPr>
              <a:r>
                <a:rPr sz="1200" dirty="0" smtClean="0">
                  <a:latin typeface="Century Gothic"/>
                  <a:cs typeface="Century Gothic"/>
                </a:rPr>
                <a:t>FY2</a:t>
              </a:r>
              <a:r>
                <a:rPr lang="en-US" sz="1200" dirty="0" smtClean="0">
                  <a:latin typeface="Century Gothic"/>
                  <a:cs typeface="Century Gothic"/>
                </a:rPr>
                <a:t>3</a:t>
              </a:r>
              <a:r>
                <a:rPr sz="1200" spc="10" dirty="0" smtClean="0">
                  <a:latin typeface="Century Gothic"/>
                  <a:cs typeface="Century Gothic"/>
                </a:rPr>
                <a:t> </a:t>
              </a:r>
              <a:r>
                <a:rPr sz="1200" dirty="0">
                  <a:latin typeface="Century Gothic"/>
                  <a:cs typeface="Century Gothic"/>
                </a:rPr>
                <a:t>was </a:t>
              </a:r>
              <a:r>
                <a:rPr sz="1200" dirty="0" err="1">
                  <a:latin typeface="Century Gothic"/>
                  <a:cs typeface="Century Gothic"/>
                </a:rPr>
                <a:t>Rs</a:t>
              </a:r>
              <a:r>
                <a:rPr sz="1200" spc="-15" dirty="0">
                  <a:latin typeface="Century Gothic"/>
                  <a:cs typeface="Century Gothic"/>
                </a:rPr>
                <a:t> </a:t>
              </a:r>
              <a:r>
                <a:rPr sz="1200" dirty="0" smtClean="0">
                  <a:latin typeface="Century Gothic"/>
                  <a:cs typeface="Century Gothic"/>
                </a:rPr>
                <a:t>2</a:t>
              </a:r>
              <a:r>
                <a:rPr lang="en-US" sz="1200" dirty="0" smtClean="0">
                  <a:latin typeface="Century Gothic"/>
                  <a:cs typeface="Century Gothic"/>
                </a:rPr>
                <a:t>.4</a:t>
              </a:r>
              <a:r>
                <a:rPr sz="1200" spc="-5" dirty="0" smtClean="0">
                  <a:latin typeface="Century Gothic"/>
                  <a:cs typeface="Century Gothic"/>
                </a:rPr>
                <a:t> </a:t>
              </a:r>
              <a:r>
                <a:rPr sz="1200" spc="-25" dirty="0">
                  <a:latin typeface="Century Gothic"/>
                  <a:cs typeface="Century Gothic"/>
                </a:rPr>
                <a:t>Bn</a:t>
              </a:r>
              <a:endParaRPr sz="1200" dirty="0">
                <a:latin typeface="Century Gothic"/>
                <a:cs typeface="Century Gothic"/>
              </a:endParaRPr>
            </a:p>
          </p:txBody>
        </p:sp>
        <p:sp>
          <p:nvSpPr>
            <p:cNvPr id="176" name="object 68"/>
            <p:cNvSpPr txBox="1"/>
            <p:nvPr/>
          </p:nvSpPr>
          <p:spPr>
            <a:xfrm>
              <a:off x="7112406" y="4653359"/>
              <a:ext cx="1145540" cy="777240"/>
            </a:xfrm>
            <a:prstGeom prst="rect">
              <a:avLst/>
            </a:prstGeom>
          </p:spPr>
          <p:txBody>
            <a:bodyPr vert="horz" wrap="square" lIns="0" tIns="546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30"/>
                </a:spcBef>
              </a:pPr>
              <a:r>
                <a:rPr sz="2100" spc="-10" dirty="0" smtClean="0">
                  <a:solidFill>
                    <a:srgbClr val="006FC0"/>
                  </a:solidFill>
                  <a:latin typeface="Century Gothic"/>
                  <a:cs typeface="Century Gothic"/>
                </a:rPr>
                <a:t>2</a:t>
              </a:r>
              <a:r>
                <a:rPr lang="en-IN" sz="2100" spc="-10" dirty="0" smtClean="0">
                  <a:solidFill>
                    <a:srgbClr val="006FC0"/>
                  </a:solidFill>
                  <a:latin typeface="Century Gothic"/>
                  <a:cs typeface="Century Gothic"/>
                </a:rPr>
                <a:t>5.2</a:t>
              </a:r>
              <a:r>
                <a:rPr sz="2100" spc="-10" dirty="0" smtClean="0">
                  <a:solidFill>
                    <a:srgbClr val="006FC0"/>
                  </a:solidFill>
                  <a:latin typeface="Century Gothic"/>
                  <a:cs typeface="Century Gothic"/>
                </a:rPr>
                <a:t>%</a:t>
              </a:r>
              <a:endParaRPr sz="2100" dirty="0">
                <a:latin typeface="Century Gothic"/>
                <a:cs typeface="Century Gothic"/>
              </a:endParaRPr>
            </a:p>
            <a:p>
              <a:pPr marL="12700">
                <a:lnSpc>
                  <a:spcPct val="100000"/>
                </a:lnSpc>
                <a:spcBef>
                  <a:spcPts val="185"/>
                </a:spcBef>
              </a:pPr>
              <a:r>
                <a:rPr sz="1200" b="1" spc="-25" dirty="0" smtClean="0">
                  <a:latin typeface="Century Gothic"/>
                  <a:cs typeface="Century Gothic"/>
                </a:rPr>
                <a:t>ROE</a:t>
              </a:r>
              <a:r>
                <a:rPr lang="en-IN" sz="1200" b="1" spc="-25" dirty="0" smtClean="0">
                  <a:latin typeface="Century Gothic"/>
                  <a:cs typeface="Century Gothic"/>
                </a:rPr>
                <a:t>*</a:t>
              </a:r>
              <a:endParaRPr sz="1200" dirty="0">
                <a:latin typeface="Century Gothic"/>
                <a:cs typeface="Century Gothic"/>
              </a:endParaRPr>
            </a:p>
            <a:p>
              <a:pPr marL="12700">
                <a:lnSpc>
                  <a:spcPct val="100000"/>
                </a:lnSpc>
              </a:pPr>
              <a:r>
                <a:rPr sz="1200" dirty="0" smtClean="0">
                  <a:latin typeface="Century Gothic"/>
                  <a:cs typeface="Century Gothic"/>
                </a:rPr>
                <a:t>FY2</a:t>
              </a:r>
              <a:r>
                <a:rPr lang="en-US" sz="1200" dirty="0" smtClean="0">
                  <a:latin typeface="Century Gothic"/>
                  <a:cs typeface="Century Gothic"/>
                </a:rPr>
                <a:t>3</a:t>
              </a:r>
              <a:r>
                <a:rPr sz="1200" spc="5" dirty="0" smtClean="0">
                  <a:latin typeface="Century Gothic"/>
                  <a:cs typeface="Century Gothic"/>
                </a:rPr>
                <a:t> </a:t>
              </a:r>
              <a:r>
                <a:rPr sz="1200" dirty="0">
                  <a:latin typeface="Century Gothic"/>
                  <a:cs typeface="Century Gothic"/>
                </a:rPr>
                <a:t>was </a:t>
              </a:r>
              <a:r>
                <a:rPr lang="en-US" sz="1200" spc="-10" dirty="0" smtClean="0">
                  <a:latin typeface="Century Gothic"/>
                  <a:cs typeface="Century Gothic"/>
                </a:rPr>
                <a:t>23.5</a:t>
              </a:r>
              <a:r>
                <a:rPr sz="1200" spc="-10" dirty="0" smtClean="0">
                  <a:latin typeface="Century Gothic"/>
                  <a:cs typeface="Century Gothic"/>
                </a:rPr>
                <a:t>%</a:t>
              </a:r>
              <a:endParaRPr sz="1200" dirty="0">
                <a:latin typeface="Century Gothic"/>
                <a:cs typeface="Century Gothic"/>
              </a:endParaRPr>
            </a:p>
          </p:txBody>
        </p:sp>
        <p:sp>
          <p:nvSpPr>
            <p:cNvPr id="177" name="object 69"/>
            <p:cNvSpPr txBox="1"/>
            <p:nvPr/>
          </p:nvSpPr>
          <p:spPr>
            <a:xfrm>
              <a:off x="4346990" y="4653359"/>
              <a:ext cx="1145540" cy="773289"/>
            </a:xfrm>
            <a:prstGeom prst="rect">
              <a:avLst/>
            </a:prstGeom>
          </p:spPr>
          <p:txBody>
            <a:bodyPr vert="horz" wrap="square" lIns="0" tIns="546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30"/>
                </a:spcBef>
              </a:pPr>
              <a:r>
                <a:rPr lang="en-IN" sz="2100" spc="-10" dirty="0" smtClean="0">
                  <a:solidFill>
                    <a:srgbClr val="006FC0"/>
                  </a:solidFill>
                  <a:latin typeface="Century Gothic"/>
                  <a:cs typeface="Century Gothic"/>
                </a:rPr>
                <a:t>32.4</a:t>
              </a:r>
              <a:r>
                <a:rPr sz="2100" spc="-10" dirty="0" smtClean="0">
                  <a:solidFill>
                    <a:srgbClr val="006FC0"/>
                  </a:solidFill>
                  <a:latin typeface="Century Gothic"/>
                  <a:cs typeface="Century Gothic"/>
                </a:rPr>
                <a:t>%</a:t>
              </a:r>
              <a:endParaRPr sz="2100" dirty="0">
                <a:latin typeface="Century Gothic"/>
                <a:cs typeface="Century Gothic"/>
              </a:endParaRPr>
            </a:p>
            <a:p>
              <a:pPr marL="12700">
                <a:lnSpc>
                  <a:spcPct val="100000"/>
                </a:lnSpc>
                <a:spcBef>
                  <a:spcPts val="185"/>
                </a:spcBef>
              </a:pPr>
              <a:r>
                <a:rPr sz="1200" b="1" spc="-20" dirty="0" smtClean="0">
                  <a:latin typeface="Century Gothic"/>
                  <a:cs typeface="Century Gothic"/>
                </a:rPr>
                <a:t>ROCE</a:t>
              </a:r>
              <a:r>
                <a:rPr lang="en-IN" sz="1200" b="1" spc="-20" dirty="0" smtClean="0">
                  <a:latin typeface="Century Gothic"/>
                  <a:cs typeface="Century Gothic"/>
                </a:rPr>
                <a:t>*</a:t>
              </a:r>
              <a:endParaRPr sz="1200" dirty="0">
                <a:latin typeface="Century Gothic"/>
                <a:cs typeface="Century Gothic"/>
              </a:endParaRPr>
            </a:p>
            <a:p>
              <a:pPr marL="12700">
                <a:lnSpc>
                  <a:spcPct val="100000"/>
                </a:lnSpc>
              </a:pPr>
              <a:r>
                <a:rPr sz="1200" dirty="0" smtClean="0">
                  <a:latin typeface="Century Gothic"/>
                  <a:cs typeface="Century Gothic"/>
                </a:rPr>
                <a:t>FY2</a:t>
              </a:r>
              <a:r>
                <a:rPr lang="en-US" sz="1200" dirty="0" smtClean="0">
                  <a:latin typeface="Century Gothic"/>
                  <a:cs typeface="Century Gothic"/>
                </a:rPr>
                <a:t>3</a:t>
              </a:r>
              <a:r>
                <a:rPr sz="1200" spc="5" dirty="0" smtClean="0">
                  <a:latin typeface="Century Gothic"/>
                  <a:cs typeface="Century Gothic"/>
                </a:rPr>
                <a:t> </a:t>
              </a:r>
              <a:r>
                <a:rPr sz="1200" dirty="0">
                  <a:latin typeface="Century Gothic"/>
                  <a:cs typeface="Century Gothic"/>
                </a:rPr>
                <a:t>was </a:t>
              </a:r>
              <a:r>
                <a:rPr lang="en-US" sz="1200" spc="-10" dirty="0" smtClean="0">
                  <a:latin typeface="Century Gothic"/>
                  <a:cs typeface="Century Gothic"/>
                </a:rPr>
                <a:t>29.2</a:t>
              </a:r>
              <a:r>
                <a:rPr sz="1200" spc="-10" dirty="0" smtClean="0">
                  <a:latin typeface="Century Gothic"/>
                  <a:cs typeface="Century Gothic"/>
                </a:rPr>
                <a:t>%</a:t>
              </a:r>
              <a:endParaRPr sz="1200" dirty="0">
                <a:latin typeface="Century Gothic"/>
                <a:cs typeface="Century Gothic"/>
              </a:endParaRPr>
            </a:p>
          </p:txBody>
        </p:sp>
        <p:sp>
          <p:nvSpPr>
            <p:cNvPr id="178" name="object 70"/>
            <p:cNvSpPr/>
            <p:nvPr/>
          </p:nvSpPr>
          <p:spPr>
            <a:xfrm>
              <a:off x="3456432" y="4645152"/>
              <a:ext cx="0" cy="900430"/>
            </a:xfrm>
            <a:custGeom>
              <a:avLst/>
              <a:gdLst/>
              <a:ahLst/>
              <a:cxnLst/>
              <a:rect l="l" t="t" r="r" b="b"/>
              <a:pathLst>
                <a:path h="900429">
                  <a:moveTo>
                    <a:pt x="0" y="0"/>
                  </a:moveTo>
                  <a:lnTo>
                    <a:pt x="0" y="900277"/>
                  </a:lnTo>
                </a:path>
              </a:pathLst>
            </a:custGeom>
            <a:ln w="6096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71"/>
            <p:cNvSpPr/>
            <p:nvPr/>
          </p:nvSpPr>
          <p:spPr>
            <a:xfrm>
              <a:off x="6038088" y="4645152"/>
              <a:ext cx="0" cy="900430"/>
            </a:xfrm>
            <a:custGeom>
              <a:avLst/>
              <a:gdLst/>
              <a:ahLst/>
              <a:cxnLst/>
              <a:rect l="l" t="t" r="r" b="b"/>
              <a:pathLst>
                <a:path h="900429">
                  <a:moveTo>
                    <a:pt x="0" y="0"/>
                  </a:moveTo>
                  <a:lnTo>
                    <a:pt x="0" y="900277"/>
                  </a:lnTo>
                </a:path>
              </a:pathLst>
            </a:custGeom>
            <a:ln w="6096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72"/>
            <p:cNvSpPr/>
            <p:nvPr/>
          </p:nvSpPr>
          <p:spPr>
            <a:xfrm>
              <a:off x="8727947" y="4645152"/>
              <a:ext cx="0" cy="900430"/>
            </a:xfrm>
            <a:custGeom>
              <a:avLst/>
              <a:gdLst/>
              <a:ahLst/>
              <a:cxnLst/>
              <a:rect l="l" t="t" r="r" b="b"/>
              <a:pathLst>
                <a:path h="900429">
                  <a:moveTo>
                    <a:pt x="0" y="0"/>
                  </a:moveTo>
                  <a:lnTo>
                    <a:pt x="0" y="900277"/>
                  </a:lnTo>
                </a:path>
              </a:pathLst>
            </a:custGeom>
            <a:ln w="6096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81" name="object 73"/>
            <p:cNvGrpSpPr/>
            <p:nvPr/>
          </p:nvGrpSpPr>
          <p:grpSpPr>
            <a:xfrm>
              <a:off x="1078997" y="4742688"/>
              <a:ext cx="480059" cy="562610"/>
              <a:chOff x="1078997" y="4742688"/>
              <a:chExt cx="480059" cy="562610"/>
            </a:xfrm>
          </p:grpSpPr>
          <p:sp>
            <p:nvSpPr>
              <p:cNvPr id="182" name="object 74"/>
              <p:cNvSpPr/>
              <p:nvPr/>
            </p:nvSpPr>
            <p:spPr>
              <a:xfrm>
                <a:off x="1078997" y="4742688"/>
                <a:ext cx="480059" cy="562610"/>
              </a:xfrm>
              <a:custGeom>
                <a:avLst/>
                <a:gdLst/>
                <a:ahLst/>
                <a:cxnLst/>
                <a:rect l="l" t="t" r="r" b="b"/>
                <a:pathLst>
                  <a:path w="480059" h="562610">
                    <a:moveTo>
                      <a:pt x="15519" y="0"/>
                    </a:moveTo>
                    <a:lnTo>
                      <a:pt x="9690" y="0"/>
                    </a:lnTo>
                    <a:lnTo>
                      <a:pt x="7759" y="2070"/>
                    </a:lnTo>
                    <a:lnTo>
                      <a:pt x="5156" y="3136"/>
                    </a:lnTo>
                    <a:lnTo>
                      <a:pt x="3225" y="6223"/>
                    </a:lnTo>
                    <a:lnTo>
                      <a:pt x="635" y="12395"/>
                    </a:lnTo>
                    <a:lnTo>
                      <a:pt x="0" y="16548"/>
                    </a:lnTo>
                    <a:lnTo>
                      <a:pt x="0" y="545807"/>
                    </a:lnTo>
                    <a:lnTo>
                      <a:pt x="635" y="549910"/>
                    </a:lnTo>
                    <a:lnTo>
                      <a:pt x="3225" y="556133"/>
                    </a:lnTo>
                    <a:lnTo>
                      <a:pt x="5156" y="559219"/>
                    </a:lnTo>
                    <a:lnTo>
                      <a:pt x="7759" y="560285"/>
                    </a:lnTo>
                    <a:lnTo>
                      <a:pt x="9690" y="562356"/>
                    </a:lnTo>
                    <a:lnTo>
                      <a:pt x="470357" y="562356"/>
                    </a:lnTo>
                    <a:lnTo>
                      <a:pt x="472287" y="560285"/>
                    </a:lnTo>
                    <a:lnTo>
                      <a:pt x="474891" y="559219"/>
                    </a:lnTo>
                    <a:lnTo>
                      <a:pt x="476821" y="556133"/>
                    </a:lnTo>
                    <a:lnTo>
                      <a:pt x="479425" y="549910"/>
                    </a:lnTo>
                    <a:lnTo>
                      <a:pt x="480060" y="545807"/>
                    </a:lnTo>
                    <a:lnTo>
                      <a:pt x="480060" y="537514"/>
                    </a:lnTo>
                    <a:lnTo>
                      <a:pt x="479425" y="533412"/>
                    </a:lnTo>
                    <a:lnTo>
                      <a:pt x="476821" y="527189"/>
                    </a:lnTo>
                    <a:lnTo>
                      <a:pt x="474891" y="524090"/>
                    </a:lnTo>
                    <a:lnTo>
                      <a:pt x="472287" y="523036"/>
                    </a:lnTo>
                    <a:lnTo>
                      <a:pt x="470357" y="521004"/>
                    </a:lnTo>
                    <a:lnTo>
                      <a:pt x="25869" y="521004"/>
                    </a:lnTo>
                    <a:lnTo>
                      <a:pt x="25869" y="20701"/>
                    </a:lnTo>
                    <a:lnTo>
                      <a:pt x="24574" y="12395"/>
                    </a:lnTo>
                    <a:lnTo>
                      <a:pt x="21983" y="6223"/>
                    </a:lnTo>
                    <a:lnTo>
                      <a:pt x="20053" y="3136"/>
                    </a:lnTo>
                    <a:lnTo>
                      <a:pt x="17449" y="2070"/>
                    </a:lnTo>
                    <a:lnTo>
                      <a:pt x="15519" y="0"/>
                    </a:lnTo>
                    <a:close/>
                  </a:path>
                </a:pathLst>
              </a:custGeom>
              <a:solidFill>
                <a:srgbClr val="FFC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83" name="object 75"/>
              <p:cNvPicPr/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35383" y="5015525"/>
                <a:ext cx="80746" cy="225513"/>
              </a:xfrm>
              <a:prstGeom prst="rect">
                <a:avLst/>
              </a:prstGeom>
            </p:spPr>
          </p:pic>
          <p:sp>
            <p:nvSpPr>
              <p:cNvPr id="184" name="object 76"/>
              <p:cNvSpPr/>
              <p:nvPr/>
            </p:nvSpPr>
            <p:spPr>
              <a:xfrm>
                <a:off x="1229893" y="4767160"/>
                <a:ext cx="273050" cy="474345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474345">
                    <a:moveTo>
                      <a:pt x="82245" y="207670"/>
                    </a:moveTo>
                    <a:lnTo>
                      <a:pt x="69303" y="198031"/>
                    </a:lnTo>
                    <a:lnTo>
                      <a:pt x="12941" y="198031"/>
                    </a:lnTo>
                    <a:lnTo>
                      <a:pt x="7772" y="199237"/>
                    </a:lnTo>
                    <a:lnTo>
                      <a:pt x="3873" y="201650"/>
                    </a:lnTo>
                    <a:lnTo>
                      <a:pt x="1930" y="203454"/>
                    </a:lnTo>
                    <a:lnTo>
                      <a:pt x="1270" y="205257"/>
                    </a:lnTo>
                    <a:lnTo>
                      <a:pt x="0" y="207670"/>
                    </a:lnTo>
                    <a:lnTo>
                      <a:pt x="0" y="473875"/>
                    </a:lnTo>
                    <a:lnTo>
                      <a:pt x="82245" y="473875"/>
                    </a:lnTo>
                    <a:lnTo>
                      <a:pt x="82245" y="207670"/>
                    </a:lnTo>
                    <a:close/>
                  </a:path>
                  <a:path w="273050" h="474345">
                    <a:moveTo>
                      <a:pt x="176758" y="141008"/>
                    </a:moveTo>
                    <a:lnTo>
                      <a:pt x="163906" y="120307"/>
                    </a:lnTo>
                    <a:lnTo>
                      <a:pt x="107327" y="120307"/>
                    </a:lnTo>
                    <a:lnTo>
                      <a:pt x="94488" y="141008"/>
                    </a:lnTo>
                    <a:lnTo>
                      <a:pt x="94488" y="473875"/>
                    </a:lnTo>
                    <a:lnTo>
                      <a:pt x="176758" y="473875"/>
                    </a:lnTo>
                    <a:lnTo>
                      <a:pt x="176758" y="141008"/>
                    </a:lnTo>
                    <a:close/>
                  </a:path>
                  <a:path w="273050" h="474345">
                    <a:moveTo>
                      <a:pt x="272770" y="34709"/>
                    </a:moveTo>
                    <a:lnTo>
                      <a:pt x="259803" y="0"/>
                    </a:lnTo>
                    <a:lnTo>
                      <a:pt x="203441" y="0"/>
                    </a:lnTo>
                    <a:lnTo>
                      <a:pt x="198272" y="4356"/>
                    </a:lnTo>
                    <a:lnTo>
                      <a:pt x="194373" y="12992"/>
                    </a:lnTo>
                    <a:lnTo>
                      <a:pt x="192430" y="19494"/>
                    </a:lnTo>
                    <a:lnTo>
                      <a:pt x="191795" y="26073"/>
                    </a:lnTo>
                    <a:lnTo>
                      <a:pt x="190500" y="34709"/>
                    </a:lnTo>
                    <a:lnTo>
                      <a:pt x="190500" y="473875"/>
                    </a:lnTo>
                    <a:lnTo>
                      <a:pt x="272770" y="473875"/>
                    </a:lnTo>
                    <a:lnTo>
                      <a:pt x="272770" y="34709"/>
                    </a:lnTo>
                    <a:close/>
                  </a:path>
                </a:pathLst>
              </a:custGeom>
              <a:solidFill>
                <a:srgbClr val="FFC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85" name="object 77"/>
            <p:cNvGrpSpPr/>
            <p:nvPr/>
          </p:nvGrpSpPr>
          <p:grpSpPr>
            <a:xfrm>
              <a:off x="9322305" y="4742688"/>
              <a:ext cx="478790" cy="463550"/>
              <a:chOff x="9322305" y="4742688"/>
              <a:chExt cx="478790" cy="463550"/>
            </a:xfrm>
          </p:grpSpPr>
          <p:sp>
            <p:nvSpPr>
              <p:cNvPr id="186" name="object 78"/>
              <p:cNvSpPr/>
              <p:nvPr/>
            </p:nvSpPr>
            <p:spPr>
              <a:xfrm>
                <a:off x="9322295" y="4742687"/>
                <a:ext cx="478790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478790" h="121920">
                    <a:moveTo>
                      <a:pt x="478536" y="25946"/>
                    </a:moveTo>
                    <a:lnTo>
                      <a:pt x="418363" y="25946"/>
                    </a:lnTo>
                    <a:lnTo>
                      <a:pt x="418363" y="73050"/>
                    </a:lnTo>
                    <a:lnTo>
                      <a:pt x="417626" y="79159"/>
                    </a:lnTo>
                    <a:lnTo>
                      <a:pt x="391528" y="105308"/>
                    </a:lnTo>
                    <a:lnTo>
                      <a:pt x="386448" y="104457"/>
                    </a:lnTo>
                    <a:lnTo>
                      <a:pt x="364693" y="73050"/>
                    </a:lnTo>
                    <a:lnTo>
                      <a:pt x="365429" y="66052"/>
                    </a:lnTo>
                    <a:lnTo>
                      <a:pt x="366890" y="59944"/>
                    </a:lnTo>
                    <a:lnTo>
                      <a:pt x="369062" y="54737"/>
                    </a:lnTo>
                    <a:lnTo>
                      <a:pt x="372681" y="49479"/>
                    </a:lnTo>
                    <a:lnTo>
                      <a:pt x="373418" y="48780"/>
                    </a:lnTo>
                    <a:lnTo>
                      <a:pt x="373418" y="77368"/>
                    </a:lnTo>
                    <a:lnTo>
                      <a:pt x="374878" y="80886"/>
                    </a:lnTo>
                    <a:lnTo>
                      <a:pt x="375589" y="83515"/>
                    </a:lnTo>
                    <a:lnTo>
                      <a:pt x="379984" y="88811"/>
                    </a:lnTo>
                    <a:lnTo>
                      <a:pt x="382168" y="89674"/>
                    </a:lnTo>
                    <a:lnTo>
                      <a:pt x="385089" y="91440"/>
                    </a:lnTo>
                    <a:lnTo>
                      <a:pt x="396735" y="91440"/>
                    </a:lnTo>
                    <a:lnTo>
                      <a:pt x="399656" y="89674"/>
                    </a:lnTo>
                    <a:lnTo>
                      <a:pt x="401840" y="88811"/>
                    </a:lnTo>
                    <a:lnTo>
                      <a:pt x="406222" y="83515"/>
                    </a:lnTo>
                    <a:lnTo>
                      <a:pt x="406946" y="80886"/>
                    </a:lnTo>
                    <a:lnTo>
                      <a:pt x="408406" y="77368"/>
                    </a:lnTo>
                    <a:lnTo>
                      <a:pt x="408406" y="47586"/>
                    </a:lnTo>
                    <a:lnTo>
                      <a:pt x="410375" y="49479"/>
                    </a:lnTo>
                    <a:lnTo>
                      <a:pt x="413994" y="54737"/>
                    </a:lnTo>
                    <a:lnTo>
                      <a:pt x="416166" y="59944"/>
                    </a:lnTo>
                    <a:lnTo>
                      <a:pt x="417626" y="66052"/>
                    </a:lnTo>
                    <a:lnTo>
                      <a:pt x="418363" y="73050"/>
                    </a:lnTo>
                    <a:lnTo>
                      <a:pt x="418363" y="25946"/>
                    </a:lnTo>
                    <a:lnTo>
                      <a:pt x="408406" y="25946"/>
                    </a:lnTo>
                    <a:lnTo>
                      <a:pt x="408406" y="14071"/>
                    </a:lnTo>
                    <a:lnTo>
                      <a:pt x="406946" y="10553"/>
                    </a:lnTo>
                    <a:lnTo>
                      <a:pt x="406222" y="7924"/>
                    </a:lnTo>
                    <a:lnTo>
                      <a:pt x="401840" y="2628"/>
                    </a:lnTo>
                    <a:lnTo>
                      <a:pt x="399656" y="1765"/>
                    </a:lnTo>
                    <a:lnTo>
                      <a:pt x="396735" y="0"/>
                    </a:lnTo>
                    <a:lnTo>
                      <a:pt x="385089" y="0"/>
                    </a:lnTo>
                    <a:lnTo>
                      <a:pt x="382168" y="1765"/>
                    </a:lnTo>
                    <a:lnTo>
                      <a:pt x="379984" y="2628"/>
                    </a:lnTo>
                    <a:lnTo>
                      <a:pt x="375589" y="7924"/>
                    </a:lnTo>
                    <a:lnTo>
                      <a:pt x="374878" y="10553"/>
                    </a:lnTo>
                    <a:lnTo>
                      <a:pt x="373418" y="14071"/>
                    </a:lnTo>
                    <a:lnTo>
                      <a:pt x="373418" y="25946"/>
                    </a:lnTo>
                    <a:lnTo>
                      <a:pt x="113842" y="25946"/>
                    </a:lnTo>
                    <a:lnTo>
                      <a:pt x="113842" y="73050"/>
                    </a:lnTo>
                    <a:lnTo>
                      <a:pt x="92087" y="104457"/>
                    </a:lnTo>
                    <a:lnTo>
                      <a:pt x="87007" y="105308"/>
                    </a:lnTo>
                    <a:lnTo>
                      <a:pt x="81940" y="104457"/>
                    </a:lnTo>
                    <a:lnTo>
                      <a:pt x="60210" y="73050"/>
                    </a:lnTo>
                    <a:lnTo>
                      <a:pt x="60921" y="66052"/>
                    </a:lnTo>
                    <a:lnTo>
                      <a:pt x="62369" y="59944"/>
                    </a:lnTo>
                    <a:lnTo>
                      <a:pt x="64541" y="54737"/>
                    </a:lnTo>
                    <a:lnTo>
                      <a:pt x="68160" y="49479"/>
                    </a:lnTo>
                    <a:lnTo>
                      <a:pt x="68592" y="49072"/>
                    </a:lnTo>
                    <a:lnTo>
                      <a:pt x="68592" y="77368"/>
                    </a:lnTo>
                    <a:lnTo>
                      <a:pt x="70053" y="80886"/>
                    </a:lnTo>
                    <a:lnTo>
                      <a:pt x="70802" y="83515"/>
                    </a:lnTo>
                    <a:lnTo>
                      <a:pt x="75171" y="88811"/>
                    </a:lnTo>
                    <a:lnTo>
                      <a:pt x="77343" y="89674"/>
                    </a:lnTo>
                    <a:lnTo>
                      <a:pt x="80276" y="91440"/>
                    </a:lnTo>
                    <a:lnTo>
                      <a:pt x="91960" y="91440"/>
                    </a:lnTo>
                    <a:lnTo>
                      <a:pt x="94856" y="89674"/>
                    </a:lnTo>
                    <a:lnTo>
                      <a:pt x="97066" y="88811"/>
                    </a:lnTo>
                    <a:lnTo>
                      <a:pt x="101434" y="83515"/>
                    </a:lnTo>
                    <a:lnTo>
                      <a:pt x="102184" y="80886"/>
                    </a:lnTo>
                    <a:lnTo>
                      <a:pt x="103644" y="77368"/>
                    </a:lnTo>
                    <a:lnTo>
                      <a:pt x="103644" y="47345"/>
                    </a:lnTo>
                    <a:lnTo>
                      <a:pt x="105867" y="49479"/>
                    </a:lnTo>
                    <a:lnTo>
                      <a:pt x="109486" y="54737"/>
                    </a:lnTo>
                    <a:lnTo>
                      <a:pt x="111683" y="59944"/>
                    </a:lnTo>
                    <a:lnTo>
                      <a:pt x="113106" y="66052"/>
                    </a:lnTo>
                    <a:lnTo>
                      <a:pt x="113842" y="73050"/>
                    </a:lnTo>
                    <a:lnTo>
                      <a:pt x="113842" y="25946"/>
                    </a:lnTo>
                    <a:lnTo>
                      <a:pt x="103644" y="25946"/>
                    </a:lnTo>
                    <a:lnTo>
                      <a:pt x="103644" y="14071"/>
                    </a:lnTo>
                    <a:lnTo>
                      <a:pt x="102184" y="10553"/>
                    </a:lnTo>
                    <a:lnTo>
                      <a:pt x="101434" y="7924"/>
                    </a:lnTo>
                    <a:lnTo>
                      <a:pt x="97066" y="2628"/>
                    </a:lnTo>
                    <a:lnTo>
                      <a:pt x="94856" y="1765"/>
                    </a:lnTo>
                    <a:lnTo>
                      <a:pt x="91960" y="0"/>
                    </a:lnTo>
                    <a:lnTo>
                      <a:pt x="80276" y="0"/>
                    </a:lnTo>
                    <a:lnTo>
                      <a:pt x="77343" y="1765"/>
                    </a:lnTo>
                    <a:lnTo>
                      <a:pt x="75171" y="2628"/>
                    </a:lnTo>
                    <a:lnTo>
                      <a:pt x="70802" y="7924"/>
                    </a:lnTo>
                    <a:lnTo>
                      <a:pt x="70053" y="10553"/>
                    </a:lnTo>
                    <a:lnTo>
                      <a:pt x="68592" y="14071"/>
                    </a:lnTo>
                    <a:lnTo>
                      <a:pt x="68592" y="25946"/>
                    </a:lnTo>
                    <a:lnTo>
                      <a:pt x="0" y="25946"/>
                    </a:lnTo>
                    <a:lnTo>
                      <a:pt x="0" y="121881"/>
                    </a:lnTo>
                    <a:lnTo>
                      <a:pt x="478536" y="121881"/>
                    </a:lnTo>
                    <a:lnTo>
                      <a:pt x="478536" y="105308"/>
                    </a:lnTo>
                    <a:lnTo>
                      <a:pt x="478536" y="40767"/>
                    </a:lnTo>
                    <a:lnTo>
                      <a:pt x="478536" y="25946"/>
                    </a:lnTo>
                    <a:close/>
                  </a:path>
                </a:pathLst>
              </a:custGeom>
              <a:solidFill>
                <a:srgbClr val="FFC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87" name="object 79"/>
              <p:cNvPicPr/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383293" y="4951514"/>
                <a:ext cx="208724" cy="249859"/>
              </a:xfrm>
              <a:prstGeom prst="rect">
                <a:avLst/>
              </a:prstGeom>
            </p:spPr>
          </p:pic>
          <p:sp>
            <p:nvSpPr>
              <p:cNvPr id="188" name="object 80"/>
              <p:cNvSpPr/>
              <p:nvPr/>
            </p:nvSpPr>
            <p:spPr>
              <a:xfrm>
                <a:off x="9322308" y="4882921"/>
                <a:ext cx="478790" cy="323215"/>
              </a:xfrm>
              <a:custGeom>
                <a:avLst/>
                <a:gdLst/>
                <a:ahLst/>
                <a:cxnLst/>
                <a:rect l="l" t="t" r="r" b="b"/>
                <a:pathLst>
                  <a:path w="478790" h="323214">
                    <a:moveTo>
                      <a:pt x="269697" y="68592"/>
                    </a:moveTo>
                    <a:lnTo>
                      <a:pt x="210337" y="68592"/>
                    </a:lnTo>
                    <a:lnTo>
                      <a:pt x="210337" y="138620"/>
                    </a:lnTo>
                    <a:lnTo>
                      <a:pt x="269697" y="138620"/>
                    </a:lnTo>
                    <a:lnTo>
                      <a:pt x="269697" y="68592"/>
                    </a:lnTo>
                    <a:close/>
                  </a:path>
                  <a:path w="478790" h="323214">
                    <a:moveTo>
                      <a:pt x="344424" y="155460"/>
                    </a:moveTo>
                    <a:lnTo>
                      <a:pt x="283489" y="155460"/>
                    </a:lnTo>
                    <a:lnTo>
                      <a:pt x="283489" y="231584"/>
                    </a:lnTo>
                    <a:lnTo>
                      <a:pt x="344424" y="231584"/>
                    </a:lnTo>
                    <a:lnTo>
                      <a:pt x="344424" y="155460"/>
                    </a:lnTo>
                    <a:close/>
                  </a:path>
                  <a:path w="478790" h="323214">
                    <a:moveTo>
                      <a:pt x="344424" y="68592"/>
                    </a:moveTo>
                    <a:lnTo>
                      <a:pt x="283489" y="68592"/>
                    </a:lnTo>
                    <a:lnTo>
                      <a:pt x="283489" y="138620"/>
                    </a:lnTo>
                    <a:lnTo>
                      <a:pt x="344424" y="138620"/>
                    </a:lnTo>
                    <a:lnTo>
                      <a:pt x="344424" y="68592"/>
                    </a:lnTo>
                    <a:close/>
                  </a:path>
                  <a:path w="478790" h="323214">
                    <a:moveTo>
                      <a:pt x="419100" y="155460"/>
                    </a:moveTo>
                    <a:lnTo>
                      <a:pt x="358140" y="155460"/>
                    </a:lnTo>
                    <a:lnTo>
                      <a:pt x="358140" y="231584"/>
                    </a:lnTo>
                    <a:lnTo>
                      <a:pt x="419100" y="231584"/>
                    </a:lnTo>
                    <a:lnTo>
                      <a:pt x="419100" y="155460"/>
                    </a:lnTo>
                    <a:close/>
                  </a:path>
                  <a:path w="478790" h="323214">
                    <a:moveTo>
                      <a:pt x="419100" y="68592"/>
                    </a:moveTo>
                    <a:lnTo>
                      <a:pt x="358140" y="68592"/>
                    </a:lnTo>
                    <a:lnTo>
                      <a:pt x="358140" y="138620"/>
                    </a:lnTo>
                    <a:lnTo>
                      <a:pt x="419100" y="138620"/>
                    </a:lnTo>
                    <a:lnTo>
                      <a:pt x="419100" y="68592"/>
                    </a:lnTo>
                    <a:close/>
                  </a:path>
                  <a:path w="478790" h="323214">
                    <a:moveTo>
                      <a:pt x="478536" y="0"/>
                    </a:moveTo>
                    <a:lnTo>
                      <a:pt x="432854" y="0"/>
                    </a:lnTo>
                    <a:lnTo>
                      <a:pt x="432854" y="50584"/>
                    </a:lnTo>
                    <a:lnTo>
                      <a:pt x="432854" y="273202"/>
                    </a:lnTo>
                    <a:lnTo>
                      <a:pt x="432142" y="276072"/>
                    </a:lnTo>
                    <a:lnTo>
                      <a:pt x="430682" y="278257"/>
                    </a:lnTo>
                    <a:lnTo>
                      <a:pt x="428485" y="279679"/>
                    </a:lnTo>
                    <a:lnTo>
                      <a:pt x="425602" y="280416"/>
                    </a:lnTo>
                    <a:lnTo>
                      <a:pt x="419100" y="280416"/>
                    </a:lnTo>
                    <a:lnTo>
                      <a:pt x="419100" y="249948"/>
                    </a:lnTo>
                    <a:lnTo>
                      <a:pt x="358140" y="249948"/>
                    </a:lnTo>
                    <a:lnTo>
                      <a:pt x="358140" y="280416"/>
                    </a:lnTo>
                    <a:lnTo>
                      <a:pt x="344424" y="280416"/>
                    </a:lnTo>
                    <a:lnTo>
                      <a:pt x="344424" y="249948"/>
                    </a:lnTo>
                    <a:lnTo>
                      <a:pt x="283489" y="249948"/>
                    </a:lnTo>
                    <a:lnTo>
                      <a:pt x="283489" y="280416"/>
                    </a:lnTo>
                    <a:lnTo>
                      <a:pt x="52933" y="280416"/>
                    </a:lnTo>
                    <a:lnTo>
                      <a:pt x="50050" y="279679"/>
                    </a:lnTo>
                    <a:lnTo>
                      <a:pt x="47853" y="278257"/>
                    </a:lnTo>
                    <a:lnTo>
                      <a:pt x="46431" y="276072"/>
                    </a:lnTo>
                    <a:lnTo>
                      <a:pt x="45681" y="273202"/>
                    </a:lnTo>
                    <a:lnTo>
                      <a:pt x="45681" y="50584"/>
                    </a:lnTo>
                    <a:lnTo>
                      <a:pt x="46431" y="47713"/>
                    </a:lnTo>
                    <a:lnTo>
                      <a:pt x="47853" y="44805"/>
                    </a:lnTo>
                    <a:lnTo>
                      <a:pt x="50050" y="43357"/>
                    </a:lnTo>
                    <a:lnTo>
                      <a:pt x="428485" y="43357"/>
                    </a:lnTo>
                    <a:lnTo>
                      <a:pt x="430682" y="44805"/>
                    </a:lnTo>
                    <a:lnTo>
                      <a:pt x="432142" y="47713"/>
                    </a:lnTo>
                    <a:lnTo>
                      <a:pt x="432854" y="50584"/>
                    </a:lnTo>
                    <a:lnTo>
                      <a:pt x="432854" y="0"/>
                    </a:lnTo>
                    <a:lnTo>
                      <a:pt x="0" y="0"/>
                    </a:lnTo>
                    <a:lnTo>
                      <a:pt x="0" y="305727"/>
                    </a:lnTo>
                    <a:lnTo>
                      <a:pt x="18846" y="323062"/>
                    </a:lnTo>
                    <a:lnTo>
                      <a:pt x="459689" y="323062"/>
                    </a:lnTo>
                    <a:lnTo>
                      <a:pt x="478536" y="299923"/>
                    </a:lnTo>
                    <a:lnTo>
                      <a:pt x="478536" y="280416"/>
                    </a:lnTo>
                    <a:lnTo>
                      <a:pt x="478536" y="43357"/>
                    </a:lnTo>
                    <a:lnTo>
                      <a:pt x="478536" y="0"/>
                    </a:lnTo>
                    <a:close/>
                  </a:path>
                </a:pathLst>
              </a:custGeom>
              <a:solidFill>
                <a:srgbClr val="FFC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89" name="object 81"/>
            <p:cNvSpPr/>
            <p:nvPr/>
          </p:nvSpPr>
          <p:spPr>
            <a:xfrm>
              <a:off x="9322307" y="5260882"/>
              <a:ext cx="478790" cy="44450"/>
            </a:xfrm>
            <a:custGeom>
              <a:avLst/>
              <a:gdLst/>
              <a:ahLst/>
              <a:cxnLst/>
              <a:rect l="l" t="t" r="r" b="b"/>
              <a:pathLst>
                <a:path w="478790" h="44450">
                  <a:moveTo>
                    <a:pt x="478536" y="0"/>
                  </a:moveTo>
                  <a:lnTo>
                    <a:pt x="459689" y="27152"/>
                  </a:lnTo>
                  <a:lnTo>
                    <a:pt x="18846" y="27152"/>
                  </a:lnTo>
                  <a:lnTo>
                    <a:pt x="0" y="0"/>
                  </a:lnTo>
                  <a:lnTo>
                    <a:pt x="0" y="16967"/>
                  </a:lnTo>
                  <a:lnTo>
                    <a:pt x="18846" y="44157"/>
                  </a:lnTo>
                  <a:lnTo>
                    <a:pt x="459689" y="44157"/>
                  </a:lnTo>
                  <a:lnTo>
                    <a:pt x="478536" y="16967"/>
                  </a:lnTo>
                  <a:lnTo>
                    <a:pt x="47853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90" name="object 82"/>
            <p:cNvGrpSpPr/>
            <p:nvPr/>
          </p:nvGrpSpPr>
          <p:grpSpPr>
            <a:xfrm>
              <a:off x="3712464" y="4736591"/>
              <a:ext cx="491490" cy="570230"/>
              <a:chOff x="3712464" y="4736591"/>
              <a:chExt cx="491490" cy="570230"/>
            </a:xfrm>
          </p:grpSpPr>
          <p:sp>
            <p:nvSpPr>
              <p:cNvPr id="191" name="object 83"/>
              <p:cNvSpPr/>
              <p:nvPr/>
            </p:nvSpPr>
            <p:spPr>
              <a:xfrm>
                <a:off x="3718560" y="5073395"/>
                <a:ext cx="338455" cy="231775"/>
              </a:xfrm>
              <a:custGeom>
                <a:avLst/>
                <a:gdLst/>
                <a:ahLst/>
                <a:cxnLst/>
                <a:rect l="l" t="t" r="r" b="b"/>
                <a:pathLst>
                  <a:path w="338454" h="231775">
                    <a:moveTo>
                      <a:pt x="169164" y="0"/>
                    </a:moveTo>
                    <a:lnTo>
                      <a:pt x="103320" y="3033"/>
                    </a:lnTo>
                    <a:lnTo>
                      <a:pt x="49549" y="11307"/>
                    </a:lnTo>
                    <a:lnTo>
                      <a:pt x="13294" y="23579"/>
                    </a:lnTo>
                    <a:lnTo>
                      <a:pt x="0" y="38607"/>
                    </a:lnTo>
                    <a:lnTo>
                      <a:pt x="0" y="193039"/>
                    </a:lnTo>
                    <a:lnTo>
                      <a:pt x="13294" y="208068"/>
                    </a:lnTo>
                    <a:lnTo>
                      <a:pt x="49549" y="220340"/>
                    </a:lnTo>
                    <a:lnTo>
                      <a:pt x="103320" y="228614"/>
                    </a:lnTo>
                    <a:lnTo>
                      <a:pt x="169164" y="231647"/>
                    </a:lnTo>
                    <a:lnTo>
                      <a:pt x="235007" y="228614"/>
                    </a:lnTo>
                    <a:lnTo>
                      <a:pt x="288778" y="220340"/>
                    </a:lnTo>
                    <a:lnTo>
                      <a:pt x="325033" y="208068"/>
                    </a:lnTo>
                    <a:lnTo>
                      <a:pt x="338328" y="193039"/>
                    </a:lnTo>
                    <a:lnTo>
                      <a:pt x="338328" y="38607"/>
                    </a:lnTo>
                    <a:lnTo>
                      <a:pt x="325033" y="23579"/>
                    </a:lnTo>
                    <a:lnTo>
                      <a:pt x="288778" y="11307"/>
                    </a:lnTo>
                    <a:lnTo>
                      <a:pt x="235007" y="3033"/>
                    </a:lnTo>
                    <a:lnTo>
                      <a:pt x="169164" y="0"/>
                    </a:lnTo>
                    <a:close/>
                  </a:path>
                </a:pathLst>
              </a:custGeom>
              <a:solidFill>
                <a:srgbClr val="FFC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2" name="object 84"/>
              <p:cNvSpPr/>
              <p:nvPr/>
            </p:nvSpPr>
            <p:spPr>
              <a:xfrm>
                <a:off x="3718560" y="5112003"/>
                <a:ext cx="338455" cy="38735"/>
              </a:xfrm>
              <a:custGeom>
                <a:avLst/>
                <a:gdLst/>
                <a:ahLst/>
                <a:cxnLst/>
                <a:rect l="l" t="t" r="r" b="b"/>
                <a:pathLst>
                  <a:path w="338454" h="38735">
                    <a:moveTo>
                      <a:pt x="338327" y="0"/>
                    </a:moveTo>
                    <a:lnTo>
                      <a:pt x="325033" y="15028"/>
                    </a:lnTo>
                    <a:lnTo>
                      <a:pt x="288778" y="27300"/>
                    </a:lnTo>
                    <a:lnTo>
                      <a:pt x="235007" y="35574"/>
                    </a:lnTo>
                    <a:lnTo>
                      <a:pt x="169163" y="38608"/>
                    </a:lnTo>
                    <a:lnTo>
                      <a:pt x="103320" y="35574"/>
                    </a:lnTo>
                    <a:lnTo>
                      <a:pt x="49549" y="27300"/>
                    </a:lnTo>
                    <a:lnTo>
                      <a:pt x="13294" y="15028"/>
                    </a:lnTo>
                    <a:lnTo>
                      <a:pt x="0" y="0"/>
                    </a:lnTo>
                  </a:path>
                </a:pathLst>
              </a:custGeom>
              <a:ln w="1219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3" name="object 85"/>
              <p:cNvSpPr/>
              <p:nvPr/>
            </p:nvSpPr>
            <p:spPr>
              <a:xfrm>
                <a:off x="3718560" y="4882895"/>
                <a:ext cx="338455" cy="264160"/>
              </a:xfrm>
              <a:custGeom>
                <a:avLst/>
                <a:gdLst/>
                <a:ahLst/>
                <a:cxnLst/>
                <a:rect l="l" t="t" r="r" b="b"/>
                <a:pathLst>
                  <a:path w="338454" h="264160">
                    <a:moveTo>
                      <a:pt x="169164" y="0"/>
                    </a:moveTo>
                    <a:lnTo>
                      <a:pt x="103320" y="3453"/>
                    </a:lnTo>
                    <a:lnTo>
                      <a:pt x="49549" y="12869"/>
                    </a:lnTo>
                    <a:lnTo>
                      <a:pt x="13294" y="26837"/>
                    </a:lnTo>
                    <a:lnTo>
                      <a:pt x="0" y="43941"/>
                    </a:lnTo>
                    <a:lnTo>
                      <a:pt x="0" y="219709"/>
                    </a:lnTo>
                    <a:lnTo>
                      <a:pt x="13294" y="236814"/>
                    </a:lnTo>
                    <a:lnTo>
                      <a:pt x="49549" y="250782"/>
                    </a:lnTo>
                    <a:lnTo>
                      <a:pt x="103320" y="260198"/>
                    </a:lnTo>
                    <a:lnTo>
                      <a:pt x="169164" y="263651"/>
                    </a:lnTo>
                    <a:lnTo>
                      <a:pt x="235007" y="260198"/>
                    </a:lnTo>
                    <a:lnTo>
                      <a:pt x="288778" y="250782"/>
                    </a:lnTo>
                    <a:lnTo>
                      <a:pt x="325033" y="236814"/>
                    </a:lnTo>
                    <a:lnTo>
                      <a:pt x="338328" y="219709"/>
                    </a:lnTo>
                    <a:lnTo>
                      <a:pt x="338328" y="43941"/>
                    </a:lnTo>
                    <a:lnTo>
                      <a:pt x="325033" y="26837"/>
                    </a:lnTo>
                    <a:lnTo>
                      <a:pt x="288778" y="12869"/>
                    </a:lnTo>
                    <a:lnTo>
                      <a:pt x="235007" y="3453"/>
                    </a:lnTo>
                    <a:lnTo>
                      <a:pt x="169164" y="0"/>
                    </a:lnTo>
                    <a:close/>
                  </a:path>
                </a:pathLst>
              </a:custGeom>
              <a:solidFill>
                <a:srgbClr val="FFC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4" name="object 86"/>
              <p:cNvSpPr/>
              <p:nvPr/>
            </p:nvSpPr>
            <p:spPr>
              <a:xfrm>
                <a:off x="3718560" y="4926837"/>
                <a:ext cx="338455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338454" h="44450">
                    <a:moveTo>
                      <a:pt x="338327" y="0"/>
                    </a:moveTo>
                    <a:lnTo>
                      <a:pt x="325033" y="17104"/>
                    </a:lnTo>
                    <a:lnTo>
                      <a:pt x="288778" y="31072"/>
                    </a:lnTo>
                    <a:lnTo>
                      <a:pt x="235007" y="40488"/>
                    </a:lnTo>
                    <a:lnTo>
                      <a:pt x="169163" y="43942"/>
                    </a:lnTo>
                    <a:lnTo>
                      <a:pt x="103320" y="40488"/>
                    </a:lnTo>
                    <a:lnTo>
                      <a:pt x="49549" y="31072"/>
                    </a:lnTo>
                    <a:lnTo>
                      <a:pt x="13294" y="17104"/>
                    </a:lnTo>
                    <a:lnTo>
                      <a:pt x="0" y="0"/>
                    </a:lnTo>
                  </a:path>
                </a:pathLst>
              </a:custGeom>
              <a:ln w="1219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5" name="object 87"/>
              <p:cNvSpPr/>
              <p:nvPr/>
            </p:nvSpPr>
            <p:spPr>
              <a:xfrm>
                <a:off x="3718560" y="4882895"/>
                <a:ext cx="338455" cy="264160"/>
              </a:xfrm>
              <a:custGeom>
                <a:avLst/>
                <a:gdLst/>
                <a:ahLst/>
                <a:cxnLst/>
                <a:rect l="l" t="t" r="r" b="b"/>
                <a:pathLst>
                  <a:path w="338454" h="264160">
                    <a:moveTo>
                      <a:pt x="0" y="43941"/>
                    </a:moveTo>
                    <a:lnTo>
                      <a:pt x="13294" y="26837"/>
                    </a:lnTo>
                    <a:lnTo>
                      <a:pt x="49549" y="12869"/>
                    </a:lnTo>
                    <a:lnTo>
                      <a:pt x="103320" y="3453"/>
                    </a:lnTo>
                    <a:lnTo>
                      <a:pt x="169164" y="0"/>
                    </a:lnTo>
                    <a:lnTo>
                      <a:pt x="235007" y="3453"/>
                    </a:lnTo>
                    <a:lnTo>
                      <a:pt x="288778" y="12869"/>
                    </a:lnTo>
                    <a:lnTo>
                      <a:pt x="325033" y="26837"/>
                    </a:lnTo>
                    <a:lnTo>
                      <a:pt x="338328" y="43941"/>
                    </a:lnTo>
                    <a:lnTo>
                      <a:pt x="338328" y="219709"/>
                    </a:lnTo>
                    <a:lnTo>
                      <a:pt x="325033" y="236814"/>
                    </a:lnTo>
                    <a:lnTo>
                      <a:pt x="288778" y="250782"/>
                    </a:lnTo>
                    <a:lnTo>
                      <a:pt x="235007" y="260198"/>
                    </a:lnTo>
                    <a:lnTo>
                      <a:pt x="169164" y="263651"/>
                    </a:lnTo>
                    <a:lnTo>
                      <a:pt x="103320" y="260198"/>
                    </a:lnTo>
                    <a:lnTo>
                      <a:pt x="49549" y="250782"/>
                    </a:lnTo>
                    <a:lnTo>
                      <a:pt x="13294" y="236814"/>
                    </a:lnTo>
                    <a:lnTo>
                      <a:pt x="0" y="219709"/>
                    </a:lnTo>
                    <a:lnTo>
                      <a:pt x="0" y="43941"/>
                    </a:lnTo>
                    <a:close/>
                  </a:path>
                </a:pathLst>
              </a:custGeom>
              <a:ln w="1219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6" name="object 88"/>
              <p:cNvSpPr/>
              <p:nvPr/>
            </p:nvSpPr>
            <p:spPr>
              <a:xfrm>
                <a:off x="3718560" y="4742687"/>
                <a:ext cx="338455" cy="233679"/>
              </a:xfrm>
              <a:custGeom>
                <a:avLst/>
                <a:gdLst/>
                <a:ahLst/>
                <a:cxnLst/>
                <a:rect l="l" t="t" r="r" b="b"/>
                <a:pathLst>
                  <a:path w="338454" h="233679">
                    <a:moveTo>
                      <a:pt x="169164" y="0"/>
                    </a:moveTo>
                    <a:lnTo>
                      <a:pt x="103320" y="3053"/>
                    </a:lnTo>
                    <a:lnTo>
                      <a:pt x="49549" y="11382"/>
                    </a:lnTo>
                    <a:lnTo>
                      <a:pt x="13294" y="23735"/>
                    </a:lnTo>
                    <a:lnTo>
                      <a:pt x="0" y="38862"/>
                    </a:lnTo>
                    <a:lnTo>
                      <a:pt x="0" y="194310"/>
                    </a:lnTo>
                    <a:lnTo>
                      <a:pt x="13294" y="209436"/>
                    </a:lnTo>
                    <a:lnTo>
                      <a:pt x="49549" y="221789"/>
                    </a:lnTo>
                    <a:lnTo>
                      <a:pt x="103320" y="230118"/>
                    </a:lnTo>
                    <a:lnTo>
                      <a:pt x="169164" y="233172"/>
                    </a:lnTo>
                    <a:lnTo>
                      <a:pt x="235007" y="230118"/>
                    </a:lnTo>
                    <a:lnTo>
                      <a:pt x="288778" y="221789"/>
                    </a:lnTo>
                    <a:lnTo>
                      <a:pt x="325033" y="209436"/>
                    </a:lnTo>
                    <a:lnTo>
                      <a:pt x="338328" y="194310"/>
                    </a:lnTo>
                    <a:lnTo>
                      <a:pt x="338328" y="38862"/>
                    </a:lnTo>
                    <a:lnTo>
                      <a:pt x="325033" y="23735"/>
                    </a:lnTo>
                    <a:lnTo>
                      <a:pt x="288778" y="11382"/>
                    </a:lnTo>
                    <a:lnTo>
                      <a:pt x="235007" y="3053"/>
                    </a:lnTo>
                    <a:lnTo>
                      <a:pt x="169164" y="0"/>
                    </a:lnTo>
                    <a:close/>
                  </a:path>
                </a:pathLst>
              </a:custGeom>
              <a:solidFill>
                <a:srgbClr val="FFC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7" name="object 89"/>
              <p:cNvSpPr/>
              <p:nvPr/>
            </p:nvSpPr>
            <p:spPr>
              <a:xfrm>
                <a:off x="3718560" y="4781549"/>
                <a:ext cx="33845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338454" h="39370">
                    <a:moveTo>
                      <a:pt x="338327" y="0"/>
                    </a:moveTo>
                    <a:lnTo>
                      <a:pt x="325033" y="15126"/>
                    </a:lnTo>
                    <a:lnTo>
                      <a:pt x="288778" y="27479"/>
                    </a:lnTo>
                    <a:lnTo>
                      <a:pt x="235007" y="35808"/>
                    </a:lnTo>
                    <a:lnTo>
                      <a:pt x="169163" y="38862"/>
                    </a:lnTo>
                    <a:lnTo>
                      <a:pt x="103320" y="35808"/>
                    </a:lnTo>
                    <a:lnTo>
                      <a:pt x="49549" y="27479"/>
                    </a:lnTo>
                    <a:lnTo>
                      <a:pt x="13294" y="15126"/>
                    </a:lnTo>
                    <a:lnTo>
                      <a:pt x="0" y="0"/>
                    </a:lnTo>
                  </a:path>
                </a:pathLst>
              </a:custGeom>
              <a:ln w="12191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8" name="object 90"/>
              <p:cNvSpPr/>
              <p:nvPr/>
            </p:nvSpPr>
            <p:spPr>
              <a:xfrm>
                <a:off x="3718560" y="4742687"/>
                <a:ext cx="338455" cy="233679"/>
              </a:xfrm>
              <a:custGeom>
                <a:avLst/>
                <a:gdLst/>
                <a:ahLst/>
                <a:cxnLst/>
                <a:rect l="l" t="t" r="r" b="b"/>
                <a:pathLst>
                  <a:path w="338454" h="233679">
                    <a:moveTo>
                      <a:pt x="0" y="38862"/>
                    </a:moveTo>
                    <a:lnTo>
                      <a:pt x="13294" y="23735"/>
                    </a:lnTo>
                    <a:lnTo>
                      <a:pt x="49549" y="11382"/>
                    </a:lnTo>
                    <a:lnTo>
                      <a:pt x="103320" y="3053"/>
                    </a:lnTo>
                    <a:lnTo>
                      <a:pt x="169164" y="0"/>
                    </a:lnTo>
                    <a:lnTo>
                      <a:pt x="235007" y="3053"/>
                    </a:lnTo>
                    <a:lnTo>
                      <a:pt x="288778" y="11382"/>
                    </a:lnTo>
                    <a:lnTo>
                      <a:pt x="325033" y="23735"/>
                    </a:lnTo>
                    <a:lnTo>
                      <a:pt x="338328" y="38862"/>
                    </a:lnTo>
                    <a:lnTo>
                      <a:pt x="338328" y="194310"/>
                    </a:lnTo>
                    <a:lnTo>
                      <a:pt x="325033" y="209436"/>
                    </a:lnTo>
                    <a:lnTo>
                      <a:pt x="288778" y="221789"/>
                    </a:lnTo>
                    <a:lnTo>
                      <a:pt x="235007" y="230118"/>
                    </a:lnTo>
                    <a:lnTo>
                      <a:pt x="169164" y="233172"/>
                    </a:lnTo>
                    <a:lnTo>
                      <a:pt x="103320" y="230118"/>
                    </a:lnTo>
                    <a:lnTo>
                      <a:pt x="49549" y="221789"/>
                    </a:lnTo>
                    <a:lnTo>
                      <a:pt x="13294" y="209436"/>
                    </a:lnTo>
                    <a:lnTo>
                      <a:pt x="0" y="194310"/>
                    </a:lnTo>
                    <a:lnTo>
                      <a:pt x="0" y="38862"/>
                    </a:lnTo>
                    <a:close/>
                  </a:path>
                </a:pathLst>
              </a:custGeom>
              <a:ln w="1219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9" name="object 91"/>
              <p:cNvSpPr/>
              <p:nvPr/>
            </p:nvSpPr>
            <p:spPr>
              <a:xfrm>
                <a:off x="3916113" y="4880286"/>
                <a:ext cx="281940" cy="419734"/>
              </a:xfrm>
              <a:custGeom>
                <a:avLst/>
                <a:gdLst/>
                <a:ahLst/>
                <a:cxnLst/>
                <a:rect l="l" t="t" r="r" b="b"/>
                <a:pathLst>
                  <a:path w="281939" h="419735">
                    <a:moveTo>
                      <a:pt x="137020" y="0"/>
                    </a:moveTo>
                    <a:lnTo>
                      <a:pt x="99750" y="8148"/>
                    </a:lnTo>
                    <a:lnTo>
                      <a:pt x="66512" y="29886"/>
                    </a:lnTo>
                    <a:lnTo>
                      <a:pt x="38611" y="63190"/>
                    </a:lnTo>
                    <a:lnTo>
                      <a:pt x="17354" y="106037"/>
                    </a:lnTo>
                    <a:lnTo>
                      <a:pt x="4048" y="156404"/>
                    </a:lnTo>
                    <a:lnTo>
                      <a:pt x="0" y="212267"/>
                    </a:lnTo>
                    <a:lnTo>
                      <a:pt x="5997" y="267961"/>
                    </a:lnTo>
                    <a:lnTo>
                      <a:pt x="21054" y="317836"/>
                    </a:lnTo>
                    <a:lnTo>
                      <a:pt x="43794" y="359918"/>
                    </a:lnTo>
                    <a:lnTo>
                      <a:pt x="72840" y="392228"/>
                    </a:lnTo>
                    <a:lnTo>
                      <a:pt x="106817" y="412792"/>
                    </a:lnTo>
                    <a:lnTo>
                      <a:pt x="144348" y="419633"/>
                    </a:lnTo>
                    <a:lnTo>
                      <a:pt x="181617" y="411484"/>
                    </a:lnTo>
                    <a:lnTo>
                      <a:pt x="214856" y="389747"/>
                    </a:lnTo>
                    <a:lnTo>
                      <a:pt x="242758" y="356442"/>
                    </a:lnTo>
                    <a:lnTo>
                      <a:pt x="264017" y="313595"/>
                    </a:lnTo>
                    <a:lnTo>
                      <a:pt x="277327" y="263229"/>
                    </a:lnTo>
                    <a:lnTo>
                      <a:pt x="281381" y="207365"/>
                    </a:lnTo>
                    <a:lnTo>
                      <a:pt x="275377" y="151672"/>
                    </a:lnTo>
                    <a:lnTo>
                      <a:pt x="260317" y="101796"/>
                    </a:lnTo>
                    <a:lnTo>
                      <a:pt x="237575" y="59715"/>
                    </a:lnTo>
                    <a:lnTo>
                      <a:pt x="208528" y="27404"/>
                    </a:lnTo>
                    <a:lnTo>
                      <a:pt x="174551" y="6840"/>
                    </a:lnTo>
                    <a:lnTo>
                      <a:pt x="137020" y="0"/>
                    </a:lnTo>
                    <a:close/>
                  </a:path>
                </a:pathLst>
              </a:custGeom>
              <a:solidFill>
                <a:srgbClr val="FFC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0" name="object 92"/>
              <p:cNvSpPr/>
              <p:nvPr/>
            </p:nvSpPr>
            <p:spPr>
              <a:xfrm>
                <a:off x="3916113" y="4880286"/>
                <a:ext cx="281940" cy="419734"/>
              </a:xfrm>
              <a:custGeom>
                <a:avLst/>
                <a:gdLst/>
                <a:ahLst/>
                <a:cxnLst/>
                <a:rect l="l" t="t" r="r" b="b"/>
                <a:pathLst>
                  <a:path w="281939" h="419735">
                    <a:moveTo>
                      <a:pt x="144348" y="419633"/>
                    </a:moveTo>
                    <a:lnTo>
                      <a:pt x="106817" y="412792"/>
                    </a:lnTo>
                    <a:lnTo>
                      <a:pt x="72840" y="392228"/>
                    </a:lnTo>
                    <a:lnTo>
                      <a:pt x="43794" y="359918"/>
                    </a:lnTo>
                    <a:lnTo>
                      <a:pt x="21054" y="317836"/>
                    </a:lnTo>
                    <a:lnTo>
                      <a:pt x="5997" y="267961"/>
                    </a:lnTo>
                    <a:lnTo>
                      <a:pt x="0" y="212267"/>
                    </a:lnTo>
                    <a:lnTo>
                      <a:pt x="4048" y="156404"/>
                    </a:lnTo>
                    <a:lnTo>
                      <a:pt x="17354" y="106037"/>
                    </a:lnTo>
                    <a:lnTo>
                      <a:pt x="38611" y="63190"/>
                    </a:lnTo>
                    <a:lnTo>
                      <a:pt x="66512" y="29886"/>
                    </a:lnTo>
                    <a:lnTo>
                      <a:pt x="99750" y="8148"/>
                    </a:lnTo>
                    <a:lnTo>
                      <a:pt x="137020" y="0"/>
                    </a:lnTo>
                    <a:lnTo>
                      <a:pt x="174551" y="6840"/>
                    </a:lnTo>
                    <a:lnTo>
                      <a:pt x="208528" y="27404"/>
                    </a:lnTo>
                    <a:lnTo>
                      <a:pt x="237575" y="59715"/>
                    </a:lnTo>
                    <a:lnTo>
                      <a:pt x="260317" y="101796"/>
                    </a:lnTo>
                    <a:lnTo>
                      <a:pt x="275377" y="151672"/>
                    </a:lnTo>
                    <a:lnTo>
                      <a:pt x="281381" y="207365"/>
                    </a:lnTo>
                    <a:lnTo>
                      <a:pt x="277327" y="263229"/>
                    </a:lnTo>
                    <a:lnTo>
                      <a:pt x="264017" y="313595"/>
                    </a:lnTo>
                    <a:lnTo>
                      <a:pt x="242758" y="356442"/>
                    </a:lnTo>
                    <a:lnTo>
                      <a:pt x="214856" y="389747"/>
                    </a:lnTo>
                    <a:lnTo>
                      <a:pt x="181617" y="411484"/>
                    </a:lnTo>
                    <a:lnTo>
                      <a:pt x="144348" y="419633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1" name="object 93"/>
              <p:cNvSpPr/>
              <p:nvPr/>
            </p:nvSpPr>
            <p:spPr>
              <a:xfrm>
                <a:off x="4035226" y="5029188"/>
                <a:ext cx="33020" cy="22860"/>
              </a:xfrm>
              <a:custGeom>
                <a:avLst/>
                <a:gdLst/>
                <a:ahLst/>
                <a:cxnLst/>
                <a:rect l="l" t="t" r="r" b="b"/>
                <a:pathLst>
                  <a:path w="33020" h="22860">
                    <a:moveTo>
                      <a:pt x="16001" y="0"/>
                    </a:moveTo>
                    <a:lnTo>
                      <a:pt x="0" y="279"/>
                    </a:lnTo>
                    <a:lnTo>
                      <a:pt x="22351" y="22809"/>
                    </a:lnTo>
                    <a:lnTo>
                      <a:pt x="32626" y="22631"/>
                    </a:lnTo>
                    <a:lnTo>
                      <a:pt x="1600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202" name="object 94"/>
            <p:cNvGrpSpPr/>
            <p:nvPr/>
          </p:nvGrpSpPr>
          <p:grpSpPr>
            <a:xfrm>
              <a:off x="6497204" y="4743318"/>
              <a:ext cx="469900" cy="619760"/>
              <a:chOff x="6497204" y="4743318"/>
              <a:chExt cx="469900" cy="619760"/>
            </a:xfrm>
          </p:grpSpPr>
          <p:sp>
            <p:nvSpPr>
              <p:cNvPr id="203" name="object 95"/>
              <p:cNvSpPr/>
              <p:nvPr/>
            </p:nvSpPr>
            <p:spPr>
              <a:xfrm>
                <a:off x="6497204" y="4925567"/>
                <a:ext cx="469900" cy="437515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437514">
                    <a:moveTo>
                      <a:pt x="188268" y="0"/>
                    </a:moveTo>
                    <a:lnTo>
                      <a:pt x="147147" y="43747"/>
                    </a:lnTo>
                    <a:lnTo>
                      <a:pt x="111472" y="80897"/>
                    </a:lnTo>
                    <a:lnTo>
                      <a:pt x="81360" y="114013"/>
                    </a:lnTo>
                    <a:lnTo>
                      <a:pt x="56927" y="145658"/>
                    </a:lnTo>
                    <a:lnTo>
                      <a:pt x="25560" y="214785"/>
                    </a:lnTo>
                    <a:lnTo>
                      <a:pt x="18857" y="257393"/>
                    </a:lnTo>
                    <a:lnTo>
                      <a:pt x="18297" y="308781"/>
                    </a:lnTo>
                    <a:lnTo>
                      <a:pt x="23994" y="371513"/>
                    </a:lnTo>
                    <a:lnTo>
                      <a:pt x="0" y="410101"/>
                    </a:lnTo>
                    <a:lnTo>
                      <a:pt x="1404" y="425861"/>
                    </a:lnTo>
                    <a:lnTo>
                      <a:pt x="18014" y="424892"/>
                    </a:lnTo>
                    <a:lnTo>
                      <a:pt x="39640" y="413296"/>
                    </a:lnTo>
                    <a:lnTo>
                      <a:pt x="84284" y="423391"/>
                    </a:lnTo>
                    <a:lnTo>
                      <a:pt x="132191" y="430849"/>
                    </a:lnTo>
                    <a:lnTo>
                      <a:pt x="182225" y="435549"/>
                    </a:lnTo>
                    <a:lnTo>
                      <a:pt x="233248" y="437367"/>
                    </a:lnTo>
                    <a:lnTo>
                      <a:pt x="284126" y="436182"/>
                    </a:lnTo>
                    <a:lnTo>
                      <a:pt x="333720" y="431871"/>
                    </a:lnTo>
                    <a:lnTo>
                      <a:pt x="380895" y="424313"/>
                    </a:lnTo>
                    <a:lnTo>
                      <a:pt x="424514" y="413384"/>
                    </a:lnTo>
                    <a:lnTo>
                      <a:pt x="444903" y="422229"/>
                    </a:lnTo>
                    <a:lnTo>
                      <a:pt x="464409" y="425346"/>
                    </a:lnTo>
                    <a:lnTo>
                      <a:pt x="469835" y="413097"/>
                    </a:lnTo>
                    <a:lnTo>
                      <a:pt x="447983" y="375843"/>
                    </a:lnTo>
                    <a:lnTo>
                      <a:pt x="453627" y="311193"/>
                    </a:lnTo>
                    <a:lnTo>
                      <a:pt x="451314" y="256990"/>
                    </a:lnTo>
                    <a:lnTo>
                      <a:pt x="441893" y="211210"/>
                    </a:lnTo>
                    <a:lnTo>
                      <a:pt x="426215" y="171832"/>
                    </a:lnTo>
                    <a:lnTo>
                      <a:pt x="405129" y="136831"/>
                    </a:lnTo>
                    <a:lnTo>
                      <a:pt x="379486" y="104185"/>
                    </a:lnTo>
                    <a:lnTo>
                      <a:pt x="350135" y="71869"/>
                    </a:lnTo>
                    <a:lnTo>
                      <a:pt x="317926" y="37862"/>
                    </a:lnTo>
                    <a:lnTo>
                      <a:pt x="283709" y="139"/>
                    </a:lnTo>
                    <a:lnTo>
                      <a:pt x="188268" y="0"/>
                    </a:lnTo>
                    <a:close/>
                  </a:path>
                </a:pathLst>
              </a:custGeom>
              <a:solidFill>
                <a:srgbClr val="FFC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04" name="object 96"/>
              <p:cNvPicPr/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35502" y="4743318"/>
                <a:ext cx="195072" cy="167009"/>
              </a:xfrm>
              <a:prstGeom prst="rect">
                <a:avLst/>
              </a:prstGeom>
            </p:spPr>
          </p:pic>
        </p:grpSp>
      </p:grpSp>
      <p:sp>
        <p:nvSpPr>
          <p:cNvPr id="44" name="Slide Number Placeholder 4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lang="en-IN" spc="-25" smtClean="0">
                <a:solidFill>
                  <a:srgbClr val="44536A"/>
                </a:solidFill>
              </a:rPr>
              <a:t>4</a:t>
            </a:fld>
            <a:endParaRPr lang="en-IN" spc="-25" dirty="0">
              <a:solidFill>
                <a:srgbClr val="44536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01220" y="2451968"/>
            <a:ext cx="8261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3366FF"/>
                </a:solidFill>
                <a:latin typeface="Century Gothic"/>
                <a:cs typeface="Century Gothic"/>
              </a:rPr>
              <a:t>Growth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625027" y="2443053"/>
            <a:ext cx="2850515" cy="1180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4215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006FC0"/>
                </a:solidFill>
                <a:latin typeface="Century Gothic"/>
                <a:cs typeface="Century Gothic"/>
              </a:rPr>
              <a:t>Earnings</a:t>
            </a:r>
            <a:endParaRPr sz="1800">
              <a:latin typeface="Century Gothic"/>
              <a:cs typeface="Century Gothic"/>
            </a:endParaRPr>
          </a:p>
          <a:p>
            <a:pPr marL="12700" marR="5080">
              <a:lnSpc>
                <a:spcPct val="114999"/>
              </a:lnSpc>
              <a:spcBef>
                <a:spcPts val="1135"/>
              </a:spcBef>
            </a:pPr>
            <a:r>
              <a:rPr sz="1400" dirty="0">
                <a:latin typeface="Century Gothic"/>
                <a:cs typeface="Century Gothic"/>
              </a:rPr>
              <a:t>Drive</a:t>
            </a:r>
            <a:r>
              <a:rPr sz="1400" spc="-40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sustainable</a:t>
            </a:r>
            <a:r>
              <a:rPr sz="1400" spc="-45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EPS</a:t>
            </a:r>
            <a:r>
              <a:rPr sz="1400" spc="-15" dirty="0">
                <a:latin typeface="Century Gothic"/>
                <a:cs typeface="Century Gothic"/>
              </a:rPr>
              <a:t> </a:t>
            </a:r>
            <a:r>
              <a:rPr sz="1400" spc="-10" dirty="0">
                <a:latin typeface="Century Gothic"/>
                <a:cs typeface="Century Gothic"/>
              </a:rPr>
              <a:t>growth </a:t>
            </a:r>
            <a:r>
              <a:rPr sz="1400" dirty="0">
                <a:latin typeface="Century Gothic"/>
                <a:cs typeface="Century Gothic"/>
              </a:rPr>
              <a:t>Attain</a:t>
            </a:r>
            <a:r>
              <a:rPr sz="1400" spc="-40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earnings</a:t>
            </a:r>
            <a:r>
              <a:rPr sz="1400" spc="-50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objectives</a:t>
            </a:r>
            <a:r>
              <a:rPr sz="1400" spc="-25" dirty="0">
                <a:latin typeface="Century Gothic"/>
                <a:cs typeface="Century Gothic"/>
              </a:rPr>
              <a:t> </a:t>
            </a:r>
            <a:r>
              <a:rPr sz="1400" spc="-10" dirty="0">
                <a:latin typeface="Century Gothic"/>
                <a:cs typeface="Century Gothic"/>
              </a:rPr>
              <a:t>across </a:t>
            </a:r>
            <a:r>
              <a:rPr sz="1400" dirty="0">
                <a:latin typeface="Century Gothic"/>
                <a:cs typeface="Century Gothic"/>
              </a:rPr>
              <a:t>economic</a:t>
            </a:r>
            <a:r>
              <a:rPr sz="1400" spc="-40" dirty="0">
                <a:latin typeface="Century Gothic"/>
                <a:cs typeface="Century Gothic"/>
              </a:rPr>
              <a:t> </a:t>
            </a:r>
            <a:r>
              <a:rPr sz="1400" spc="-10" dirty="0">
                <a:latin typeface="Century Gothic"/>
                <a:cs typeface="Century Gothic"/>
              </a:rPr>
              <a:t>cycles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02204" y="5056179"/>
            <a:ext cx="4592320" cy="1289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AFEF"/>
                </a:solidFill>
                <a:latin typeface="Century Gothic"/>
                <a:cs typeface="Century Gothic"/>
              </a:rPr>
              <a:t>Capital </a:t>
            </a:r>
            <a:r>
              <a:rPr sz="1800" b="1" spc="-10" dirty="0">
                <a:solidFill>
                  <a:srgbClr val="00AFEF"/>
                </a:solidFill>
                <a:latin typeface="Century Gothic"/>
                <a:cs typeface="Century Gothic"/>
              </a:rPr>
              <a:t>Allocation</a:t>
            </a:r>
            <a:endParaRPr sz="1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00">
              <a:latin typeface="Century Gothic"/>
              <a:cs typeface="Century Gothic"/>
            </a:endParaRPr>
          </a:p>
          <a:p>
            <a:pPr marL="227329">
              <a:lnSpc>
                <a:spcPct val="100000"/>
              </a:lnSpc>
            </a:pPr>
            <a:r>
              <a:rPr sz="1400" dirty="0">
                <a:latin typeface="Century Gothic"/>
                <a:cs typeface="Century Gothic"/>
              </a:rPr>
              <a:t>Drive</a:t>
            </a:r>
            <a:r>
              <a:rPr sz="1400" spc="-40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sustainable</a:t>
            </a:r>
            <a:r>
              <a:rPr sz="1400" spc="-45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EPS</a:t>
            </a:r>
            <a:r>
              <a:rPr sz="1400" spc="-15" dirty="0">
                <a:latin typeface="Century Gothic"/>
                <a:cs typeface="Century Gothic"/>
              </a:rPr>
              <a:t> </a:t>
            </a:r>
            <a:r>
              <a:rPr sz="1400" spc="-10" dirty="0">
                <a:latin typeface="Century Gothic"/>
                <a:cs typeface="Century Gothic"/>
              </a:rPr>
              <a:t>growth</a:t>
            </a:r>
            <a:endParaRPr sz="1400">
              <a:latin typeface="Century Gothic"/>
              <a:cs typeface="Century Gothic"/>
            </a:endParaRPr>
          </a:p>
          <a:p>
            <a:pPr marL="227329" marR="5080">
              <a:lnSpc>
                <a:spcPct val="114999"/>
              </a:lnSpc>
            </a:pPr>
            <a:r>
              <a:rPr sz="1400" dirty="0">
                <a:latin typeface="Century Gothic"/>
                <a:cs typeface="Century Gothic"/>
              </a:rPr>
              <a:t>Attain</a:t>
            </a:r>
            <a:r>
              <a:rPr sz="1400" spc="-55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earnings</a:t>
            </a:r>
            <a:r>
              <a:rPr sz="1400" spc="-55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objectives</a:t>
            </a:r>
            <a:r>
              <a:rPr sz="1400" spc="-35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across</a:t>
            </a:r>
            <a:r>
              <a:rPr sz="1400" spc="-55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economic</a:t>
            </a:r>
            <a:r>
              <a:rPr sz="1400" spc="-55" dirty="0">
                <a:latin typeface="Century Gothic"/>
                <a:cs typeface="Century Gothic"/>
              </a:rPr>
              <a:t> </a:t>
            </a:r>
            <a:r>
              <a:rPr sz="1400" spc="-10" dirty="0">
                <a:latin typeface="Century Gothic"/>
                <a:cs typeface="Century Gothic"/>
              </a:rPr>
              <a:t>cycles </a:t>
            </a:r>
            <a:r>
              <a:rPr sz="1400" dirty="0">
                <a:latin typeface="Century Gothic"/>
                <a:cs typeface="Century Gothic"/>
              </a:rPr>
              <a:t>Achieve</a:t>
            </a:r>
            <a:r>
              <a:rPr sz="1400" spc="-50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ROCE</a:t>
            </a:r>
            <a:r>
              <a:rPr sz="1400" spc="-20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≥</a:t>
            </a:r>
            <a:r>
              <a:rPr sz="1400" spc="-20" dirty="0">
                <a:latin typeface="Century Gothic"/>
                <a:cs typeface="Century Gothic"/>
              </a:rPr>
              <a:t> </a:t>
            </a:r>
            <a:r>
              <a:rPr sz="1400" spc="-25" dirty="0">
                <a:latin typeface="Century Gothic"/>
                <a:cs typeface="Century Gothic"/>
              </a:rPr>
              <a:t>30%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71734" y="431034"/>
            <a:ext cx="10942436" cy="82064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6515">
              <a:lnSpc>
                <a:spcPct val="100000"/>
              </a:lnSpc>
              <a:spcBef>
                <a:spcPts val="95"/>
              </a:spcBef>
            </a:pPr>
            <a:r>
              <a:rPr dirty="0"/>
              <a:t>Financial</a:t>
            </a:r>
            <a:r>
              <a:rPr spc="-125" dirty="0"/>
              <a:t> </a:t>
            </a:r>
            <a:r>
              <a:rPr dirty="0"/>
              <a:t>Priorities</a:t>
            </a:r>
            <a:r>
              <a:rPr spc="-155" dirty="0"/>
              <a:t> </a:t>
            </a:r>
            <a:r>
              <a:rPr dirty="0"/>
              <a:t>under</a:t>
            </a:r>
            <a:r>
              <a:rPr spc="-130" dirty="0"/>
              <a:t> </a:t>
            </a:r>
            <a:r>
              <a:rPr dirty="0"/>
              <a:t>Strong</a:t>
            </a:r>
            <a:r>
              <a:rPr spc="-160" dirty="0"/>
              <a:t> </a:t>
            </a:r>
            <a:r>
              <a:rPr spc="-10" dirty="0"/>
              <a:t>Governance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20061" y="4240424"/>
            <a:ext cx="274320" cy="194500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Century Gothic"/>
                <a:cs typeface="Century Gothic"/>
              </a:rPr>
              <a:t>APL</a:t>
            </a:r>
            <a:r>
              <a:rPr sz="1600" b="1" spc="320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APOLLO</a:t>
            </a:r>
            <a:r>
              <a:rPr sz="1600" b="1" spc="340" dirty="0">
                <a:latin typeface="Century Gothic"/>
                <a:cs typeface="Century Gothic"/>
              </a:rPr>
              <a:t> </a:t>
            </a:r>
            <a:r>
              <a:rPr sz="1600" b="1" spc="-10" dirty="0">
                <a:latin typeface="Century Gothic"/>
                <a:cs typeface="Century Gothic"/>
              </a:rPr>
              <a:t>TUBES</a:t>
            </a:r>
            <a:endParaRPr sz="1600">
              <a:latin typeface="Century Gothic"/>
              <a:cs typeface="Century Gothic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082159" y="1792290"/>
            <a:ext cx="3018790" cy="3071495"/>
            <a:chOff x="5082159" y="1792290"/>
            <a:chExt cx="3018790" cy="3071495"/>
          </a:xfrm>
        </p:grpSpPr>
        <p:sp>
          <p:nvSpPr>
            <p:cNvPr id="8" name="object 8"/>
            <p:cNvSpPr/>
            <p:nvPr/>
          </p:nvSpPr>
          <p:spPr>
            <a:xfrm>
              <a:off x="5565053" y="1946214"/>
              <a:ext cx="2148205" cy="784225"/>
            </a:xfrm>
            <a:custGeom>
              <a:avLst/>
              <a:gdLst/>
              <a:ahLst/>
              <a:cxnLst/>
              <a:rect l="l" t="t" r="r" b="b"/>
              <a:pathLst>
                <a:path w="2148204" h="784225">
                  <a:moveTo>
                    <a:pt x="0" y="457429"/>
                  </a:moveTo>
                  <a:lnTo>
                    <a:pt x="31212" y="421074"/>
                  </a:lnTo>
                  <a:lnTo>
                    <a:pt x="63528" y="386190"/>
                  </a:lnTo>
                  <a:lnTo>
                    <a:pt x="96901" y="352779"/>
                  </a:lnTo>
                  <a:lnTo>
                    <a:pt x="131286" y="320849"/>
                  </a:lnTo>
                  <a:lnTo>
                    <a:pt x="166636" y="290402"/>
                  </a:lnTo>
                  <a:lnTo>
                    <a:pt x="202906" y="261443"/>
                  </a:lnTo>
                  <a:lnTo>
                    <a:pt x="240050" y="233978"/>
                  </a:lnTo>
                  <a:lnTo>
                    <a:pt x="278022" y="208010"/>
                  </a:lnTo>
                  <a:lnTo>
                    <a:pt x="316775" y="183545"/>
                  </a:lnTo>
                  <a:lnTo>
                    <a:pt x="356265" y="160587"/>
                  </a:lnTo>
                  <a:lnTo>
                    <a:pt x="396446" y="139140"/>
                  </a:lnTo>
                  <a:lnTo>
                    <a:pt x="437270" y="119210"/>
                  </a:lnTo>
                  <a:lnTo>
                    <a:pt x="478693" y="100800"/>
                  </a:lnTo>
                  <a:lnTo>
                    <a:pt x="520669" y="83917"/>
                  </a:lnTo>
                  <a:lnTo>
                    <a:pt x="563151" y="68563"/>
                  </a:lnTo>
                  <a:lnTo>
                    <a:pt x="606094" y="54744"/>
                  </a:lnTo>
                  <a:lnTo>
                    <a:pt x="649452" y="42464"/>
                  </a:lnTo>
                  <a:lnTo>
                    <a:pt x="693179" y="31729"/>
                  </a:lnTo>
                  <a:lnTo>
                    <a:pt x="737229" y="22542"/>
                  </a:lnTo>
                  <a:lnTo>
                    <a:pt x="781557" y="14908"/>
                  </a:lnTo>
                  <a:lnTo>
                    <a:pt x="826116" y="8833"/>
                  </a:lnTo>
                  <a:lnTo>
                    <a:pt x="870860" y="4320"/>
                  </a:lnTo>
                  <a:lnTo>
                    <a:pt x="915744" y="1374"/>
                  </a:lnTo>
                  <a:lnTo>
                    <a:pt x="960721" y="0"/>
                  </a:lnTo>
                  <a:lnTo>
                    <a:pt x="1005747" y="202"/>
                  </a:lnTo>
                  <a:lnTo>
                    <a:pt x="1050774" y="1985"/>
                  </a:lnTo>
                  <a:lnTo>
                    <a:pt x="1095758" y="5354"/>
                  </a:lnTo>
                  <a:lnTo>
                    <a:pt x="1140651" y="10314"/>
                  </a:lnTo>
                  <a:lnTo>
                    <a:pt x="1185409" y="16868"/>
                  </a:lnTo>
                  <a:lnTo>
                    <a:pt x="1229985" y="25022"/>
                  </a:lnTo>
                  <a:lnTo>
                    <a:pt x="1274334" y="34780"/>
                  </a:lnTo>
                  <a:lnTo>
                    <a:pt x="1318409" y="46147"/>
                  </a:lnTo>
                  <a:lnTo>
                    <a:pt x="1362165" y="59127"/>
                  </a:lnTo>
                  <a:lnTo>
                    <a:pt x="1405556" y="73726"/>
                  </a:lnTo>
                  <a:lnTo>
                    <a:pt x="1448536" y="89947"/>
                  </a:lnTo>
                  <a:lnTo>
                    <a:pt x="1491059" y="107795"/>
                  </a:lnTo>
                  <a:lnTo>
                    <a:pt x="1533078" y="127276"/>
                  </a:lnTo>
                  <a:lnTo>
                    <a:pt x="1574550" y="148393"/>
                  </a:lnTo>
                  <a:lnTo>
                    <a:pt x="1615426" y="171151"/>
                  </a:lnTo>
                  <a:lnTo>
                    <a:pt x="1655662" y="195555"/>
                  </a:lnTo>
                  <a:lnTo>
                    <a:pt x="1695212" y="221610"/>
                  </a:lnTo>
                  <a:lnTo>
                    <a:pt x="1734029" y="249320"/>
                  </a:lnTo>
                  <a:lnTo>
                    <a:pt x="1772069" y="278689"/>
                  </a:lnTo>
                  <a:lnTo>
                    <a:pt x="1809914" y="310301"/>
                  </a:lnTo>
                  <a:lnTo>
                    <a:pt x="1846391" y="343285"/>
                  </a:lnTo>
                  <a:lnTo>
                    <a:pt x="1881464" y="377597"/>
                  </a:lnTo>
                  <a:lnTo>
                    <a:pt x="1915101" y="413189"/>
                  </a:lnTo>
                  <a:lnTo>
                    <a:pt x="1947268" y="450018"/>
                  </a:lnTo>
                  <a:lnTo>
                    <a:pt x="1977930" y="488038"/>
                  </a:lnTo>
                  <a:lnTo>
                    <a:pt x="2007055" y="527202"/>
                  </a:lnTo>
                  <a:lnTo>
                    <a:pt x="2034608" y="567467"/>
                  </a:lnTo>
                  <a:lnTo>
                    <a:pt x="2060556" y="608787"/>
                  </a:lnTo>
                  <a:lnTo>
                    <a:pt x="2084864" y="651116"/>
                  </a:lnTo>
                  <a:lnTo>
                    <a:pt x="2107501" y="694409"/>
                  </a:lnTo>
                  <a:lnTo>
                    <a:pt x="2128431" y="738620"/>
                  </a:lnTo>
                  <a:lnTo>
                    <a:pt x="2147620" y="783705"/>
                  </a:lnTo>
                </a:path>
              </a:pathLst>
            </a:custGeom>
            <a:ln w="307847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236147" y="2378326"/>
              <a:ext cx="1106805" cy="2047875"/>
            </a:xfrm>
            <a:custGeom>
              <a:avLst/>
              <a:gdLst/>
              <a:ahLst/>
              <a:cxnLst/>
              <a:rect l="l" t="t" r="r" b="b"/>
              <a:pathLst>
                <a:path w="1106804" h="2047875">
                  <a:moveTo>
                    <a:pt x="1106362" y="2047506"/>
                  </a:moveTo>
                  <a:lnTo>
                    <a:pt x="1058687" y="2041577"/>
                  </a:lnTo>
                  <a:lnTo>
                    <a:pt x="1011680" y="2033929"/>
                  </a:lnTo>
                  <a:lnTo>
                    <a:pt x="965367" y="2024598"/>
                  </a:lnTo>
                  <a:lnTo>
                    <a:pt x="919777" y="2013618"/>
                  </a:lnTo>
                  <a:lnTo>
                    <a:pt x="874939" y="2001026"/>
                  </a:lnTo>
                  <a:lnTo>
                    <a:pt x="830881" y="1986857"/>
                  </a:lnTo>
                  <a:lnTo>
                    <a:pt x="787631" y="1971146"/>
                  </a:lnTo>
                  <a:lnTo>
                    <a:pt x="745219" y="1953928"/>
                  </a:lnTo>
                  <a:lnTo>
                    <a:pt x="703671" y="1935240"/>
                  </a:lnTo>
                  <a:lnTo>
                    <a:pt x="663018" y="1915117"/>
                  </a:lnTo>
                  <a:lnTo>
                    <a:pt x="623287" y="1893594"/>
                  </a:lnTo>
                  <a:lnTo>
                    <a:pt x="584506" y="1870706"/>
                  </a:lnTo>
                  <a:lnTo>
                    <a:pt x="546705" y="1846490"/>
                  </a:lnTo>
                  <a:lnTo>
                    <a:pt x="509911" y="1820980"/>
                  </a:lnTo>
                  <a:lnTo>
                    <a:pt x="474153" y="1794212"/>
                  </a:lnTo>
                  <a:lnTo>
                    <a:pt x="439459" y="1766221"/>
                  </a:lnTo>
                  <a:lnTo>
                    <a:pt x="405858" y="1737044"/>
                  </a:lnTo>
                  <a:lnTo>
                    <a:pt x="373378" y="1706715"/>
                  </a:lnTo>
                  <a:lnTo>
                    <a:pt x="342048" y="1675270"/>
                  </a:lnTo>
                  <a:lnTo>
                    <a:pt x="311896" y="1642744"/>
                  </a:lnTo>
                  <a:lnTo>
                    <a:pt x="282950" y="1609173"/>
                  </a:lnTo>
                  <a:lnTo>
                    <a:pt x="255239" y="1574592"/>
                  </a:lnTo>
                  <a:lnTo>
                    <a:pt x="228791" y="1539037"/>
                  </a:lnTo>
                  <a:lnTo>
                    <a:pt x="203635" y="1502543"/>
                  </a:lnTo>
                  <a:lnTo>
                    <a:pt x="179799" y="1465146"/>
                  </a:lnTo>
                  <a:lnTo>
                    <a:pt x="157311" y="1426881"/>
                  </a:lnTo>
                  <a:lnTo>
                    <a:pt x="136201" y="1387784"/>
                  </a:lnTo>
                  <a:lnTo>
                    <a:pt x="116496" y="1347890"/>
                  </a:lnTo>
                  <a:lnTo>
                    <a:pt x="98225" y="1307234"/>
                  </a:lnTo>
                  <a:lnTo>
                    <a:pt x="81415" y="1265853"/>
                  </a:lnTo>
                  <a:lnTo>
                    <a:pt x="66097" y="1223781"/>
                  </a:lnTo>
                  <a:lnTo>
                    <a:pt x="52298" y="1181053"/>
                  </a:lnTo>
                  <a:lnTo>
                    <a:pt x="40046" y="1137707"/>
                  </a:lnTo>
                  <a:lnTo>
                    <a:pt x="29370" y="1093776"/>
                  </a:lnTo>
                  <a:lnTo>
                    <a:pt x="20298" y="1049296"/>
                  </a:lnTo>
                  <a:lnTo>
                    <a:pt x="12859" y="1004303"/>
                  </a:lnTo>
                  <a:lnTo>
                    <a:pt x="7081" y="958833"/>
                  </a:lnTo>
                  <a:lnTo>
                    <a:pt x="2993" y="912920"/>
                  </a:lnTo>
                  <a:lnTo>
                    <a:pt x="623" y="866600"/>
                  </a:lnTo>
                  <a:lnTo>
                    <a:pt x="0" y="819910"/>
                  </a:lnTo>
                  <a:lnTo>
                    <a:pt x="1151" y="772883"/>
                  </a:lnTo>
                  <a:lnTo>
                    <a:pt x="4105" y="725556"/>
                  </a:lnTo>
                  <a:lnTo>
                    <a:pt x="8891" y="677964"/>
                  </a:lnTo>
                  <a:lnTo>
                    <a:pt x="15887" y="628100"/>
                  </a:lnTo>
                  <a:lnTo>
                    <a:pt x="24873" y="578663"/>
                  </a:lnTo>
                  <a:lnTo>
                    <a:pt x="35826" y="529708"/>
                  </a:lnTo>
                  <a:lnTo>
                    <a:pt x="48721" y="481291"/>
                  </a:lnTo>
                  <a:lnTo>
                    <a:pt x="63532" y="433466"/>
                  </a:lnTo>
                  <a:lnTo>
                    <a:pt x="80236" y="386289"/>
                  </a:lnTo>
                  <a:lnTo>
                    <a:pt x="98807" y="339815"/>
                  </a:lnTo>
                  <a:lnTo>
                    <a:pt x="119220" y="294101"/>
                  </a:lnTo>
                  <a:lnTo>
                    <a:pt x="141452" y="249201"/>
                  </a:lnTo>
                  <a:lnTo>
                    <a:pt x="165477" y="205170"/>
                  </a:lnTo>
                  <a:lnTo>
                    <a:pt x="191270" y="162064"/>
                  </a:lnTo>
                  <a:lnTo>
                    <a:pt x="218807" y="119939"/>
                  </a:lnTo>
                  <a:lnTo>
                    <a:pt x="248063" y="78850"/>
                  </a:lnTo>
                  <a:lnTo>
                    <a:pt x="279014" y="38851"/>
                  </a:lnTo>
                  <a:lnTo>
                    <a:pt x="311634" y="0"/>
                  </a:lnTo>
                </a:path>
              </a:pathLst>
            </a:custGeom>
            <a:ln w="307974">
              <a:solidFill>
                <a:srgbClr val="33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151012" y="2113611"/>
              <a:ext cx="758190" cy="756285"/>
            </a:xfrm>
            <a:custGeom>
              <a:avLst/>
              <a:gdLst/>
              <a:ahLst/>
              <a:cxnLst/>
              <a:rect l="l" t="t" r="r" b="b"/>
              <a:pathLst>
                <a:path w="758189" h="756285">
                  <a:moveTo>
                    <a:pt x="757847" y="0"/>
                  </a:moveTo>
                  <a:lnTo>
                    <a:pt x="0" y="101117"/>
                  </a:lnTo>
                  <a:lnTo>
                    <a:pt x="641832" y="755713"/>
                  </a:lnTo>
                  <a:lnTo>
                    <a:pt x="757847" y="0"/>
                  </a:lnTo>
                  <a:close/>
                </a:path>
              </a:pathLst>
            </a:custGeom>
            <a:solidFill>
              <a:srgbClr val="336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346573" y="2705831"/>
              <a:ext cx="1450340" cy="1727200"/>
            </a:xfrm>
            <a:custGeom>
              <a:avLst/>
              <a:gdLst/>
              <a:ahLst/>
              <a:cxnLst/>
              <a:rect l="l" t="t" r="r" b="b"/>
              <a:pathLst>
                <a:path w="1450340" h="1727200">
                  <a:moveTo>
                    <a:pt x="1345615" y="0"/>
                  </a:moveTo>
                  <a:lnTo>
                    <a:pt x="1363962" y="44394"/>
                  </a:lnTo>
                  <a:lnTo>
                    <a:pt x="1380484" y="89056"/>
                  </a:lnTo>
                  <a:lnTo>
                    <a:pt x="1395199" y="133944"/>
                  </a:lnTo>
                  <a:lnTo>
                    <a:pt x="1408123" y="179016"/>
                  </a:lnTo>
                  <a:lnTo>
                    <a:pt x="1419273" y="224228"/>
                  </a:lnTo>
                  <a:lnTo>
                    <a:pt x="1428667" y="269540"/>
                  </a:lnTo>
                  <a:lnTo>
                    <a:pt x="1436320" y="314908"/>
                  </a:lnTo>
                  <a:lnTo>
                    <a:pt x="1442250" y="360291"/>
                  </a:lnTo>
                  <a:lnTo>
                    <a:pt x="1446473" y="405646"/>
                  </a:lnTo>
                  <a:lnTo>
                    <a:pt x="1449007" y="450932"/>
                  </a:lnTo>
                  <a:lnTo>
                    <a:pt x="1449868" y="496105"/>
                  </a:lnTo>
                  <a:lnTo>
                    <a:pt x="1449074" y="541124"/>
                  </a:lnTo>
                  <a:lnTo>
                    <a:pt x="1446640" y="585947"/>
                  </a:lnTo>
                  <a:lnTo>
                    <a:pt x="1442584" y="630531"/>
                  </a:lnTo>
                  <a:lnTo>
                    <a:pt x="1436922" y="674834"/>
                  </a:lnTo>
                  <a:lnTo>
                    <a:pt x="1429673" y="718814"/>
                  </a:lnTo>
                  <a:lnTo>
                    <a:pt x="1420851" y="762428"/>
                  </a:lnTo>
                  <a:lnTo>
                    <a:pt x="1410475" y="805636"/>
                  </a:lnTo>
                  <a:lnTo>
                    <a:pt x="1398561" y="848393"/>
                  </a:lnTo>
                  <a:lnTo>
                    <a:pt x="1385125" y="890659"/>
                  </a:lnTo>
                  <a:lnTo>
                    <a:pt x="1370186" y="932390"/>
                  </a:lnTo>
                  <a:lnTo>
                    <a:pt x="1353759" y="973545"/>
                  </a:lnTo>
                  <a:lnTo>
                    <a:pt x="1335861" y="1014082"/>
                  </a:lnTo>
                  <a:lnTo>
                    <a:pt x="1316510" y="1053958"/>
                  </a:lnTo>
                  <a:lnTo>
                    <a:pt x="1295721" y="1093130"/>
                  </a:lnTo>
                  <a:lnTo>
                    <a:pt x="1273513" y="1131558"/>
                  </a:lnTo>
                  <a:lnTo>
                    <a:pt x="1249902" y="1169198"/>
                  </a:lnTo>
                  <a:lnTo>
                    <a:pt x="1224904" y="1206009"/>
                  </a:lnTo>
                  <a:lnTo>
                    <a:pt x="1198537" y="1241948"/>
                  </a:lnTo>
                  <a:lnTo>
                    <a:pt x="1170817" y="1276973"/>
                  </a:lnTo>
                  <a:lnTo>
                    <a:pt x="1141761" y="1311042"/>
                  </a:lnTo>
                  <a:lnTo>
                    <a:pt x="1111386" y="1344112"/>
                  </a:lnTo>
                  <a:lnTo>
                    <a:pt x="1079710" y="1376142"/>
                  </a:lnTo>
                  <a:lnTo>
                    <a:pt x="1046748" y="1407088"/>
                  </a:lnTo>
                  <a:lnTo>
                    <a:pt x="1012517" y="1436910"/>
                  </a:lnTo>
                  <a:lnTo>
                    <a:pt x="977035" y="1465565"/>
                  </a:lnTo>
                  <a:lnTo>
                    <a:pt x="940318" y="1493010"/>
                  </a:lnTo>
                  <a:lnTo>
                    <a:pt x="902384" y="1519203"/>
                  </a:lnTo>
                  <a:lnTo>
                    <a:pt x="863248" y="1544102"/>
                  </a:lnTo>
                  <a:lnTo>
                    <a:pt x="822928" y="1567666"/>
                  </a:lnTo>
                  <a:lnTo>
                    <a:pt x="781441" y="1589851"/>
                  </a:lnTo>
                  <a:lnTo>
                    <a:pt x="738804" y="1610616"/>
                  </a:lnTo>
                  <a:lnTo>
                    <a:pt x="695032" y="1629918"/>
                  </a:lnTo>
                  <a:lnTo>
                    <a:pt x="647865" y="1648539"/>
                  </a:lnTo>
                  <a:lnTo>
                    <a:pt x="600069" y="1665194"/>
                  </a:lnTo>
                  <a:lnTo>
                    <a:pt x="551707" y="1679876"/>
                  </a:lnTo>
                  <a:lnTo>
                    <a:pt x="502841" y="1692576"/>
                  </a:lnTo>
                  <a:lnTo>
                    <a:pt x="453531" y="1703289"/>
                  </a:lnTo>
                  <a:lnTo>
                    <a:pt x="403841" y="1712008"/>
                  </a:lnTo>
                  <a:lnTo>
                    <a:pt x="353831" y="1718724"/>
                  </a:lnTo>
                  <a:lnTo>
                    <a:pt x="303563" y="1723431"/>
                  </a:lnTo>
                  <a:lnTo>
                    <a:pt x="253100" y="1726122"/>
                  </a:lnTo>
                  <a:lnTo>
                    <a:pt x="202501" y="1726790"/>
                  </a:lnTo>
                  <a:lnTo>
                    <a:pt x="151831" y="1725428"/>
                  </a:lnTo>
                  <a:lnTo>
                    <a:pt x="101149" y="1722029"/>
                  </a:lnTo>
                  <a:lnTo>
                    <a:pt x="50518" y="1716585"/>
                  </a:lnTo>
                  <a:lnTo>
                    <a:pt x="0" y="1709089"/>
                  </a:lnTo>
                </a:path>
              </a:pathLst>
            </a:custGeom>
            <a:ln w="307975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923374" y="3983532"/>
              <a:ext cx="716915" cy="880110"/>
            </a:xfrm>
            <a:custGeom>
              <a:avLst/>
              <a:gdLst/>
              <a:ahLst/>
              <a:cxnLst/>
              <a:rect l="l" t="t" r="r" b="b"/>
              <a:pathLst>
                <a:path w="716915" h="880110">
                  <a:moveTo>
                    <a:pt x="716292" y="0"/>
                  </a:moveTo>
                  <a:lnTo>
                    <a:pt x="0" y="267881"/>
                  </a:lnTo>
                  <a:lnTo>
                    <a:pt x="458470" y="879970"/>
                  </a:lnTo>
                  <a:lnTo>
                    <a:pt x="716292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199639" y="2473318"/>
              <a:ext cx="901700" cy="700405"/>
            </a:xfrm>
            <a:custGeom>
              <a:avLst/>
              <a:gdLst/>
              <a:ahLst/>
              <a:cxnLst/>
              <a:rect l="l" t="t" r="r" b="b"/>
              <a:pathLst>
                <a:path w="901700" h="700405">
                  <a:moveTo>
                    <a:pt x="901242" y="0"/>
                  </a:moveTo>
                  <a:lnTo>
                    <a:pt x="0" y="231330"/>
                  </a:lnTo>
                  <a:lnTo>
                    <a:pt x="600570" y="699858"/>
                  </a:lnTo>
                  <a:lnTo>
                    <a:pt x="901242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021536" y="2966696"/>
            <a:ext cx="2786380" cy="1252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1400" dirty="0">
                <a:latin typeface="Century Gothic"/>
                <a:cs typeface="Century Gothic"/>
              </a:rPr>
              <a:t>Profitable</a:t>
            </a:r>
            <a:r>
              <a:rPr sz="1400" spc="-45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Organic</a:t>
            </a:r>
            <a:r>
              <a:rPr sz="1400" spc="-25" dirty="0">
                <a:latin typeface="Century Gothic"/>
                <a:cs typeface="Century Gothic"/>
              </a:rPr>
              <a:t> </a:t>
            </a:r>
            <a:r>
              <a:rPr sz="1400" spc="-10" dirty="0">
                <a:latin typeface="Century Gothic"/>
                <a:cs typeface="Century Gothic"/>
              </a:rPr>
              <a:t>Growth </a:t>
            </a:r>
            <a:r>
              <a:rPr sz="1400" dirty="0">
                <a:latin typeface="Century Gothic"/>
                <a:cs typeface="Century Gothic"/>
              </a:rPr>
              <a:t>Commitment</a:t>
            </a:r>
            <a:r>
              <a:rPr sz="1400" spc="-50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to</a:t>
            </a:r>
            <a:r>
              <a:rPr sz="1400" spc="-10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R&amp;D</a:t>
            </a:r>
            <a:r>
              <a:rPr sz="1400" spc="-30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and</a:t>
            </a:r>
            <a:r>
              <a:rPr sz="1400" spc="-5" dirty="0">
                <a:latin typeface="Century Gothic"/>
                <a:cs typeface="Century Gothic"/>
              </a:rPr>
              <a:t> </a:t>
            </a:r>
            <a:r>
              <a:rPr sz="1400" spc="-10" dirty="0">
                <a:latin typeface="Century Gothic"/>
                <a:cs typeface="Century Gothic"/>
              </a:rPr>
              <a:t>Talent </a:t>
            </a:r>
            <a:r>
              <a:rPr sz="1400" dirty="0">
                <a:latin typeface="Century Gothic"/>
                <a:cs typeface="Century Gothic"/>
              </a:rPr>
              <a:t>Innovate</a:t>
            </a:r>
            <a:r>
              <a:rPr sz="1400" spc="-50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products</a:t>
            </a:r>
            <a:r>
              <a:rPr sz="1400" spc="-40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to</a:t>
            </a:r>
            <a:r>
              <a:rPr sz="1400" spc="-15" dirty="0">
                <a:latin typeface="Century Gothic"/>
                <a:cs typeface="Century Gothic"/>
              </a:rPr>
              <a:t> </a:t>
            </a:r>
            <a:r>
              <a:rPr sz="1400" spc="-10" dirty="0">
                <a:latin typeface="Century Gothic"/>
                <a:cs typeface="Century Gothic"/>
              </a:rPr>
              <a:t>replace </a:t>
            </a:r>
            <a:r>
              <a:rPr sz="1400" dirty="0">
                <a:latin typeface="Century Gothic"/>
                <a:cs typeface="Century Gothic"/>
              </a:rPr>
              <a:t>conventional</a:t>
            </a:r>
            <a:r>
              <a:rPr sz="1400" spc="-85" dirty="0">
                <a:latin typeface="Century Gothic"/>
                <a:cs typeface="Century Gothic"/>
              </a:rPr>
              <a:t> </a:t>
            </a:r>
            <a:r>
              <a:rPr sz="1400" spc="-10" dirty="0">
                <a:latin typeface="Century Gothic"/>
                <a:cs typeface="Century Gothic"/>
              </a:rPr>
              <a:t>construction methods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815083" y="3101339"/>
            <a:ext cx="97790" cy="79375"/>
          </a:xfrm>
          <a:custGeom>
            <a:avLst/>
            <a:gdLst/>
            <a:ahLst/>
            <a:cxnLst/>
            <a:rect l="l" t="t" r="r" b="b"/>
            <a:pathLst>
              <a:path w="97789" h="79375">
                <a:moveTo>
                  <a:pt x="97536" y="0"/>
                </a:moveTo>
                <a:lnTo>
                  <a:pt x="0" y="0"/>
                </a:lnTo>
                <a:lnTo>
                  <a:pt x="0" y="79248"/>
                </a:lnTo>
                <a:lnTo>
                  <a:pt x="97536" y="79248"/>
                </a:lnTo>
                <a:lnTo>
                  <a:pt x="9753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15083" y="3329940"/>
            <a:ext cx="97790" cy="79375"/>
          </a:xfrm>
          <a:custGeom>
            <a:avLst/>
            <a:gdLst/>
            <a:ahLst/>
            <a:cxnLst/>
            <a:rect l="l" t="t" r="r" b="b"/>
            <a:pathLst>
              <a:path w="97789" h="79375">
                <a:moveTo>
                  <a:pt x="97536" y="0"/>
                </a:moveTo>
                <a:lnTo>
                  <a:pt x="0" y="0"/>
                </a:lnTo>
                <a:lnTo>
                  <a:pt x="0" y="79248"/>
                </a:lnTo>
                <a:lnTo>
                  <a:pt x="97536" y="79248"/>
                </a:lnTo>
                <a:lnTo>
                  <a:pt x="9753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15083" y="3573779"/>
            <a:ext cx="97790" cy="79375"/>
          </a:xfrm>
          <a:custGeom>
            <a:avLst/>
            <a:gdLst/>
            <a:ahLst/>
            <a:cxnLst/>
            <a:rect l="l" t="t" r="r" b="b"/>
            <a:pathLst>
              <a:path w="97789" h="79375">
                <a:moveTo>
                  <a:pt x="97536" y="0"/>
                </a:moveTo>
                <a:lnTo>
                  <a:pt x="0" y="0"/>
                </a:lnTo>
                <a:lnTo>
                  <a:pt x="0" y="79248"/>
                </a:lnTo>
                <a:lnTo>
                  <a:pt x="97536" y="79248"/>
                </a:lnTo>
                <a:lnTo>
                  <a:pt x="9753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371331" y="2993135"/>
            <a:ext cx="96520" cy="79375"/>
          </a:xfrm>
          <a:custGeom>
            <a:avLst/>
            <a:gdLst/>
            <a:ahLst/>
            <a:cxnLst/>
            <a:rect l="l" t="t" r="r" b="b"/>
            <a:pathLst>
              <a:path w="96520" h="79375">
                <a:moveTo>
                  <a:pt x="96011" y="0"/>
                </a:moveTo>
                <a:lnTo>
                  <a:pt x="0" y="0"/>
                </a:lnTo>
                <a:lnTo>
                  <a:pt x="0" y="79248"/>
                </a:lnTo>
                <a:lnTo>
                  <a:pt x="96011" y="79248"/>
                </a:lnTo>
                <a:lnTo>
                  <a:pt x="96011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71331" y="3221735"/>
            <a:ext cx="96520" cy="79375"/>
          </a:xfrm>
          <a:custGeom>
            <a:avLst/>
            <a:gdLst/>
            <a:ahLst/>
            <a:cxnLst/>
            <a:rect l="l" t="t" r="r" b="b"/>
            <a:pathLst>
              <a:path w="96520" h="79375">
                <a:moveTo>
                  <a:pt x="96011" y="0"/>
                </a:moveTo>
                <a:lnTo>
                  <a:pt x="0" y="0"/>
                </a:lnTo>
                <a:lnTo>
                  <a:pt x="0" y="79248"/>
                </a:lnTo>
                <a:lnTo>
                  <a:pt x="96011" y="79248"/>
                </a:lnTo>
                <a:lnTo>
                  <a:pt x="96011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82540" y="5716523"/>
            <a:ext cx="97790" cy="79375"/>
          </a:xfrm>
          <a:custGeom>
            <a:avLst/>
            <a:gdLst/>
            <a:ahLst/>
            <a:cxnLst/>
            <a:rect l="l" t="t" r="r" b="b"/>
            <a:pathLst>
              <a:path w="97789" h="79375">
                <a:moveTo>
                  <a:pt x="97536" y="0"/>
                </a:moveTo>
                <a:lnTo>
                  <a:pt x="0" y="0"/>
                </a:lnTo>
                <a:lnTo>
                  <a:pt x="0" y="79247"/>
                </a:lnTo>
                <a:lnTo>
                  <a:pt x="97536" y="79247"/>
                </a:lnTo>
                <a:lnTo>
                  <a:pt x="9753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82540" y="5945123"/>
            <a:ext cx="97790" cy="79375"/>
          </a:xfrm>
          <a:custGeom>
            <a:avLst/>
            <a:gdLst/>
            <a:ahLst/>
            <a:cxnLst/>
            <a:rect l="l" t="t" r="r" b="b"/>
            <a:pathLst>
              <a:path w="97789" h="79375">
                <a:moveTo>
                  <a:pt x="97536" y="0"/>
                </a:moveTo>
                <a:lnTo>
                  <a:pt x="0" y="0"/>
                </a:lnTo>
                <a:lnTo>
                  <a:pt x="0" y="79247"/>
                </a:lnTo>
                <a:lnTo>
                  <a:pt x="97536" y="79247"/>
                </a:lnTo>
                <a:lnTo>
                  <a:pt x="9753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082540" y="6190488"/>
            <a:ext cx="97790" cy="78105"/>
          </a:xfrm>
          <a:custGeom>
            <a:avLst/>
            <a:gdLst/>
            <a:ahLst/>
            <a:cxnLst/>
            <a:rect l="l" t="t" r="r" b="b"/>
            <a:pathLst>
              <a:path w="97789" h="78104">
                <a:moveTo>
                  <a:pt x="97536" y="0"/>
                </a:moveTo>
                <a:lnTo>
                  <a:pt x="0" y="0"/>
                </a:lnTo>
                <a:lnTo>
                  <a:pt x="0" y="77723"/>
                </a:lnTo>
                <a:lnTo>
                  <a:pt x="97536" y="77723"/>
                </a:lnTo>
                <a:lnTo>
                  <a:pt x="9753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0"/>
            <a:ext cx="760730" cy="1207135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lang="en-IN" spc="-25" smtClean="0">
                <a:solidFill>
                  <a:srgbClr val="44536A"/>
                </a:solidFill>
              </a:rPr>
              <a:t>40</a:t>
            </a:fld>
            <a:endParaRPr lang="en-IN" spc="-25" dirty="0">
              <a:solidFill>
                <a:srgbClr val="44536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7706" y="2415285"/>
            <a:ext cx="2534919" cy="990869"/>
          </a:xfrm>
          <a:prstGeom prst="rect">
            <a:avLst/>
          </a:prstGeom>
          <a:ln w="9144">
            <a:solidFill>
              <a:srgbClr val="006EC0"/>
            </a:solidFill>
          </a:ln>
        </p:spPr>
        <p:txBody>
          <a:bodyPr vert="horz" wrap="square" lIns="0" tIns="82126" rIns="0" bIns="0" rtlCol="0">
            <a:spAutoFit/>
          </a:bodyPr>
          <a:lstStyle/>
          <a:p>
            <a:pPr algn="ctr">
              <a:spcBef>
                <a:spcPts val="646"/>
              </a:spcBef>
            </a:pPr>
            <a:r>
              <a:rPr sz="1500" b="1" dirty="0">
                <a:latin typeface="Century Gothic"/>
                <a:cs typeface="Century Gothic"/>
              </a:rPr>
              <a:t>Neeru</a:t>
            </a:r>
            <a:r>
              <a:rPr sz="1500" b="1" spc="-47" dirty="0">
                <a:latin typeface="Century Gothic"/>
                <a:cs typeface="Century Gothic"/>
              </a:rPr>
              <a:t> </a:t>
            </a:r>
            <a:r>
              <a:rPr sz="1500" b="1" spc="-7" dirty="0">
                <a:latin typeface="Century Gothic"/>
                <a:cs typeface="Century Gothic"/>
              </a:rPr>
              <a:t>Abrol</a:t>
            </a:r>
            <a:endParaRPr sz="1500" dirty="0">
              <a:latin typeface="Century Gothic"/>
              <a:cs typeface="Century Gothic"/>
            </a:endParaRPr>
          </a:p>
          <a:p>
            <a:pPr marL="156641" marR="144787" indent="-847" algn="ctr">
              <a:spcBef>
                <a:spcPts val="10"/>
              </a:spcBef>
            </a:pPr>
            <a:r>
              <a:rPr sz="1100" dirty="0">
                <a:latin typeface="Century Gothic"/>
                <a:cs typeface="Century Gothic"/>
              </a:rPr>
              <a:t>Director at TCNS Clothing </a:t>
            </a:r>
            <a:r>
              <a:rPr sz="1100" spc="-10" dirty="0">
                <a:latin typeface="Century Gothic"/>
                <a:cs typeface="Century Gothic"/>
              </a:rPr>
              <a:t>Co  </a:t>
            </a:r>
            <a:r>
              <a:rPr sz="1100" dirty="0">
                <a:latin typeface="Century Gothic"/>
                <a:cs typeface="Century Gothic"/>
              </a:rPr>
              <a:t>Limited &amp; others|Awarded</a:t>
            </a:r>
            <a:r>
              <a:rPr sz="1100" spc="-123" dirty="0">
                <a:latin typeface="Century Gothic"/>
                <a:cs typeface="Century Gothic"/>
              </a:rPr>
              <a:t> </a:t>
            </a:r>
            <a:r>
              <a:rPr sz="1100" spc="-10" dirty="0">
                <a:latin typeface="Century Gothic"/>
                <a:cs typeface="Century Gothic"/>
              </a:rPr>
              <a:t>best  </a:t>
            </a:r>
            <a:r>
              <a:rPr sz="1100" dirty="0">
                <a:latin typeface="Century Gothic"/>
                <a:cs typeface="Century Gothic"/>
              </a:rPr>
              <a:t>achiever by </a:t>
            </a:r>
            <a:r>
              <a:rPr sz="1100" spc="3" dirty="0">
                <a:latin typeface="Century Gothic"/>
                <a:cs typeface="Century Gothic"/>
              </a:rPr>
              <a:t>ICAI </a:t>
            </a:r>
            <a:r>
              <a:rPr sz="1100" dirty="0">
                <a:latin typeface="Century Gothic"/>
                <a:cs typeface="Century Gothic"/>
              </a:rPr>
              <a:t>| </a:t>
            </a:r>
            <a:r>
              <a:rPr sz="1100" spc="-3" dirty="0">
                <a:latin typeface="Century Gothic"/>
                <a:cs typeface="Century Gothic"/>
              </a:rPr>
              <a:t>26 </a:t>
            </a:r>
            <a:r>
              <a:rPr sz="1100" spc="3" dirty="0">
                <a:latin typeface="Century Gothic"/>
                <a:cs typeface="Century Gothic"/>
              </a:rPr>
              <a:t>Yr  </a:t>
            </a:r>
            <a:r>
              <a:rPr sz="1100" dirty="0">
                <a:latin typeface="Century Gothic"/>
                <a:cs typeface="Century Gothic"/>
              </a:rPr>
              <a:t>experience in</a:t>
            </a:r>
            <a:r>
              <a:rPr sz="1100" spc="-73" dirty="0">
                <a:latin typeface="Century Gothic"/>
                <a:cs typeface="Century Gothic"/>
              </a:rPr>
              <a:t> </a:t>
            </a:r>
            <a:r>
              <a:rPr sz="1100" spc="-3" dirty="0">
                <a:latin typeface="Century Gothic"/>
                <a:cs typeface="Century Gothic"/>
              </a:rPr>
              <a:t>SAIL</a:t>
            </a:r>
            <a:endParaRPr sz="110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88232" y="3471915"/>
            <a:ext cx="2554393" cy="990869"/>
          </a:xfrm>
          <a:prstGeom prst="rect">
            <a:avLst/>
          </a:prstGeom>
          <a:ln w="9144">
            <a:solidFill>
              <a:srgbClr val="006EC0"/>
            </a:solidFill>
          </a:ln>
        </p:spPr>
        <p:txBody>
          <a:bodyPr vert="horz" wrap="square" lIns="0" tIns="82126" rIns="0" bIns="0" rtlCol="0">
            <a:spAutoFit/>
          </a:bodyPr>
          <a:lstStyle/>
          <a:p>
            <a:pPr marL="3810" algn="ctr">
              <a:spcBef>
                <a:spcPts val="646"/>
              </a:spcBef>
            </a:pPr>
            <a:r>
              <a:rPr sz="1500" b="1" dirty="0">
                <a:latin typeface="Century Gothic"/>
                <a:cs typeface="Century Gothic"/>
              </a:rPr>
              <a:t>Abhilash</a:t>
            </a:r>
            <a:r>
              <a:rPr sz="1500" b="1" spc="-73" dirty="0">
                <a:latin typeface="Century Gothic"/>
                <a:cs typeface="Century Gothic"/>
              </a:rPr>
              <a:t> </a:t>
            </a:r>
            <a:r>
              <a:rPr sz="1500" b="1" spc="-13" dirty="0">
                <a:latin typeface="Century Gothic"/>
                <a:cs typeface="Century Gothic"/>
              </a:rPr>
              <a:t>Lal</a:t>
            </a:r>
            <a:endParaRPr sz="1500" dirty="0">
              <a:latin typeface="Century Gothic"/>
              <a:cs typeface="Century Gothic"/>
            </a:endParaRPr>
          </a:p>
          <a:p>
            <a:pPr marL="202787" marR="191356" indent="847" algn="ctr">
              <a:spcBef>
                <a:spcPts val="10"/>
              </a:spcBef>
            </a:pPr>
            <a:r>
              <a:rPr sz="1100" dirty="0">
                <a:latin typeface="Century Gothic"/>
                <a:cs typeface="Century Gothic"/>
              </a:rPr>
              <a:t>3 decades of </a:t>
            </a:r>
            <a:r>
              <a:rPr sz="1100" spc="-10" dirty="0">
                <a:latin typeface="Century Gothic"/>
                <a:cs typeface="Century Gothic"/>
              </a:rPr>
              <a:t>professional  </a:t>
            </a:r>
            <a:r>
              <a:rPr sz="1100" dirty="0">
                <a:latin typeface="Century Gothic"/>
                <a:cs typeface="Century Gothic"/>
              </a:rPr>
              <a:t>experience in </a:t>
            </a:r>
            <a:r>
              <a:rPr sz="1100" spc="3" dirty="0">
                <a:latin typeface="Century Gothic"/>
                <a:cs typeface="Century Gothic"/>
              </a:rPr>
              <a:t>senior </a:t>
            </a:r>
            <a:r>
              <a:rPr sz="1100" dirty="0">
                <a:latin typeface="Century Gothic"/>
                <a:cs typeface="Century Gothic"/>
              </a:rPr>
              <a:t>roles</a:t>
            </a:r>
            <a:r>
              <a:rPr sz="1100" spc="-140" dirty="0">
                <a:latin typeface="Century Gothic"/>
                <a:cs typeface="Century Gothic"/>
              </a:rPr>
              <a:t> </a:t>
            </a:r>
            <a:r>
              <a:rPr sz="1100" spc="-10" dirty="0">
                <a:latin typeface="Century Gothic"/>
                <a:cs typeface="Century Gothic"/>
              </a:rPr>
              <a:t>across  </a:t>
            </a:r>
            <a:r>
              <a:rPr sz="1100" dirty="0">
                <a:latin typeface="Century Gothic"/>
                <a:cs typeface="Century Gothic"/>
              </a:rPr>
              <a:t>financial </a:t>
            </a:r>
            <a:r>
              <a:rPr sz="1100" spc="-3" dirty="0">
                <a:latin typeface="Century Gothic"/>
                <a:cs typeface="Century Gothic"/>
              </a:rPr>
              <a:t>services </a:t>
            </a:r>
            <a:r>
              <a:rPr sz="1100" spc="-10" dirty="0">
                <a:latin typeface="Century Gothic"/>
                <a:cs typeface="Century Gothic"/>
              </a:rPr>
              <a:t>including  </a:t>
            </a:r>
            <a:r>
              <a:rPr sz="1100" dirty="0">
                <a:latin typeface="Century Gothic"/>
                <a:cs typeface="Century Gothic"/>
              </a:rPr>
              <a:t>banking, PE &amp;</a:t>
            </a:r>
            <a:r>
              <a:rPr sz="1100" spc="-53" dirty="0">
                <a:latin typeface="Century Gothic"/>
                <a:cs typeface="Century Gothic"/>
              </a:rPr>
              <a:t> </a:t>
            </a:r>
            <a:r>
              <a:rPr sz="1100" spc="-7" dirty="0">
                <a:latin typeface="Century Gothic"/>
                <a:cs typeface="Century Gothic"/>
              </a:rPr>
              <a:t>others</a:t>
            </a:r>
            <a:endParaRPr sz="1100" dirty="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79421" y="4591014"/>
            <a:ext cx="2563204" cy="990869"/>
          </a:xfrm>
          <a:prstGeom prst="rect">
            <a:avLst/>
          </a:prstGeom>
          <a:ln w="9143">
            <a:solidFill>
              <a:srgbClr val="006EC0"/>
            </a:solidFill>
          </a:ln>
        </p:spPr>
        <p:txBody>
          <a:bodyPr vert="horz" wrap="square" lIns="0" tIns="82126" rIns="0" bIns="0" rtlCol="0">
            <a:spAutoFit/>
          </a:bodyPr>
          <a:lstStyle/>
          <a:p>
            <a:pPr marL="847" algn="ctr">
              <a:spcBef>
                <a:spcPts val="646"/>
              </a:spcBef>
            </a:pPr>
            <a:r>
              <a:rPr sz="1500" b="1" dirty="0">
                <a:latin typeface="Century Gothic"/>
                <a:cs typeface="Century Gothic"/>
              </a:rPr>
              <a:t>Anil Kumar</a:t>
            </a:r>
            <a:r>
              <a:rPr sz="1500" b="1" spc="-83" dirty="0">
                <a:latin typeface="Century Gothic"/>
                <a:cs typeface="Century Gothic"/>
              </a:rPr>
              <a:t> </a:t>
            </a:r>
            <a:r>
              <a:rPr sz="1500" b="1" spc="-7" dirty="0">
                <a:latin typeface="Century Gothic"/>
                <a:cs typeface="Century Gothic"/>
              </a:rPr>
              <a:t>Bansal</a:t>
            </a:r>
            <a:endParaRPr sz="1500" dirty="0">
              <a:latin typeface="Century Gothic"/>
              <a:cs typeface="Century Gothic"/>
            </a:endParaRPr>
          </a:p>
          <a:p>
            <a:pPr marL="184583" marR="171882" algn="ctr">
              <a:spcBef>
                <a:spcPts val="10"/>
              </a:spcBef>
            </a:pPr>
            <a:r>
              <a:rPr sz="1100" dirty="0">
                <a:latin typeface="Century Gothic"/>
                <a:cs typeface="Century Gothic"/>
              </a:rPr>
              <a:t>Director of </a:t>
            </a:r>
            <a:r>
              <a:rPr sz="1100" spc="3" dirty="0">
                <a:latin typeface="Century Gothic"/>
                <a:cs typeface="Century Gothic"/>
              </a:rPr>
              <a:t>NABARD,</a:t>
            </a:r>
            <a:r>
              <a:rPr sz="1100" spc="-143" dirty="0">
                <a:latin typeface="Century Gothic"/>
                <a:cs typeface="Century Gothic"/>
              </a:rPr>
              <a:t> </a:t>
            </a:r>
            <a:r>
              <a:rPr sz="1100" spc="-7" dirty="0">
                <a:latin typeface="Century Gothic"/>
                <a:cs typeface="Century Gothic"/>
              </a:rPr>
              <a:t>Rockland  </a:t>
            </a:r>
            <a:r>
              <a:rPr sz="1100" spc="3" dirty="0">
                <a:latin typeface="Century Gothic"/>
                <a:cs typeface="Century Gothic"/>
              </a:rPr>
              <a:t>Finesto </a:t>
            </a:r>
            <a:r>
              <a:rPr sz="1100" dirty="0">
                <a:latin typeface="Century Gothic"/>
                <a:cs typeface="Century Gothic"/>
              </a:rPr>
              <a:t>Ltd &amp;</a:t>
            </a:r>
            <a:r>
              <a:rPr sz="1100" spc="-83" dirty="0">
                <a:latin typeface="Century Gothic"/>
                <a:cs typeface="Century Gothic"/>
              </a:rPr>
              <a:t> </a:t>
            </a:r>
            <a:r>
              <a:rPr sz="1100" spc="-7" dirty="0">
                <a:latin typeface="Century Gothic"/>
                <a:cs typeface="Century Gothic"/>
              </a:rPr>
              <a:t>others</a:t>
            </a:r>
            <a:endParaRPr sz="1100" dirty="0">
              <a:latin typeface="Century Gothic"/>
              <a:cs typeface="Century Gothic"/>
            </a:endParaRPr>
          </a:p>
          <a:p>
            <a:pPr marL="275180" marR="261633" algn="ctr"/>
            <a:r>
              <a:rPr sz="1100" dirty="0">
                <a:latin typeface="Century Gothic"/>
                <a:cs typeface="Century Gothic"/>
              </a:rPr>
              <a:t>4 decades of experience</a:t>
            </a:r>
            <a:r>
              <a:rPr sz="1100" spc="-147" dirty="0">
                <a:latin typeface="Century Gothic"/>
                <a:cs typeface="Century Gothic"/>
              </a:rPr>
              <a:t> </a:t>
            </a:r>
            <a:r>
              <a:rPr sz="1100" spc="-3" dirty="0">
                <a:latin typeface="Century Gothic"/>
                <a:cs typeface="Century Gothic"/>
              </a:rPr>
              <a:t>in  </a:t>
            </a:r>
            <a:r>
              <a:rPr sz="1100" dirty="0">
                <a:latin typeface="Century Gothic"/>
                <a:cs typeface="Century Gothic"/>
              </a:rPr>
              <a:t>banking</a:t>
            </a:r>
            <a:r>
              <a:rPr sz="1100" spc="-43" dirty="0">
                <a:latin typeface="Century Gothic"/>
                <a:cs typeface="Century Gothic"/>
              </a:rPr>
              <a:t> </a:t>
            </a:r>
            <a:r>
              <a:rPr sz="1100" spc="-7" dirty="0">
                <a:latin typeface="Century Gothic"/>
                <a:cs typeface="Century Gothic"/>
              </a:rPr>
              <a:t>industry</a:t>
            </a:r>
            <a:endParaRPr sz="1100"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87181" y="5653380"/>
            <a:ext cx="2555444" cy="906231"/>
          </a:xfrm>
          <a:prstGeom prst="rect">
            <a:avLst/>
          </a:prstGeom>
          <a:ln w="9143">
            <a:solidFill>
              <a:srgbClr val="006EC0"/>
            </a:solidFill>
          </a:ln>
        </p:spPr>
        <p:txBody>
          <a:bodyPr vert="horz" wrap="square" lIns="0" tIns="165947" rIns="0" bIns="0" rtlCol="0">
            <a:spAutoFit/>
          </a:bodyPr>
          <a:lstStyle/>
          <a:p>
            <a:pPr marL="2540" algn="ctr">
              <a:spcBef>
                <a:spcPts val="1307"/>
              </a:spcBef>
            </a:pPr>
            <a:r>
              <a:rPr sz="1500" b="1" spc="-3" dirty="0">
                <a:latin typeface="Century Gothic"/>
                <a:cs typeface="Century Gothic"/>
              </a:rPr>
              <a:t>Virendra </a:t>
            </a:r>
            <a:r>
              <a:rPr sz="1500" b="1" dirty="0">
                <a:latin typeface="Century Gothic"/>
                <a:cs typeface="Century Gothic"/>
              </a:rPr>
              <a:t>Singh</a:t>
            </a:r>
            <a:r>
              <a:rPr sz="1500" b="1" spc="-73" dirty="0">
                <a:latin typeface="Century Gothic"/>
                <a:cs typeface="Century Gothic"/>
              </a:rPr>
              <a:t> </a:t>
            </a:r>
            <a:r>
              <a:rPr sz="1500" b="1" spc="-13" dirty="0">
                <a:latin typeface="Century Gothic"/>
                <a:cs typeface="Century Gothic"/>
              </a:rPr>
              <a:t>Jain</a:t>
            </a:r>
            <a:endParaRPr sz="1500" dirty="0">
              <a:latin typeface="Century Gothic"/>
              <a:cs typeface="Century Gothic"/>
            </a:endParaRPr>
          </a:p>
          <a:p>
            <a:pPr marL="162144" marR="150291" algn="ctr">
              <a:spcBef>
                <a:spcPts val="7"/>
              </a:spcBef>
            </a:pPr>
            <a:r>
              <a:rPr sz="1100" spc="-3" dirty="0">
                <a:latin typeface="Century Gothic"/>
                <a:cs typeface="Century Gothic"/>
              </a:rPr>
              <a:t>Board </a:t>
            </a:r>
            <a:r>
              <a:rPr sz="1100" dirty="0">
                <a:latin typeface="Century Gothic"/>
                <a:cs typeface="Century Gothic"/>
              </a:rPr>
              <a:t>member of Dalmia</a:t>
            </a:r>
            <a:r>
              <a:rPr sz="1100" spc="-123" dirty="0">
                <a:latin typeface="Century Gothic"/>
                <a:cs typeface="Century Gothic"/>
              </a:rPr>
              <a:t> </a:t>
            </a:r>
            <a:r>
              <a:rPr sz="1100" spc="-10" dirty="0">
                <a:latin typeface="Century Gothic"/>
                <a:cs typeface="Century Gothic"/>
              </a:rPr>
              <a:t>Bharat  </a:t>
            </a:r>
            <a:r>
              <a:rPr sz="1100" dirty="0">
                <a:latin typeface="Century Gothic"/>
                <a:cs typeface="Century Gothic"/>
              </a:rPr>
              <a:t>Ltd|Ex-Chairman of </a:t>
            </a:r>
            <a:r>
              <a:rPr sz="1100" spc="-7" dirty="0">
                <a:latin typeface="Century Gothic"/>
                <a:cs typeface="Century Gothic"/>
              </a:rPr>
              <a:t>SAIL|Ex-  </a:t>
            </a:r>
            <a:r>
              <a:rPr sz="1100" dirty="0">
                <a:latin typeface="Century Gothic"/>
                <a:cs typeface="Century Gothic"/>
              </a:rPr>
              <a:t>Executive Director at</a:t>
            </a:r>
            <a:r>
              <a:rPr sz="1100" spc="-127" dirty="0">
                <a:latin typeface="Century Gothic"/>
                <a:cs typeface="Century Gothic"/>
              </a:rPr>
              <a:t> </a:t>
            </a:r>
            <a:r>
              <a:rPr sz="1100" spc="-3" dirty="0">
                <a:latin typeface="Century Gothic"/>
                <a:cs typeface="Century Gothic"/>
              </a:rPr>
              <a:t>IOC</a:t>
            </a:r>
            <a:endParaRPr sz="1100" dirty="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07977" y="2388571"/>
            <a:ext cx="2473780" cy="975053"/>
          </a:xfrm>
          <a:prstGeom prst="rect">
            <a:avLst/>
          </a:prstGeom>
          <a:ln w="9144">
            <a:solidFill>
              <a:srgbClr val="006EC0"/>
            </a:solidFill>
          </a:ln>
        </p:spPr>
        <p:txBody>
          <a:bodyPr vert="horz" wrap="square" lIns="0" tIns="66463" rIns="0" bIns="0" rtlCol="0">
            <a:spAutoFit/>
          </a:bodyPr>
          <a:lstStyle/>
          <a:p>
            <a:pPr marL="1270" algn="ctr">
              <a:spcBef>
                <a:spcPts val="523"/>
              </a:spcBef>
            </a:pPr>
            <a:r>
              <a:rPr sz="1500" b="1" dirty="0">
                <a:latin typeface="Century Gothic"/>
                <a:cs typeface="Century Gothic"/>
              </a:rPr>
              <a:t>Ashok Kumar</a:t>
            </a:r>
            <a:r>
              <a:rPr sz="1500" b="1" spc="-97" dirty="0">
                <a:latin typeface="Century Gothic"/>
                <a:cs typeface="Century Gothic"/>
              </a:rPr>
              <a:t> </a:t>
            </a:r>
            <a:r>
              <a:rPr sz="1500" b="1" spc="-13" dirty="0">
                <a:latin typeface="Century Gothic"/>
                <a:cs typeface="Century Gothic"/>
              </a:rPr>
              <a:t>Gupta</a:t>
            </a:r>
            <a:endParaRPr sz="1500" dirty="0">
              <a:latin typeface="Century Gothic"/>
              <a:cs typeface="Century Gothic"/>
            </a:endParaRPr>
          </a:p>
          <a:p>
            <a:pPr marL="200247" marR="189239" indent="2117" algn="ctr">
              <a:spcBef>
                <a:spcPts val="10"/>
              </a:spcBef>
            </a:pPr>
            <a:r>
              <a:rPr sz="1100" dirty="0">
                <a:latin typeface="Century Gothic"/>
                <a:cs typeface="Century Gothic"/>
              </a:rPr>
              <a:t>Steel </a:t>
            </a:r>
            <a:r>
              <a:rPr sz="1100" spc="3" dirty="0">
                <a:latin typeface="Century Gothic"/>
                <a:cs typeface="Century Gothic"/>
              </a:rPr>
              <a:t>industry </a:t>
            </a:r>
            <a:r>
              <a:rPr sz="1100" dirty="0">
                <a:latin typeface="Century Gothic"/>
                <a:cs typeface="Century Gothic"/>
              </a:rPr>
              <a:t>veteran with 4  decades of </a:t>
            </a:r>
            <a:r>
              <a:rPr sz="1100" spc="-7" dirty="0">
                <a:latin typeface="Century Gothic"/>
                <a:cs typeface="Century Gothic"/>
              </a:rPr>
              <a:t>experience  </a:t>
            </a:r>
            <a:r>
              <a:rPr sz="1100" dirty="0">
                <a:latin typeface="Century Gothic"/>
                <a:cs typeface="Century Gothic"/>
              </a:rPr>
              <a:t>Worked as </a:t>
            </a:r>
            <a:r>
              <a:rPr sz="1100" spc="10" dirty="0">
                <a:latin typeface="Century Gothic"/>
                <a:cs typeface="Century Gothic"/>
              </a:rPr>
              <a:t>MD </a:t>
            </a:r>
            <a:r>
              <a:rPr sz="1100" dirty="0">
                <a:latin typeface="Century Gothic"/>
                <a:cs typeface="Century Gothic"/>
              </a:rPr>
              <a:t>in </a:t>
            </a:r>
            <a:r>
              <a:rPr sz="1100" spc="7" dirty="0">
                <a:latin typeface="Century Gothic"/>
                <a:cs typeface="Century Gothic"/>
              </a:rPr>
              <a:t>APL </a:t>
            </a:r>
            <a:r>
              <a:rPr sz="1100" dirty="0">
                <a:latin typeface="Century Gothic"/>
                <a:cs typeface="Century Gothic"/>
              </a:rPr>
              <a:t>Apollo</a:t>
            </a:r>
            <a:r>
              <a:rPr sz="1100" spc="-233" dirty="0">
                <a:latin typeface="Century Gothic"/>
                <a:cs typeface="Century Gothic"/>
              </a:rPr>
              <a:t> </a:t>
            </a:r>
            <a:r>
              <a:rPr sz="1100" spc="-3" dirty="0">
                <a:latin typeface="Century Gothic"/>
                <a:cs typeface="Century Gothic"/>
              </a:rPr>
              <a:t>in  </a:t>
            </a:r>
            <a:r>
              <a:rPr sz="1100" dirty="0">
                <a:latin typeface="Century Gothic"/>
                <a:cs typeface="Century Gothic"/>
              </a:rPr>
              <a:t>the</a:t>
            </a:r>
            <a:r>
              <a:rPr sz="1100" spc="-3" dirty="0">
                <a:latin typeface="Century Gothic"/>
                <a:cs typeface="Century Gothic"/>
              </a:rPr>
              <a:t> </a:t>
            </a:r>
            <a:r>
              <a:rPr sz="1100" spc="-13" dirty="0">
                <a:latin typeface="Century Gothic"/>
                <a:cs typeface="Century Gothic"/>
              </a:rPr>
              <a:t>past</a:t>
            </a:r>
            <a:endParaRPr sz="1100" dirty="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14400" y="435939"/>
            <a:ext cx="5024459" cy="62410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lang="en-US" spc="-10" dirty="0"/>
              <a:t>Board of Directors</a:t>
            </a:r>
            <a:endParaRPr spc="-10" dirty="0"/>
          </a:p>
        </p:txBody>
      </p:sp>
      <p:sp>
        <p:nvSpPr>
          <p:cNvPr id="10" name="object 10"/>
          <p:cNvSpPr txBox="1"/>
          <p:nvPr/>
        </p:nvSpPr>
        <p:spPr>
          <a:xfrm>
            <a:off x="1607706" y="1323252"/>
            <a:ext cx="2534919" cy="1055844"/>
          </a:xfrm>
          <a:prstGeom prst="rect">
            <a:avLst/>
          </a:prstGeom>
          <a:ln w="9144">
            <a:solidFill>
              <a:srgbClr val="006EC0"/>
            </a:solidFill>
          </a:ln>
        </p:spPr>
        <p:txBody>
          <a:bodyPr vert="horz" wrap="square" lIns="0" tIns="156633" rIns="0" bIns="0" rtlCol="0">
            <a:spAutoFit/>
          </a:bodyPr>
          <a:lstStyle/>
          <a:p>
            <a:pPr marL="1270" algn="ctr">
              <a:lnSpc>
                <a:spcPts val="1780"/>
              </a:lnSpc>
              <a:spcBef>
                <a:spcPts val="1233"/>
              </a:spcBef>
            </a:pPr>
            <a:r>
              <a:rPr sz="1500" b="1" dirty="0">
                <a:solidFill>
                  <a:srgbClr val="242424"/>
                </a:solidFill>
                <a:latin typeface="Century Gothic"/>
                <a:cs typeface="Century Gothic"/>
              </a:rPr>
              <a:t>Sanjay</a:t>
            </a:r>
            <a:r>
              <a:rPr sz="1500" b="1" spc="-40" dirty="0">
                <a:solidFill>
                  <a:srgbClr val="242424"/>
                </a:solidFill>
                <a:latin typeface="Century Gothic"/>
                <a:cs typeface="Century Gothic"/>
              </a:rPr>
              <a:t> </a:t>
            </a:r>
            <a:r>
              <a:rPr sz="1500" b="1" spc="-7" dirty="0">
                <a:solidFill>
                  <a:srgbClr val="242424"/>
                </a:solidFill>
                <a:latin typeface="Century Gothic"/>
                <a:cs typeface="Century Gothic"/>
              </a:rPr>
              <a:t>Gupta</a:t>
            </a:r>
            <a:endParaRPr sz="1500" dirty="0">
              <a:latin typeface="Century Gothic"/>
              <a:cs typeface="Century Gothic"/>
            </a:endParaRPr>
          </a:p>
          <a:p>
            <a:pPr marL="1693" algn="ctr">
              <a:lnSpc>
                <a:spcPts val="1300"/>
              </a:lnSpc>
            </a:pPr>
            <a:r>
              <a:rPr sz="1100" spc="-7" dirty="0">
                <a:solidFill>
                  <a:srgbClr val="242424"/>
                </a:solidFill>
                <a:latin typeface="Century Gothic"/>
                <a:cs typeface="Century Gothic"/>
              </a:rPr>
              <a:t>CMD</a:t>
            </a:r>
            <a:endParaRPr lang="en-US" sz="1100" spc="-7" dirty="0">
              <a:solidFill>
                <a:srgbClr val="242424"/>
              </a:solidFill>
              <a:latin typeface="Century Gothic"/>
              <a:cs typeface="Century Gothic"/>
            </a:endParaRPr>
          </a:p>
          <a:p>
            <a:pPr marL="1693" algn="ctr">
              <a:lnSpc>
                <a:spcPts val="1300"/>
              </a:lnSpc>
            </a:pPr>
            <a:r>
              <a:rPr lang="en-IN" sz="1100" spc="-7" dirty="0">
                <a:solidFill>
                  <a:srgbClr val="242424"/>
                </a:solidFill>
                <a:latin typeface="Century Gothic"/>
                <a:cs typeface="Century Gothic"/>
              </a:rPr>
              <a:t>Steel Industry veteran with 3 decades </a:t>
            </a:r>
            <a:r>
              <a:rPr lang="en-IN" sz="1100" spc="-7" dirty="0" err="1" smtClean="0">
                <a:solidFill>
                  <a:srgbClr val="242424"/>
                </a:solidFill>
                <a:latin typeface="Century Gothic"/>
                <a:cs typeface="Century Gothic"/>
              </a:rPr>
              <a:t>ofexperience</a:t>
            </a:r>
            <a:endParaRPr lang="en-US" sz="1100" spc="-7" dirty="0">
              <a:solidFill>
                <a:srgbClr val="242424"/>
              </a:solidFill>
              <a:latin typeface="Century Gothic"/>
              <a:cs typeface="Century Gothic"/>
            </a:endParaRPr>
          </a:p>
          <a:p>
            <a:pPr marL="1693" algn="ctr">
              <a:lnSpc>
                <a:spcPts val="1300"/>
              </a:lnSpc>
            </a:pPr>
            <a:endParaRPr sz="1100" dirty="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93323" y="4626831"/>
            <a:ext cx="2488434" cy="933844"/>
          </a:xfrm>
          <a:prstGeom prst="rect">
            <a:avLst/>
          </a:prstGeom>
          <a:ln w="9143">
            <a:solidFill>
              <a:srgbClr val="006EC0"/>
            </a:solidFill>
          </a:ln>
        </p:spPr>
        <p:txBody>
          <a:bodyPr vert="horz" wrap="square" lIns="0" tIns="80009" rIns="0" bIns="0" rtlCol="0">
            <a:spAutoFit/>
          </a:bodyPr>
          <a:lstStyle/>
          <a:p>
            <a:pPr marL="2540" algn="ctr">
              <a:lnSpc>
                <a:spcPts val="1773"/>
              </a:lnSpc>
              <a:spcBef>
                <a:spcPts val="629"/>
              </a:spcBef>
            </a:pPr>
            <a:r>
              <a:rPr sz="1500" b="1" spc="-3" dirty="0">
                <a:solidFill>
                  <a:srgbClr val="242424"/>
                </a:solidFill>
                <a:latin typeface="Century Gothic"/>
                <a:cs typeface="Century Gothic"/>
              </a:rPr>
              <a:t>Vinay</a:t>
            </a:r>
            <a:r>
              <a:rPr sz="1500" b="1" spc="-47" dirty="0">
                <a:solidFill>
                  <a:srgbClr val="242424"/>
                </a:solidFill>
                <a:latin typeface="Century Gothic"/>
                <a:cs typeface="Century Gothic"/>
              </a:rPr>
              <a:t> </a:t>
            </a:r>
            <a:r>
              <a:rPr sz="1500" b="1" spc="-7" dirty="0">
                <a:solidFill>
                  <a:srgbClr val="242424"/>
                </a:solidFill>
                <a:latin typeface="Century Gothic"/>
                <a:cs typeface="Century Gothic"/>
              </a:rPr>
              <a:t>Gupta</a:t>
            </a:r>
            <a:endParaRPr sz="1500" dirty="0">
              <a:latin typeface="Century Gothic"/>
              <a:cs typeface="Century Gothic"/>
            </a:endParaRPr>
          </a:p>
          <a:p>
            <a:pPr marL="251896" marR="240465" algn="ctr">
              <a:lnSpc>
                <a:spcPct val="90100"/>
              </a:lnSpc>
              <a:spcBef>
                <a:spcPts val="103"/>
              </a:spcBef>
            </a:pPr>
            <a:r>
              <a:rPr sz="1100" spc="3" dirty="0">
                <a:solidFill>
                  <a:srgbClr val="242424"/>
                </a:solidFill>
                <a:latin typeface="Century Gothic"/>
                <a:cs typeface="Century Gothic"/>
              </a:rPr>
              <a:t>More </a:t>
            </a:r>
            <a:r>
              <a:rPr sz="1100" dirty="0">
                <a:solidFill>
                  <a:srgbClr val="242424"/>
                </a:solidFill>
                <a:latin typeface="Century Gothic"/>
                <a:cs typeface="Century Gothic"/>
              </a:rPr>
              <a:t>than 20 years of</a:t>
            </a:r>
            <a:r>
              <a:rPr sz="1100" spc="-127" dirty="0">
                <a:solidFill>
                  <a:srgbClr val="242424"/>
                </a:solidFill>
                <a:latin typeface="Century Gothic"/>
                <a:cs typeface="Century Gothic"/>
              </a:rPr>
              <a:t> </a:t>
            </a:r>
            <a:r>
              <a:rPr sz="1100" spc="-7" dirty="0">
                <a:solidFill>
                  <a:srgbClr val="242424"/>
                </a:solidFill>
                <a:latin typeface="Century Gothic"/>
                <a:cs typeface="Century Gothic"/>
              </a:rPr>
              <a:t>industry  </a:t>
            </a:r>
            <a:r>
              <a:rPr sz="1100" dirty="0">
                <a:solidFill>
                  <a:srgbClr val="242424"/>
                </a:solidFill>
                <a:latin typeface="Century Gothic"/>
                <a:cs typeface="Century Gothic"/>
              </a:rPr>
              <a:t>experience in </a:t>
            </a:r>
            <a:r>
              <a:rPr sz="1100" spc="-13" dirty="0">
                <a:solidFill>
                  <a:srgbClr val="242424"/>
                </a:solidFill>
                <a:latin typeface="Century Gothic"/>
                <a:cs typeface="Century Gothic"/>
              </a:rPr>
              <a:t>the  </a:t>
            </a:r>
            <a:r>
              <a:rPr sz="1100" dirty="0">
                <a:solidFill>
                  <a:srgbClr val="242424"/>
                </a:solidFill>
                <a:latin typeface="Century Gothic"/>
                <a:cs typeface="Century Gothic"/>
              </a:rPr>
              <a:t>manufacturing and </a:t>
            </a:r>
            <a:r>
              <a:rPr sz="1100" spc="-7" dirty="0">
                <a:solidFill>
                  <a:srgbClr val="242424"/>
                </a:solidFill>
                <a:latin typeface="Century Gothic"/>
                <a:cs typeface="Century Gothic"/>
              </a:rPr>
              <a:t>trading  </a:t>
            </a:r>
            <a:r>
              <a:rPr sz="1100" dirty="0">
                <a:solidFill>
                  <a:srgbClr val="242424"/>
                </a:solidFill>
                <a:latin typeface="Century Gothic"/>
                <a:cs typeface="Century Gothic"/>
              </a:rPr>
              <a:t>pipes, tubes and</a:t>
            </a:r>
            <a:r>
              <a:rPr sz="1100" spc="-100" dirty="0">
                <a:solidFill>
                  <a:srgbClr val="242424"/>
                </a:solidFill>
                <a:latin typeface="Century Gothic"/>
                <a:cs typeface="Century Gothic"/>
              </a:rPr>
              <a:t> </a:t>
            </a:r>
            <a:r>
              <a:rPr sz="1100" spc="-7" dirty="0">
                <a:solidFill>
                  <a:srgbClr val="242424"/>
                </a:solidFill>
                <a:latin typeface="Century Gothic"/>
                <a:cs typeface="Century Gothic"/>
              </a:rPr>
              <a:t>sheets.</a:t>
            </a:r>
            <a:endParaRPr sz="1100" dirty="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" y="1"/>
            <a:ext cx="759883" cy="1206923"/>
          </a:xfrm>
          <a:custGeom>
            <a:avLst/>
            <a:gdLst/>
            <a:ahLst/>
            <a:cxnLst/>
            <a:rect l="l" t="t" r="r" b="b"/>
            <a:pathLst>
              <a:path w="1139825" h="1810385">
                <a:moveTo>
                  <a:pt x="0" y="1810003"/>
                </a:moveTo>
                <a:lnTo>
                  <a:pt x="1139444" y="1810003"/>
                </a:lnTo>
                <a:lnTo>
                  <a:pt x="1139444" y="0"/>
                </a:lnTo>
                <a:lnTo>
                  <a:pt x="0" y="0"/>
                </a:lnTo>
                <a:lnTo>
                  <a:pt x="0" y="1810003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593323" y="3537135"/>
            <a:ext cx="2488434" cy="984457"/>
          </a:xfrm>
          <a:prstGeom prst="rect">
            <a:avLst/>
          </a:prstGeom>
          <a:ln w="9143">
            <a:solidFill>
              <a:srgbClr val="006FC0"/>
            </a:solidFill>
          </a:ln>
        </p:spPr>
        <p:txBody>
          <a:bodyPr vert="horz" wrap="square" lIns="0" tIns="75776" rIns="0" bIns="0" rtlCol="0">
            <a:spAutoFit/>
          </a:bodyPr>
          <a:lstStyle/>
          <a:p>
            <a:pPr marL="2540" algn="ctr">
              <a:spcBef>
                <a:spcPts val="596"/>
              </a:spcBef>
            </a:pPr>
            <a:r>
              <a:rPr sz="1500" b="1" spc="-7" dirty="0">
                <a:latin typeface="Century Gothic"/>
                <a:cs typeface="Century Gothic"/>
              </a:rPr>
              <a:t>Rahul</a:t>
            </a:r>
            <a:r>
              <a:rPr sz="1500" b="1" spc="-37" dirty="0">
                <a:latin typeface="Century Gothic"/>
                <a:cs typeface="Century Gothic"/>
              </a:rPr>
              <a:t> </a:t>
            </a:r>
            <a:r>
              <a:rPr sz="1500" b="1" spc="-7" dirty="0">
                <a:latin typeface="Century Gothic"/>
                <a:cs typeface="Century Gothic"/>
              </a:rPr>
              <a:t>Gupta</a:t>
            </a:r>
            <a:endParaRPr sz="1500" dirty="0">
              <a:latin typeface="Century Gothic"/>
              <a:cs typeface="Century Gothic"/>
            </a:endParaRPr>
          </a:p>
          <a:p>
            <a:pPr marL="180349" marR="175692" algn="ctr">
              <a:spcBef>
                <a:spcPts val="10"/>
              </a:spcBef>
            </a:pPr>
            <a:r>
              <a:rPr sz="1100" dirty="0">
                <a:latin typeface="Century Gothic"/>
                <a:cs typeface="Century Gothic"/>
              </a:rPr>
              <a:t>A </a:t>
            </a:r>
            <a:r>
              <a:rPr sz="1100" spc="-3" dirty="0">
                <a:latin typeface="Century Gothic"/>
                <a:cs typeface="Century Gothic"/>
              </a:rPr>
              <a:t>promising </a:t>
            </a:r>
            <a:r>
              <a:rPr sz="1100" dirty="0">
                <a:latin typeface="Century Gothic"/>
                <a:cs typeface="Century Gothic"/>
              </a:rPr>
              <a:t>entrepreneur</a:t>
            </a:r>
            <a:r>
              <a:rPr sz="1100" spc="-37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with  an experience of </a:t>
            </a:r>
            <a:r>
              <a:rPr sz="1100" spc="-3" dirty="0">
                <a:latin typeface="Century Gothic"/>
                <a:cs typeface="Century Gothic"/>
              </a:rPr>
              <a:t>around </a:t>
            </a:r>
            <a:r>
              <a:rPr sz="1100" dirty="0">
                <a:latin typeface="Century Gothic"/>
                <a:cs typeface="Century Gothic"/>
              </a:rPr>
              <a:t>5  years </a:t>
            </a:r>
            <a:r>
              <a:rPr sz="1100" spc="3" dirty="0">
                <a:latin typeface="Century Gothic"/>
                <a:cs typeface="Century Gothic"/>
              </a:rPr>
              <a:t>in </a:t>
            </a:r>
            <a:r>
              <a:rPr sz="1100" dirty="0">
                <a:latin typeface="Century Gothic"/>
                <a:cs typeface="Century Gothic"/>
              </a:rPr>
              <a:t>Steel Tubes  Manufacturing</a:t>
            </a:r>
          </a:p>
        </p:txBody>
      </p:sp>
      <p:sp>
        <p:nvSpPr>
          <p:cNvPr id="13" name="object 3">
            <a:extLst>
              <a:ext uri="{FF2B5EF4-FFF2-40B4-BE49-F238E27FC236}">
                <a16:creationId xmlns="" xmlns:a16="http://schemas.microsoft.com/office/drawing/2014/main" id="{44340423-7954-02D5-3194-EE1F2057F5BB}"/>
              </a:ext>
            </a:extLst>
          </p:cNvPr>
          <p:cNvSpPr txBox="1"/>
          <p:nvPr/>
        </p:nvSpPr>
        <p:spPr>
          <a:xfrm>
            <a:off x="5607977" y="1313065"/>
            <a:ext cx="2473780" cy="967786"/>
          </a:xfrm>
          <a:prstGeom prst="rect">
            <a:avLst/>
          </a:prstGeom>
          <a:ln w="9144">
            <a:solidFill>
              <a:srgbClr val="006EC0"/>
            </a:solidFill>
          </a:ln>
        </p:spPr>
        <p:txBody>
          <a:bodyPr vert="horz" wrap="square" lIns="0" tIns="82126" rIns="0" bIns="0" rtlCol="0">
            <a:spAutoFit/>
          </a:bodyPr>
          <a:lstStyle/>
          <a:p>
            <a:pPr marL="3810" algn="ctr">
              <a:spcBef>
                <a:spcPts val="646"/>
              </a:spcBef>
            </a:pPr>
            <a:r>
              <a:rPr lang="en-US" sz="1500" b="1" dirty="0">
                <a:latin typeface="Century Gothic"/>
                <a:cs typeface="Century Gothic"/>
              </a:rPr>
              <a:t>Deepak Goyal</a:t>
            </a:r>
            <a:endParaRPr sz="1500" dirty="0">
              <a:latin typeface="Century Gothic"/>
              <a:cs typeface="Century Gothic"/>
            </a:endParaRPr>
          </a:p>
          <a:p>
            <a:pPr marL="847" algn="ctr">
              <a:lnSpc>
                <a:spcPts val="1187"/>
              </a:lnSpc>
            </a:pPr>
            <a:r>
              <a:rPr lang="en-US" sz="1100" spc="-3" dirty="0">
                <a:solidFill>
                  <a:srgbClr val="252525"/>
                </a:solidFill>
                <a:latin typeface="Century Gothic"/>
                <a:cs typeface="Century Gothic"/>
              </a:rPr>
              <a:t>Group</a:t>
            </a:r>
            <a:r>
              <a:rPr lang="en-US" sz="1100" spc="-13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lang="en-US" sz="1100" dirty="0">
                <a:solidFill>
                  <a:srgbClr val="252525"/>
                </a:solidFill>
                <a:latin typeface="Century Gothic"/>
                <a:cs typeface="Century Gothic"/>
              </a:rPr>
              <a:t>CFO</a:t>
            </a:r>
            <a:endParaRPr lang="en-US" sz="1100" dirty="0">
              <a:latin typeface="Century Gothic"/>
              <a:cs typeface="Century Gothic"/>
            </a:endParaRPr>
          </a:p>
          <a:p>
            <a:pPr marL="1270" algn="ctr">
              <a:lnSpc>
                <a:spcPts val="1253"/>
              </a:lnSpc>
            </a:pPr>
            <a:r>
              <a:rPr lang="en-US" sz="1100" dirty="0">
                <a:solidFill>
                  <a:srgbClr val="252525"/>
                </a:solidFill>
                <a:latin typeface="Century Gothic"/>
                <a:cs typeface="Century Gothic"/>
              </a:rPr>
              <a:t>&amp; </a:t>
            </a:r>
            <a:r>
              <a:rPr lang="en-US" sz="1100" spc="-3" dirty="0">
                <a:solidFill>
                  <a:srgbClr val="252525"/>
                </a:solidFill>
                <a:latin typeface="Century Gothic"/>
                <a:cs typeface="Century Gothic"/>
              </a:rPr>
              <a:t>Director-Operations</a:t>
            </a:r>
          </a:p>
          <a:p>
            <a:pPr marL="1270" algn="ctr">
              <a:lnSpc>
                <a:spcPts val="1253"/>
              </a:lnSpc>
            </a:pPr>
            <a:r>
              <a:rPr lang="en-US" sz="1100" spc="-3" dirty="0">
                <a:solidFill>
                  <a:srgbClr val="252525"/>
                </a:solidFill>
                <a:latin typeface="Century Gothic"/>
                <a:cs typeface="Century Gothic"/>
              </a:rPr>
              <a:t>2 decades of professional experience in steel tube industry</a:t>
            </a:r>
            <a:endParaRPr lang="en-US" sz="1100" dirty="0">
              <a:latin typeface="Century Gothic"/>
              <a:cs typeface="Century Gothic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0" y="1298815"/>
            <a:ext cx="978324" cy="10677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0" y="2424078"/>
            <a:ext cx="978324" cy="9908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0" y="3488711"/>
            <a:ext cx="1027723" cy="9908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0" y="4599017"/>
            <a:ext cx="1016000" cy="10007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56"/>
          <a:stretch/>
        </p:blipFill>
        <p:spPr>
          <a:xfrm>
            <a:off x="4191000" y="5598112"/>
            <a:ext cx="1016000" cy="9995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9346" y="1313065"/>
            <a:ext cx="982302" cy="98139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9346" y="2362200"/>
            <a:ext cx="1059169" cy="9887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9346" y="3531090"/>
            <a:ext cx="1059168" cy="97482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9346" y="4626831"/>
            <a:ext cx="1059169" cy="955052"/>
          </a:xfrm>
          <a:prstGeom prst="rect">
            <a:avLst/>
          </a:prstGeom>
        </p:spPr>
      </p:pic>
      <p:sp>
        <p:nvSpPr>
          <p:cNvPr id="25" name="object 6"/>
          <p:cNvSpPr txBox="1"/>
          <p:nvPr/>
        </p:nvSpPr>
        <p:spPr>
          <a:xfrm>
            <a:off x="220061" y="4240424"/>
            <a:ext cx="274320" cy="194500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Century Gothic"/>
                <a:cs typeface="Century Gothic"/>
              </a:rPr>
              <a:t>APL</a:t>
            </a:r>
            <a:r>
              <a:rPr sz="1600" b="1" spc="320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APOLLO</a:t>
            </a:r>
            <a:r>
              <a:rPr sz="1600" b="1" spc="340" dirty="0">
                <a:latin typeface="Century Gothic"/>
                <a:cs typeface="Century Gothic"/>
              </a:rPr>
              <a:t> </a:t>
            </a:r>
            <a:r>
              <a:rPr sz="1600" b="1" spc="-10" dirty="0">
                <a:latin typeface="Century Gothic"/>
                <a:cs typeface="Century Gothic"/>
              </a:rPr>
              <a:t>TUBES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lang="en-IN" spc="-25" smtClean="0">
                <a:solidFill>
                  <a:srgbClr val="44536A"/>
                </a:solidFill>
              </a:rPr>
              <a:t>41</a:t>
            </a:fld>
            <a:endParaRPr lang="en-IN" spc="-25" dirty="0">
              <a:solidFill>
                <a:srgbClr val="4453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92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99969" y="450530"/>
            <a:ext cx="5024459" cy="62410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lang="en-US" spc="-10" dirty="0" smtClean="0"/>
              <a:t>Our Leadership</a:t>
            </a:r>
            <a:endParaRPr spc="-10" dirty="0"/>
          </a:p>
        </p:txBody>
      </p:sp>
      <p:sp>
        <p:nvSpPr>
          <p:cNvPr id="9" name="object 9"/>
          <p:cNvSpPr txBox="1"/>
          <p:nvPr/>
        </p:nvSpPr>
        <p:spPr>
          <a:xfrm>
            <a:off x="208173" y="4241516"/>
            <a:ext cx="246221" cy="1940983"/>
          </a:xfrm>
          <a:prstGeom prst="rect">
            <a:avLst/>
          </a:prstGeom>
        </p:spPr>
        <p:txBody>
          <a:bodyPr vert="vert270" wrap="square" lIns="0" tIns="9737" rIns="0" bIns="0" rtlCol="0">
            <a:spAutoFit/>
          </a:bodyPr>
          <a:lstStyle/>
          <a:p>
            <a:pPr marL="8467">
              <a:spcBef>
                <a:spcPts val="77"/>
              </a:spcBef>
            </a:pPr>
            <a:r>
              <a:rPr sz="1600" b="1" spc="27" dirty="0">
                <a:latin typeface="Century Gothic"/>
                <a:cs typeface="Century Gothic"/>
              </a:rPr>
              <a:t>APL </a:t>
            </a:r>
            <a:r>
              <a:rPr sz="1600" b="1" spc="37" dirty="0">
                <a:latin typeface="Century Gothic"/>
                <a:cs typeface="Century Gothic"/>
              </a:rPr>
              <a:t>APOLLO</a:t>
            </a:r>
            <a:r>
              <a:rPr sz="1600" b="1" spc="323" dirty="0">
                <a:latin typeface="Century Gothic"/>
                <a:cs typeface="Century Gothic"/>
              </a:rPr>
              <a:t> </a:t>
            </a:r>
            <a:r>
              <a:rPr sz="1600" b="1" spc="53" dirty="0">
                <a:latin typeface="Century Gothic"/>
                <a:cs typeface="Century Gothic"/>
              </a:rPr>
              <a:t>TUBES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" y="1"/>
            <a:ext cx="759883" cy="1206923"/>
          </a:xfrm>
          <a:custGeom>
            <a:avLst/>
            <a:gdLst/>
            <a:ahLst/>
            <a:cxnLst/>
            <a:rect l="l" t="t" r="r" b="b"/>
            <a:pathLst>
              <a:path w="1139825" h="1810385">
                <a:moveTo>
                  <a:pt x="0" y="1810003"/>
                </a:moveTo>
                <a:lnTo>
                  <a:pt x="1139444" y="1810003"/>
                </a:lnTo>
                <a:lnTo>
                  <a:pt x="1139444" y="0"/>
                </a:lnTo>
                <a:lnTo>
                  <a:pt x="0" y="0"/>
                </a:lnTo>
                <a:lnTo>
                  <a:pt x="0" y="1810003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" name="Group 42"/>
          <p:cNvGrpSpPr/>
          <p:nvPr/>
        </p:nvGrpSpPr>
        <p:grpSpPr>
          <a:xfrm>
            <a:off x="8100265" y="1896868"/>
            <a:ext cx="1725444" cy="1989940"/>
            <a:chOff x="6445921" y="1913897"/>
            <a:chExt cx="1725444" cy="1989940"/>
          </a:xfrm>
        </p:grpSpPr>
        <p:pic>
          <p:nvPicPr>
            <p:cNvPr id="25" name="Picture 24" descr="A person in a suit and tie&#10;&#10;Description automatically generated with medium confidence">
              <a:extLst>
                <a:ext uri="{FF2B5EF4-FFF2-40B4-BE49-F238E27FC236}">
                  <a16:creationId xmlns="" xmlns:a16="http://schemas.microsoft.com/office/drawing/2014/main" id="{5EDC54FA-F4AC-CABE-22A8-F83A4F2117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30893" y="1913897"/>
              <a:ext cx="1544591" cy="1357545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20" name="object 20"/>
            <p:cNvSpPr txBox="1"/>
            <p:nvPr/>
          </p:nvSpPr>
          <p:spPr>
            <a:xfrm>
              <a:off x="6445921" y="3255797"/>
              <a:ext cx="1725444" cy="648040"/>
            </a:xfrm>
            <a:prstGeom prst="rect">
              <a:avLst/>
            </a:prstGeom>
            <a:ln w="9144">
              <a:noFill/>
            </a:ln>
          </p:spPr>
          <p:txBody>
            <a:bodyPr vert="horz" wrap="square" lIns="0" tIns="108373" rIns="0" bIns="0" rtlCol="0">
              <a:spAutoFit/>
            </a:bodyPr>
            <a:lstStyle/>
            <a:p>
              <a:pPr marL="423" algn="ctr">
                <a:lnSpc>
                  <a:spcPts val="1737"/>
                </a:lnSpc>
                <a:spcBef>
                  <a:spcPts val="853"/>
                </a:spcBef>
              </a:pPr>
              <a:r>
                <a:rPr sz="1500" b="1" spc="-3" dirty="0">
                  <a:solidFill>
                    <a:srgbClr val="252525"/>
                  </a:solidFill>
                  <a:latin typeface="Century Gothic"/>
                  <a:cs typeface="Century Gothic"/>
                </a:rPr>
                <a:t>Deepak</a:t>
              </a:r>
              <a:r>
                <a:rPr sz="1500" b="1" spc="-30" dirty="0">
                  <a:solidFill>
                    <a:srgbClr val="252525"/>
                  </a:solidFill>
                  <a:latin typeface="Century Gothic"/>
                  <a:cs typeface="Century Gothic"/>
                </a:rPr>
                <a:t> </a:t>
              </a:r>
              <a:r>
                <a:rPr sz="1500" b="1" dirty="0">
                  <a:solidFill>
                    <a:srgbClr val="252525"/>
                  </a:solidFill>
                  <a:latin typeface="Century Gothic"/>
                  <a:cs typeface="Century Gothic"/>
                </a:rPr>
                <a:t>Goyal</a:t>
              </a:r>
              <a:endParaRPr sz="1500" dirty="0">
                <a:latin typeface="Century Gothic"/>
                <a:cs typeface="Century Gothic"/>
              </a:endParaRPr>
            </a:p>
            <a:p>
              <a:pPr marL="847" algn="ctr">
                <a:lnSpc>
                  <a:spcPts val="1187"/>
                </a:lnSpc>
              </a:pPr>
              <a:r>
                <a:rPr sz="1100" spc="-3" dirty="0">
                  <a:solidFill>
                    <a:srgbClr val="252525"/>
                  </a:solidFill>
                  <a:latin typeface="Century Gothic"/>
                  <a:cs typeface="Century Gothic"/>
                </a:rPr>
                <a:t>Group</a:t>
              </a:r>
              <a:r>
                <a:rPr sz="1100" spc="-13" dirty="0">
                  <a:solidFill>
                    <a:srgbClr val="252525"/>
                  </a:solidFill>
                  <a:latin typeface="Century Gothic"/>
                  <a:cs typeface="Century Gothic"/>
                </a:rPr>
                <a:t> </a:t>
              </a:r>
              <a:r>
                <a:rPr sz="1100" dirty="0">
                  <a:solidFill>
                    <a:srgbClr val="252525"/>
                  </a:solidFill>
                  <a:latin typeface="Century Gothic"/>
                  <a:cs typeface="Century Gothic"/>
                </a:rPr>
                <a:t>CFO</a:t>
              </a:r>
              <a:endParaRPr sz="1100" dirty="0">
                <a:latin typeface="Century Gothic"/>
                <a:cs typeface="Century Gothic"/>
              </a:endParaRPr>
            </a:p>
            <a:p>
              <a:pPr marL="1270" algn="ctr">
                <a:lnSpc>
                  <a:spcPts val="1253"/>
                </a:lnSpc>
              </a:pPr>
              <a:r>
                <a:rPr sz="1100" dirty="0">
                  <a:solidFill>
                    <a:srgbClr val="252525"/>
                  </a:solidFill>
                  <a:latin typeface="Century Gothic"/>
                  <a:cs typeface="Century Gothic"/>
                </a:rPr>
                <a:t>&amp; </a:t>
              </a:r>
              <a:r>
                <a:rPr sz="1100" spc="-3" dirty="0">
                  <a:solidFill>
                    <a:srgbClr val="252525"/>
                  </a:solidFill>
                  <a:latin typeface="Century Gothic"/>
                  <a:cs typeface="Century Gothic"/>
                </a:rPr>
                <a:t>Director-Operations</a:t>
              </a:r>
              <a:endParaRPr sz="11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390407" y="4688269"/>
            <a:ext cx="1942677" cy="1973953"/>
            <a:chOff x="4711569" y="4693818"/>
            <a:chExt cx="1942677" cy="1973953"/>
          </a:xfrm>
        </p:grpSpPr>
        <p:sp>
          <p:nvSpPr>
            <p:cNvPr id="12" name="object 12"/>
            <p:cNvSpPr txBox="1"/>
            <p:nvPr/>
          </p:nvSpPr>
          <p:spPr>
            <a:xfrm>
              <a:off x="4711569" y="6054356"/>
              <a:ext cx="1942677" cy="613415"/>
            </a:xfrm>
            <a:prstGeom prst="rect">
              <a:avLst/>
            </a:prstGeom>
            <a:ln w="9144">
              <a:noFill/>
            </a:ln>
          </p:spPr>
          <p:txBody>
            <a:bodyPr vert="horz" wrap="square" lIns="0" tIns="61383" rIns="0" bIns="0" rtlCol="0">
              <a:spAutoFit/>
            </a:bodyPr>
            <a:lstStyle/>
            <a:p>
              <a:pPr marL="423" algn="ctr">
                <a:lnSpc>
                  <a:spcPts val="1780"/>
                </a:lnSpc>
                <a:spcBef>
                  <a:spcPts val="483"/>
                </a:spcBef>
              </a:pPr>
              <a:r>
                <a:rPr sz="1500" b="1" dirty="0">
                  <a:latin typeface="Century Gothic"/>
                  <a:cs typeface="Century Gothic"/>
                </a:rPr>
                <a:t>Anurag</a:t>
              </a:r>
              <a:r>
                <a:rPr sz="1500" b="1" spc="-53" dirty="0">
                  <a:latin typeface="Century Gothic"/>
                  <a:cs typeface="Century Gothic"/>
                </a:rPr>
                <a:t> </a:t>
              </a:r>
              <a:r>
                <a:rPr sz="1500" b="1" spc="-10" dirty="0">
                  <a:latin typeface="Century Gothic"/>
                  <a:cs typeface="Century Gothic"/>
                </a:rPr>
                <a:t>Mehrotra</a:t>
              </a:r>
              <a:endParaRPr sz="1500" dirty="0">
                <a:latin typeface="Century Gothic"/>
                <a:cs typeface="Century Gothic"/>
              </a:endParaRPr>
            </a:p>
            <a:p>
              <a:pPr marL="198553" marR="186699" algn="ctr">
                <a:lnSpc>
                  <a:spcPts val="1200"/>
                </a:lnSpc>
                <a:spcBef>
                  <a:spcPts val="120"/>
                </a:spcBef>
              </a:pPr>
              <a:r>
                <a:rPr sz="1100" spc="3" dirty="0">
                  <a:latin typeface="Century Gothic"/>
                  <a:cs typeface="Century Gothic"/>
                </a:rPr>
                <a:t>Chief </a:t>
              </a:r>
              <a:r>
                <a:rPr sz="1100" spc="-3" dirty="0">
                  <a:latin typeface="Century Gothic"/>
                  <a:cs typeface="Century Gothic"/>
                </a:rPr>
                <a:t>Human</a:t>
              </a:r>
              <a:r>
                <a:rPr sz="1100" spc="-107" dirty="0">
                  <a:latin typeface="Century Gothic"/>
                  <a:cs typeface="Century Gothic"/>
                </a:rPr>
                <a:t> </a:t>
              </a:r>
              <a:r>
                <a:rPr sz="1100" spc="-7" dirty="0">
                  <a:latin typeface="Century Gothic"/>
                  <a:cs typeface="Century Gothic"/>
                </a:rPr>
                <a:t>Resource  Officer</a:t>
              </a:r>
              <a:endParaRPr sz="1100" dirty="0">
                <a:latin typeface="Century Gothic"/>
                <a:cs typeface="Century Gothic"/>
              </a:endParaRPr>
            </a:p>
          </p:txBody>
        </p:sp>
        <p:pic>
          <p:nvPicPr>
            <p:cNvPr id="31" name="Picture 30" descr="A person in a suit and tie&#10;&#10;Description automatically generated with medium confidence">
              <a:extLst>
                <a:ext uri="{FF2B5EF4-FFF2-40B4-BE49-F238E27FC236}">
                  <a16:creationId xmlns="" xmlns:a16="http://schemas.microsoft.com/office/drawing/2014/main" id="{A24E719A-36AD-AE26-C877-645A560FD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29200" y="4693818"/>
              <a:ext cx="1536598" cy="1345927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9848926" y="1884831"/>
            <a:ext cx="1862574" cy="2242897"/>
            <a:chOff x="8004992" y="1901860"/>
            <a:chExt cx="1862574" cy="2242897"/>
          </a:xfrm>
        </p:grpSpPr>
        <p:pic>
          <p:nvPicPr>
            <p:cNvPr id="27" name="Picture 26" descr="A person in a suit and tie&#10;&#10;Description automatically generated with medium confidence">
              <a:extLst>
                <a:ext uri="{FF2B5EF4-FFF2-40B4-BE49-F238E27FC236}">
                  <a16:creationId xmlns="" xmlns:a16="http://schemas.microsoft.com/office/drawing/2014/main" id="{9925D138-847B-E2EC-C19C-450098E7CD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95501" y="1901860"/>
              <a:ext cx="1342698" cy="1374740"/>
            </a:xfrm>
            <a:prstGeom prst="rect">
              <a:avLst/>
            </a:prstGeom>
          </p:spPr>
        </p:pic>
        <p:sp>
          <p:nvSpPr>
            <p:cNvPr id="17" name="object 17"/>
            <p:cNvSpPr txBox="1"/>
            <p:nvPr/>
          </p:nvSpPr>
          <p:spPr>
            <a:xfrm>
              <a:off x="8004992" y="3271442"/>
              <a:ext cx="1862574" cy="873315"/>
            </a:xfrm>
            <a:prstGeom prst="rect">
              <a:avLst/>
            </a:prstGeom>
            <a:ln w="9143">
              <a:noFill/>
            </a:ln>
          </p:spPr>
          <p:txBody>
            <a:bodyPr vert="horz" wrap="square" lIns="0" tIns="140969" rIns="0" bIns="0" rtlCol="0">
              <a:spAutoFit/>
            </a:bodyPr>
            <a:lstStyle/>
            <a:p>
              <a:pPr marL="239195" algn="ctr">
                <a:lnSpc>
                  <a:spcPts val="1780"/>
                </a:lnSpc>
                <a:spcBef>
                  <a:spcPts val="1109"/>
                </a:spcBef>
              </a:pPr>
              <a:r>
                <a:rPr sz="1500" b="1" dirty="0">
                  <a:solidFill>
                    <a:srgbClr val="242424"/>
                  </a:solidFill>
                  <a:latin typeface="Century Gothic"/>
                  <a:cs typeface="Century Gothic"/>
                </a:rPr>
                <a:t>Anubhav</a:t>
              </a:r>
              <a:r>
                <a:rPr sz="1500" b="1" spc="-103" dirty="0">
                  <a:solidFill>
                    <a:srgbClr val="242424"/>
                  </a:solidFill>
                  <a:latin typeface="Century Gothic"/>
                  <a:cs typeface="Century Gothic"/>
                </a:rPr>
                <a:t> </a:t>
              </a:r>
              <a:r>
                <a:rPr sz="1500" b="1" spc="-13" dirty="0">
                  <a:solidFill>
                    <a:srgbClr val="242424"/>
                  </a:solidFill>
                  <a:latin typeface="Century Gothic"/>
                  <a:cs typeface="Century Gothic"/>
                </a:rPr>
                <a:t>Gupta</a:t>
              </a:r>
              <a:endParaRPr sz="1500" dirty="0">
                <a:latin typeface="Century Gothic"/>
                <a:cs typeface="Century Gothic"/>
              </a:endParaRPr>
            </a:p>
            <a:p>
              <a:pPr marL="247662" algn="ctr">
                <a:lnSpc>
                  <a:spcPts val="1300"/>
                </a:lnSpc>
              </a:pPr>
              <a:r>
                <a:rPr lang="en-US" sz="1100" spc="3" dirty="0" smtClean="0">
                  <a:solidFill>
                    <a:srgbClr val="242424"/>
                  </a:solidFill>
                  <a:latin typeface="Century Gothic"/>
                  <a:cs typeface="Century Gothic"/>
                </a:rPr>
                <a:t>Group </a:t>
              </a:r>
              <a:r>
                <a:rPr sz="1100" spc="3" dirty="0" smtClean="0">
                  <a:solidFill>
                    <a:srgbClr val="242424"/>
                  </a:solidFill>
                  <a:latin typeface="Century Gothic"/>
                  <a:cs typeface="Century Gothic"/>
                </a:rPr>
                <a:t>Chief </a:t>
              </a:r>
              <a:r>
                <a:rPr sz="1100" spc="-3" dirty="0">
                  <a:solidFill>
                    <a:srgbClr val="242424"/>
                  </a:solidFill>
                  <a:latin typeface="Century Gothic"/>
                  <a:cs typeface="Century Gothic"/>
                </a:rPr>
                <a:t>Strategy</a:t>
              </a:r>
              <a:r>
                <a:rPr sz="1100" spc="-103" dirty="0">
                  <a:solidFill>
                    <a:srgbClr val="242424"/>
                  </a:solidFill>
                  <a:latin typeface="Century Gothic"/>
                  <a:cs typeface="Century Gothic"/>
                </a:rPr>
                <a:t> </a:t>
              </a:r>
              <a:r>
                <a:rPr sz="1100" spc="-7" dirty="0">
                  <a:solidFill>
                    <a:srgbClr val="242424"/>
                  </a:solidFill>
                  <a:latin typeface="Century Gothic"/>
                  <a:cs typeface="Century Gothic"/>
                </a:rPr>
                <a:t>Officer</a:t>
              </a:r>
              <a:endParaRPr lang="en-US" sz="1100" spc="-7" dirty="0">
                <a:solidFill>
                  <a:srgbClr val="242424"/>
                </a:solidFill>
                <a:latin typeface="Century Gothic"/>
                <a:cs typeface="Century Gothic"/>
              </a:endParaRPr>
            </a:p>
            <a:p>
              <a:pPr marL="247662" algn="ctr">
                <a:lnSpc>
                  <a:spcPts val="1300"/>
                </a:lnSpc>
              </a:pPr>
              <a:endParaRPr sz="11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757634" y="4688269"/>
            <a:ext cx="1869440" cy="1977366"/>
            <a:chOff x="6581666" y="4688269"/>
            <a:chExt cx="1869440" cy="1977366"/>
          </a:xfrm>
        </p:grpSpPr>
        <p:sp>
          <p:nvSpPr>
            <p:cNvPr id="13" name="object 13"/>
            <p:cNvSpPr txBox="1"/>
            <p:nvPr/>
          </p:nvSpPr>
          <p:spPr>
            <a:xfrm>
              <a:off x="6581666" y="6054356"/>
              <a:ext cx="1869440" cy="611279"/>
            </a:xfrm>
            <a:prstGeom prst="rect">
              <a:avLst/>
            </a:prstGeom>
            <a:ln w="9144">
              <a:noFill/>
            </a:ln>
          </p:spPr>
          <p:txBody>
            <a:bodyPr vert="horz" wrap="square" lIns="0" tIns="59267" rIns="0" bIns="0" rtlCol="0">
              <a:spAutoFit/>
            </a:bodyPr>
            <a:lstStyle/>
            <a:p>
              <a:pPr marL="2540" algn="ctr">
                <a:lnSpc>
                  <a:spcPts val="1780"/>
                </a:lnSpc>
                <a:spcBef>
                  <a:spcPts val="467"/>
                </a:spcBef>
              </a:pPr>
              <a:r>
                <a:rPr sz="1500" b="1" dirty="0">
                  <a:solidFill>
                    <a:srgbClr val="242424"/>
                  </a:solidFill>
                  <a:latin typeface="Century Gothic"/>
                  <a:cs typeface="Century Gothic"/>
                </a:rPr>
                <a:t>Ravindra</a:t>
              </a:r>
              <a:r>
                <a:rPr sz="1500" b="1" spc="-60" dirty="0">
                  <a:solidFill>
                    <a:srgbClr val="242424"/>
                  </a:solidFill>
                  <a:latin typeface="Century Gothic"/>
                  <a:cs typeface="Century Gothic"/>
                </a:rPr>
                <a:t> </a:t>
              </a:r>
              <a:r>
                <a:rPr sz="1500" b="1" spc="-10" dirty="0">
                  <a:solidFill>
                    <a:srgbClr val="242424"/>
                  </a:solidFill>
                  <a:latin typeface="Century Gothic"/>
                  <a:cs typeface="Century Gothic"/>
                </a:rPr>
                <a:t>Tiwari</a:t>
              </a:r>
              <a:endParaRPr sz="1500" dirty="0">
                <a:latin typeface="Century Gothic"/>
                <a:cs typeface="Century Gothic"/>
              </a:endParaRPr>
            </a:p>
            <a:p>
              <a:pPr marL="488551" marR="472887" algn="ctr">
                <a:lnSpc>
                  <a:spcPts val="1200"/>
                </a:lnSpc>
                <a:spcBef>
                  <a:spcPts val="120"/>
                </a:spcBef>
              </a:pPr>
              <a:r>
                <a:rPr sz="1100" spc="-3" dirty="0">
                  <a:solidFill>
                    <a:srgbClr val="242424"/>
                  </a:solidFill>
                  <a:latin typeface="Century Gothic"/>
                  <a:cs typeface="Century Gothic"/>
                </a:rPr>
                <a:t>Head-Sales</a:t>
              </a:r>
              <a:r>
                <a:rPr sz="1100" spc="-80" dirty="0">
                  <a:solidFill>
                    <a:srgbClr val="242424"/>
                  </a:solidFill>
                  <a:latin typeface="Century Gothic"/>
                  <a:cs typeface="Century Gothic"/>
                </a:rPr>
                <a:t> </a:t>
              </a:r>
              <a:r>
                <a:rPr sz="1100" dirty="0">
                  <a:solidFill>
                    <a:srgbClr val="242424"/>
                  </a:solidFill>
                  <a:latin typeface="Century Gothic"/>
                  <a:cs typeface="Century Gothic"/>
                </a:rPr>
                <a:t>&amp;  </a:t>
              </a:r>
              <a:r>
                <a:rPr sz="1100" spc="-7" dirty="0">
                  <a:solidFill>
                    <a:srgbClr val="242424"/>
                  </a:solidFill>
                  <a:latin typeface="Century Gothic"/>
                  <a:cs typeface="Century Gothic"/>
                </a:rPr>
                <a:t>Marketing</a:t>
              </a:r>
              <a:endParaRPr sz="1100" dirty="0">
                <a:latin typeface="Century Gothic"/>
                <a:cs typeface="Century Gothic"/>
              </a:endParaRPr>
            </a:p>
          </p:txBody>
        </p:sp>
        <p:pic>
          <p:nvPicPr>
            <p:cNvPr id="33" name="Picture 32" descr="A person sitting at a desk with a computer&#10;&#10;Description automatically generated with medium confidence">
              <a:extLst>
                <a:ext uri="{FF2B5EF4-FFF2-40B4-BE49-F238E27FC236}">
                  <a16:creationId xmlns="" xmlns:a16="http://schemas.microsoft.com/office/drawing/2014/main" id="{85F28C86-F404-1CFB-1ECB-7E8AA759C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91999" y="4688269"/>
              <a:ext cx="1371601" cy="1351476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1240451" y="1586114"/>
            <a:ext cx="2572668" cy="2744984"/>
            <a:chOff x="1176359" y="1873741"/>
            <a:chExt cx="2307994" cy="2395222"/>
          </a:xfrm>
        </p:grpSpPr>
        <p:sp>
          <p:nvSpPr>
            <p:cNvPr id="10" name="object 10"/>
            <p:cNvSpPr txBox="1"/>
            <p:nvPr/>
          </p:nvSpPr>
          <p:spPr>
            <a:xfrm>
              <a:off x="1329013" y="3713256"/>
              <a:ext cx="1942677" cy="555707"/>
            </a:xfrm>
            <a:prstGeom prst="rect">
              <a:avLst/>
            </a:prstGeom>
            <a:ln w="9144">
              <a:noFill/>
            </a:ln>
          </p:spPr>
          <p:txBody>
            <a:bodyPr vert="horz" wrap="square" lIns="0" tIns="156633" rIns="0" bIns="0" rtlCol="0">
              <a:spAutoFit/>
            </a:bodyPr>
            <a:lstStyle/>
            <a:p>
              <a:pPr marL="1270" algn="ctr">
                <a:lnSpc>
                  <a:spcPts val="1780"/>
                </a:lnSpc>
                <a:spcBef>
                  <a:spcPts val="1233"/>
                </a:spcBef>
              </a:pPr>
              <a:r>
                <a:rPr sz="1500" b="1" dirty="0">
                  <a:solidFill>
                    <a:srgbClr val="242424"/>
                  </a:solidFill>
                  <a:latin typeface="Century Gothic"/>
                  <a:cs typeface="Century Gothic"/>
                </a:rPr>
                <a:t>Sanjay</a:t>
              </a:r>
              <a:r>
                <a:rPr sz="1500" b="1" spc="-40" dirty="0">
                  <a:solidFill>
                    <a:srgbClr val="242424"/>
                  </a:solidFill>
                  <a:latin typeface="Century Gothic"/>
                  <a:cs typeface="Century Gothic"/>
                </a:rPr>
                <a:t> </a:t>
              </a:r>
              <a:r>
                <a:rPr sz="1500" b="1" spc="-7" dirty="0">
                  <a:solidFill>
                    <a:srgbClr val="242424"/>
                  </a:solidFill>
                  <a:latin typeface="Century Gothic"/>
                  <a:cs typeface="Century Gothic"/>
                </a:rPr>
                <a:t>Gupta</a:t>
              </a:r>
              <a:endParaRPr sz="1500" dirty="0">
                <a:latin typeface="Century Gothic"/>
                <a:cs typeface="Century Gothic"/>
              </a:endParaRPr>
            </a:p>
            <a:p>
              <a:pPr marL="1693" algn="ctr">
                <a:lnSpc>
                  <a:spcPts val="1300"/>
                </a:lnSpc>
              </a:pPr>
              <a:r>
                <a:rPr sz="1100" spc="-7" dirty="0">
                  <a:solidFill>
                    <a:srgbClr val="242424"/>
                  </a:solidFill>
                  <a:latin typeface="Century Gothic"/>
                  <a:cs typeface="Century Gothic"/>
                </a:rPr>
                <a:t>CMD</a:t>
              </a:r>
              <a:endParaRPr sz="1100" dirty="0">
                <a:latin typeface="Century Gothic"/>
                <a:cs typeface="Century Gothic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="" xmlns:a16="http://schemas.microsoft.com/office/drawing/2014/main" id="{FE55AF20-DB0E-E2F4-F558-FC57DDADC5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76359" y="1873741"/>
              <a:ext cx="2307994" cy="1819540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3859099" y="4698029"/>
            <a:ext cx="1568751" cy="1917672"/>
            <a:chOff x="10091702" y="1873741"/>
            <a:chExt cx="1568751" cy="1917672"/>
          </a:xfrm>
        </p:grpSpPr>
        <p:pic>
          <p:nvPicPr>
            <p:cNvPr id="29" name="Picture 28" descr="A person in a suit and tie&#10;&#10;Description automatically generated with medium confidence">
              <a:extLst>
                <a:ext uri="{FF2B5EF4-FFF2-40B4-BE49-F238E27FC236}">
                  <a16:creationId xmlns="" xmlns:a16="http://schemas.microsoft.com/office/drawing/2014/main" id="{828CC827-2156-7C30-2BE9-BD45BD7224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10800" y="1873741"/>
              <a:ext cx="1371600" cy="1402859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15" name="object 15"/>
            <p:cNvSpPr txBox="1"/>
            <p:nvPr/>
          </p:nvSpPr>
          <p:spPr>
            <a:xfrm>
              <a:off x="10091702" y="3255797"/>
              <a:ext cx="1568751" cy="535616"/>
            </a:xfrm>
            <a:prstGeom prst="rect">
              <a:avLst/>
            </a:prstGeom>
            <a:ln w="9143">
              <a:noFill/>
            </a:ln>
          </p:spPr>
          <p:txBody>
            <a:bodyPr vert="horz" wrap="square" lIns="0" tIns="136736" rIns="0" bIns="0" rtlCol="0">
              <a:spAutoFit/>
            </a:bodyPr>
            <a:lstStyle/>
            <a:p>
              <a:pPr marL="3810" algn="ctr">
                <a:lnSpc>
                  <a:spcPts val="1780"/>
                </a:lnSpc>
                <a:spcBef>
                  <a:spcPts val="1076"/>
                </a:spcBef>
              </a:pPr>
              <a:r>
                <a:rPr sz="1500" b="1" dirty="0">
                  <a:solidFill>
                    <a:srgbClr val="242424"/>
                  </a:solidFill>
                  <a:latin typeface="Century Gothic"/>
                  <a:cs typeface="Century Gothic"/>
                </a:rPr>
                <a:t>CK</a:t>
              </a:r>
              <a:r>
                <a:rPr sz="1500" b="1" spc="-33" dirty="0">
                  <a:solidFill>
                    <a:srgbClr val="242424"/>
                  </a:solidFill>
                  <a:latin typeface="Century Gothic"/>
                  <a:cs typeface="Century Gothic"/>
                </a:rPr>
                <a:t> </a:t>
              </a:r>
              <a:r>
                <a:rPr sz="1500" b="1" spc="-13" dirty="0">
                  <a:solidFill>
                    <a:srgbClr val="242424"/>
                  </a:solidFill>
                  <a:latin typeface="Century Gothic"/>
                  <a:cs typeface="Century Gothic"/>
                </a:rPr>
                <a:t>Singh</a:t>
              </a:r>
              <a:endParaRPr sz="1500" dirty="0">
                <a:latin typeface="Century Gothic"/>
                <a:cs typeface="Century Gothic"/>
              </a:endParaRPr>
            </a:p>
            <a:p>
              <a:pPr marL="847" algn="ctr">
                <a:lnSpc>
                  <a:spcPts val="1300"/>
                </a:lnSpc>
              </a:pPr>
              <a:r>
                <a:rPr sz="1100" spc="7" dirty="0">
                  <a:solidFill>
                    <a:srgbClr val="242424"/>
                  </a:solidFill>
                  <a:latin typeface="Century Gothic"/>
                  <a:cs typeface="Century Gothic"/>
                </a:rPr>
                <a:t>VP </a:t>
              </a:r>
              <a:r>
                <a:rPr sz="1100" dirty="0">
                  <a:solidFill>
                    <a:srgbClr val="242424"/>
                  </a:solidFill>
                  <a:latin typeface="Century Gothic"/>
                  <a:cs typeface="Century Gothic"/>
                </a:rPr>
                <a:t>-</a:t>
              </a:r>
              <a:r>
                <a:rPr sz="1100" spc="-27" dirty="0">
                  <a:solidFill>
                    <a:srgbClr val="242424"/>
                  </a:solidFill>
                  <a:latin typeface="Century Gothic"/>
                  <a:cs typeface="Century Gothic"/>
                </a:rPr>
                <a:t> </a:t>
              </a:r>
              <a:r>
                <a:rPr sz="1100" spc="-7" dirty="0">
                  <a:solidFill>
                    <a:srgbClr val="242424"/>
                  </a:solidFill>
                  <a:latin typeface="Century Gothic"/>
                  <a:cs typeface="Century Gothic"/>
                </a:rPr>
                <a:t>Operations</a:t>
              </a:r>
              <a:endParaRPr sz="11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498351" y="4688269"/>
            <a:ext cx="2590800" cy="1990190"/>
            <a:chOff x="8029964" y="4688269"/>
            <a:chExt cx="2590800" cy="199019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09617" y="4688269"/>
              <a:ext cx="1317613" cy="1351476"/>
            </a:xfrm>
            <a:prstGeom prst="rect">
              <a:avLst/>
            </a:prstGeom>
          </p:spPr>
        </p:pic>
        <p:sp>
          <p:nvSpPr>
            <p:cNvPr id="19" name="object 13"/>
            <p:cNvSpPr txBox="1"/>
            <p:nvPr/>
          </p:nvSpPr>
          <p:spPr>
            <a:xfrm>
              <a:off x="8029964" y="6054356"/>
              <a:ext cx="2590800" cy="624103"/>
            </a:xfrm>
            <a:prstGeom prst="rect">
              <a:avLst/>
            </a:prstGeom>
            <a:ln w="9144">
              <a:noFill/>
            </a:ln>
          </p:spPr>
          <p:txBody>
            <a:bodyPr vert="horz" wrap="square" lIns="0" tIns="59267" rIns="0" bIns="0" rtlCol="0">
              <a:spAutoFit/>
            </a:bodyPr>
            <a:lstStyle/>
            <a:p>
              <a:pPr marL="2540" algn="ctr">
                <a:lnSpc>
                  <a:spcPts val="1780"/>
                </a:lnSpc>
                <a:spcBef>
                  <a:spcPts val="467"/>
                </a:spcBef>
              </a:pPr>
              <a:r>
                <a:rPr lang="en-US" sz="1500" b="1" dirty="0" err="1" smtClean="0">
                  <a:solidFill>
                    <a:srgbClr val="242424"/>
                  </a:solidFill>
                  <a:latin typeface="Century Gothic"/>
                  <a:cs typeface="Century Gothic"/>
                </a:rPr>
                <a:t>Utkarsh</a:t>
              </a:r>
              <a:r>
                <a:rPr lang="en-US" sz="1500" b="1" dirty="0" smtClean="0">
                  <a:solidFill>
                    <a:srgbClr val="242424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500" b="1" dirty="0" err="1" smtClean="0">
                  <a:solidFill>
                    <a:srgbClr val="242424"/>
                  </a:solidFill>
                  <a:latin typeface="Century Gothic"/>
                  <a:cs typeface="Century Gothic"/>
                </a:rPr>
                <a:t>Dwivedi</a:t>
              </a:r>
              <a:endParaRPr sz="1500" dirty="0">
                <a:latin typeface="Century Gothic"/>
                <a:cs typeface="Century Gothic"/>
              </a:endParaRPr>
            </a:p>
            <a:p>
              <a:pPr marL="488551" marR="472887" algn="ctr">
                <a:lnSpc>
                  <a:spcPts val="1200"/>
                </a:lnSpc>
                <a:spcBef>
                  <a:spcPts val="120"/>
                </a:spcBef>
              </a:pPr>
              <a:r>
                <a:rPr lang="en-US" sz="1100" spc="-3" dirty="0" smtClean="0">
                  <a:solidFill>
                    <a:srgbClr val="242424"/>
                  </a:solidFill>
                  <a:latin typeface="Century Gothic"/>
                  <a:cs typeface="Century Gothic"/>
                </a:rPr>
                <a:t>CEO </a:t>
              </a:r>
            </a:p>
            <a:p>
              <a:pPr marL="488551" marR="472887" algn="ctr">
                <a:lnSpc>
                  <a:spcPts val="1200"/>
                </a:lnSpc>
                <a:spcBef>
                  <a:spcPts val="120"/>
                </a:spcBef>
              </a:pPr>
              <a:r>
                <a:rPr lang="en-US" sz="1100" spc="-3" dirty="0" smtClean="0">
                  <a:solidFill>
                    <a:srgbClr val="242424"/>
                  </a:solidFill>
                  <a:latin typeface="Century Gothic"/>
                  <a:cs typeface="Century Gothic"/>
                </a:rPr>
                <a:t>International  Business </a:t>
              </a:r>
              <a:endParaRPr sz="11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25690" y="1895389"/>
            <a:ext cx="1675609" cy="2158132"/>
            <a:chOff x="4774934" y="1912418"/>
            <a:chExt cx="1675609" cy="2158132"/>
          </a:xfrm>
        </p:grpSpPr>
        <p:sp>
          <p:nvSpPr>
            <p:cNvPr id="23" name="object 20"/>
            <p:cNvSpPr txBox="1"/>
            <p:nvPr/>
          </p:nvSpPr>
          <p:spPr>
            <a:xfrm>
              <a:off x="4774934" y="3255797"/>
              <a:ext cx="1675609" cy="814753"/>
            </a:xfrm>
            <a:prstGeom prst="rect">
              <a:avLst/>
            </a:prstGeom>
            <a:ln w="9144">
              <a:noFill/>
            </a:ln>
          </p:spPr>
          <p:txBody>
            <a:bodyPr vert="horz" wrap="square" lIns="0" tIns="108373" rIns="0" bIns="0" rtlCol="0">
              <a:spAutoFit/>
            </a:bodyPr>
            <a:lstStyle/>
            <a:p>
              <a:pPr marL="423" algn="ctr">
                <a:lnSpc>
                  <a:spcPts val="1737"/>
                </a:lnSpc>
                <a:spcBef>
                  <a:spcPts val="853"/>
                </a:spcBef>
              </a:pPr>
              <a:r>
                <a:rPr lang="en-US" sz="1500" b="1" spc="-3" dirty="0" smtClean="0">
                  <a:solidFill>
                    <a:srgbClr val="252525"/>
                  </a:solidFill>
                  <a:latin typeface="Century Gothic"/>
                  <a:cs typeface="Century Gothic"/>
                </a:rPr>
                <a:t>Rahul </a:t>
              </a:r>
              <a:r>
                <a:rPr sz="1500" b="1" dirty="0" smtClean="0">
                  <a:solidFill>
                    <a:srgbClr val="252525"/>
                  </a:solidFill>
                  <a:latin typeface="Century Gothic"/>
                  <a:cs typeface="Century Gothic"/>
                </a:rPr>
                <a:t>G</a:t>
              </a:r>
              <a:r>
                <a:rPr lang="en-US" sz="1500" b="1" dirty="0" smtClean="0">
                  <a:solidFill>
                    <a:srgbClr val="252525"/>
                  </a:solidFill>
                  <a:latin typeface="Century Gothic"/>
                  <a:cs typeface="Century Gothic"/>
                </a:rPr>
                <a:t>upta</a:t>
              </a:r>
              <a:endParaRPr sz="1500" dirty="0">
                <a:latin typeface="Century Gothic"/>
                <a:cs typeface="Century Gothic"/>
              </a:endParaRPr>
            </a:p>
            <a:p>
              <a:pPr marL="847" algn="ctr">
                <a:lnSpc>
                  <a:spcPts val="1187"/>
                </a:lnSpc>
              </a:pPr>
              <a:r>
                <a:rPr lang="en-US" sz="1100" spc="-3" dirty="0" smtClean="0">
                  <a:solidFill>
                    <a:srgbClr val="252525"/>
                  </a:solidFill>
                  <a:latin typeface="Century Gothic"/>
                  <a:cs typeface="Century Gothic"/>
                </a:rPr>
                <a:t>JMD</a:t>
              </a:r>
              <a:endParaRPr sz="1100" dirty="0">
                <a:latin typeface="Century Gothic"/>
                <a:cs typeface="Century Gothic"/>
              </a:endParaRPr>
            </a:p>
            <a:p>
              <a:pPr marL="1270" algn="ctr">
                <a:lnSpc>
                  <a:spcPts val="1253"/>
                </a:lnSpc>
              </a:pPr>
              <a:r>
                <a:rPr lang="en-US" sz="1100" dirty="0" smtClean="0">
                  <a:solidFill>
                    <a:srgbClr val="252525"/>
                  </a:solidFill>
                  <a:latin typeface="Century Gothic"/>
                  <a:cs typeface="Century Gothic"/>
                </a:rPr>
                <a:t>Apollo Building Products (New Raipur)</a:t>
              </a:r>
              <a:endParaRPr sz="1100" dirty="0">
                <a:latin typeface="Century Gothic"/>
                <a:cs typeface="Century Gothic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7671" y="1912418"/>
              <a:ext cx="1295400" cy="1359024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4177471" y="1895389"/>
            <a:ext cx="1467394" cy="1996887"/>
            <a:chOff x="3114753" y="4692685"/>
            <a:chExt cx="1467394" cy="1996887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22573" y="4692685"/>
              <a:ext cx="1410958" cy="1350096"/>
            </a:xfrm>
            <a:prstGeom prst="rect">
              <a:avLst/>
            </a:prstGeom>
          </p:spPr>
        </p:pic>
        <p:sp>
          <p:nvSpPr>
            <p:cNvPr id="24" name="object 20"/>
            <p:cNvSpPr txBox="1"/>
            <p:nvPr/>
          </p:nvSpPr>
          <p:spPr>
            <a:xfrm>
              <a:off x="3114753" y="6054356"/>
              <a:ext cx="1467394" cy="635216"/>
            </a:xfrm>
            <a:prstGeom prst="rect">
              <a:avLst/>
            </a:prstGeom>
            <a:ln w="9144">
              <a:noFill/>
            </a:ln>
          </p:spPr>
          <p:txBody>
            <a:bodyPr vert="horz" wrap="square" lIns="0" tIns="108373" rIns="0" bIns="0" rtlCol="0">
              <a:spAutoFit/>
            </a:bodyPr>
            <a:lstStyle/>
            <a:p>
              <a:pPr marL="423" algn="ctr">
                <a:lnSpc>
                  <a:spcPts val="1737"/>
                </a:lnSpc>
                <a:spcBef>
                  <a:spcPts val="853"/>
                </a:spcBef>
              </a:pPr>
              <a:r>
                <a:rPr lang="en-US" sz="1500" b="1" spc="-3" dirty="0" smtClean="0">
                  <a:solidFill>
                    <a:srgbClr val="252525"/>
                  </a:solidFill>
                  <a:latin typeface="Century Gothic"/>
                  <a:cs typeface="Century Gothic"/>
                </a:rPr>
                <a:t>Vinay Gupta</a:t>
              </a:r>
              <a:endParaRPr sz="1500" dirty="0">
                <a:latin typeface="Century Gothic"/>
                <a:cs typeface="Century Gothic"/>
              </a:endParaRPr>
            </a:p>
            <a:p>
              <a:pPr marL="847" algn="ctr">
                <a:lnSpc>
                  <a:spcPts val="1187"/>
                </a:lnSpc>
              </a:pPr>
              <a:r>
                <a:rPr lang="en-US" sz="1100" spc="-3" dirty="0" smtClean="0">
                  <a:solidFill>
                    <a:srgbClr val="252525"/>
                  </a:solidFill>
                  <a:latin typeface="Century Gothic"/>
                  <a:cs typeface="Century Gothic"/>
                </a:rPr>
                <a:t>Chairman</a:t>
              </a:r>
              <a:br>
                <a:rPr lang="en-US" sz="1100" spc="-3" dirty="0" smtClean="0">
                  <a:solidFill>
                    <a:srgbClr val="252525"/>
                  </a:solidFill>
                  <a:latin typeface="Century Gothic"/>
                  <a:cs typeface="Century Gothic"/>
                </a:rPr>
              </a:br>
              <a:r>
                <a:rPr lang="en-US" sz="1100" spc="-3" dirty="0" smtClean="0">
                  <a:solidFill>
                    <a:srgbClr val="252525"/>
                  </a:solidFill>
                  <a:latin typeface="Century Gothic"/>
                  <a:cs typeface="Century Gothic"/>
                </a:rPr>
                <a:t>Apollo </a:t>
              </a:r>
              <a:r>
                <a:rPr lang="en-US" sz="1100" spc="-3" dirty="0" err="1" smtClean="0">
                  <a:solidFill>
                    <a:srgbClr val="252525"/>
                  </a:solidFill>
                  <a:latin typeface="Century Gothic"/>
                  <a:cs typeface="Century Gothic"/>
                </a:rPr>
                <a:t>Metalex</a:t>
              </a:r>
              <a:r>
                <a:rPr lang="en-US" sz="1100" spc="-3" dirty="0" smtClean="0">
                  <a:solidFill>
                    <a:srgbClr val="252525"/>
                  </a:solidFill>
                  <a:latin typeface="Century Gothic"/>
                  <a:cs typeface="Century Gothic"/>
                </a:rPr>
                <a:t> </a:t>
              </a:r>
              <a:endParaRPr sz="1100" dirty="0">
                <a:latin typeface="Century Gothic"/>
                <a:cs typeface="Century Gothic"/>
              </a:endParaRPr>
            </a:p>
          </p:txBody>
        </p:sp>
      </p:grpSp>
      <p:sp>
        <p:nvSpPr>
          <p:cNvPr id="32" name="object 12"/>
          <p:cNvSpPr txBox="1"/>
          <p:nvPr/>
        </p:nvSpPr>
        <p:spPr>
          <a:xfrm>
            <a:off x="9899134" y="6054356"/>
            <a:ext cx="1988066" cy="613415"/>
          </a:xfrm>
          <a:prstGeom prst="rect">
            <a:avLst/>
          </a:prstGeom>
          <a:ln w="9144">
            <a:noFill/>
          </a:ln>
        </p:spPr>
        <p:txBody>
          <a:bodyPr vert="horz" wrap="square" lIns="0" tIns="61383" rIns="0" bIns="0" rtlCol="0">
            <a:spAutoFit/>
          </a:bodyPr>
          <a:lstStyle/>
          <a:p>
            <a:pPr marL="423" algn="ctr">
              <a:lnSpc>
                <a:spcPts val="1780"/>
              </a:lnSpc>
              <a:spcBef>
                <a:spcPts val="483"/>
              </a:spcBef>
            </a:pPr>
            <a:r>
              <a:rPr lang="en-US" sz="1500" b="1" dirty="0" smtClean="0">
                <a:latin typeface="Century Gothic"/>
                <a:cs typeface="Century Gothic"/>
              </a:rPr>
              <a:t>Amit Thakur</a:t>
            </a:r>
          </a:p>
          <a:p>
            <a:pPr marL="488551" marR="472887" algn="ctr">
              <a:lnSpc>
                <a:spcPts val="1200"/>
              </a:lnSpc>
              <a:spcBef>
                <a:spcPts val="120"/>
              </a:spcBef>
            </a:pPr>
            <a:r>
              <a:rPr lang="en-US" sz="1100" spc="-3" dirty="0" smtClean="0">
                <a:solidFill>
                  <a:srgbClr val="242424"/>
                </a:solidFill>
                <a:latin typeface="Century Gothic"/>
                <a:cs typeface="Century Gothic"/>
              </a:rPr>
              <a:t>Head Procurement</a:t>
            </a:r>
            <a:endParaRPr sz="1100" spc="-3" dirty="0">
              <a:solidFill>
                <a:srgbClr val="242424"/>
              </a:solidFill>
              <a:latin typeface="Century Gothic"/>
              <a:cs typeface="Century Gothic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1389" y="4688269"/>
            <a:ext cx="1303556" cy="1366087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 flipV="1">
            <a:off x="4019428" y="4191000"/>
            <a:ext cx="1596456" cy="1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609893" y="4572000"/>
            <a:ext cx="0" cy="2169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715000" y="4572000"/>
            <a:ext cx="0" cy="2169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9829800" y="4572000"/>
            <a:ext cx="0" cy="2169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751693" y="4572000"/>
            <a:ext cx="0" cy="2169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4083520" y="4191000"/>
            <a:ext cx="1596456" cy="1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6198149" y="4191000"/>
            <a:ext cx="1596456" cy="1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8108291" y="4191000"/>
            <a:ext cx="1596456" cy="1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10115044" y="4191000"/>
            <a:ext cx="1596456" cy="1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9829800" y="1873741"/>
            <a:ext cx="0" cy="2169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7993015" y="1873741"/>
            <a:ext cx="0" cy="2169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5924428" y="1873741"/>
            <a:ext cx="0" cy="2169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lang="en-IN" spc="-25" smtClean="0">
                <a:solidFill>
                  <a:srgbClr val="44536A"/>
                </a:solidFill>
              </a:rPr>
              <a:t>42</a:t>
            </a:fld>
            <a:endParaRPr lang="en-IN" spc="-25" dirty="0">
              <a:solidFill>
                <a:srgbClr val="4453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8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3100" y="967962"/>
            <a:ext cx="305117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/>
              <a:t>Thank</a:t>
            </a:r>
            <a:r>
              <a:rPr sz="4800" spc="-10" dirty="0"/>
              <a:t> </a:t>
            </a:r>
            <a:r>
              <a:rPr sz="4800" spc="-25" dirty="0"/>
              <a:t>You</a:t>
            </a:r>
            <a:endParaRPr sz="4800" dirty="0"/>
          </a:p>
        </p:txBody>
      </p:sp>
      <p:sp>
        <p:nvSpPr>
          <p:cNvPr id="3" name="object 3"/>
          <p:cNvSpPr txBox="1"/>
          <p:nvPr/>
        </p:nvSpPr>
        <p:spPr>
          <a:xfrm>
            <a:off x="3962167" y="3234837"/>
            <a:ext cx="2813062" cy="9598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370"/>
              </a:lnSpc>
              <a:spcBef>
                <a:spcPts val="105"/>
              </a:spcBef>
            </a:pPr>
            <a:r>
              <a:rPr sz="1600" b="1" dirty="0">
                <a:latin typeface="Century Gothic"/>
                <a:cs typeface="Century Gothic"/>
              </a:rPr>
              <a:t>Deepak</a:t>
            </a:r>
            <a:r>
              <a:rPr sz="1600" b="1" spc="-20" dirty="0">
                <a:latin typeface="Century Gothic"/>
                <a:cs typeface="Century Gothic"/>
              </a:rPr>
              <a:t> </a:t>
            </a:r>
            <a:r>
              <a:rPr sz="1600" b="1" spc="-10" dirty="0">
                <a:latin typeface="Century Gothic"/>
                <a:cs typeface="Century Gothic"/>
              </a:rPr>
              <a:t>Goyal</a:t>
            </a:r>
            <a:endParaRPr sz="1600" dirty="0">
              <a:latin typeface="Century Gothic"/>
              <a:cs typeface="Century Gothic"/>
            </a:endParaRPr>
          </a:p>
          <a:p>
            <a:pPr marL="12700">
              <a:lnSpc>
                <a:spcPts val="1889"/>
              </a:lnSpc>
            </a:pPr>
            <a:r>
              <a:rPr sz="1200" dirty="0">
                <a:latin typeface="Century Gothic"/>
                <a:cs typeface="Century Gothic"/>
              </a:rPr>
              <a:t>APL</a:t>
            </a:r>
            <a:r>
              <a:rPr sz="1200" spc="-55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Apollo</a:t>
            </a:r>
            <a:r>
              <a:rPr sz="1200" spc="-65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Tubes</a:t>
            </a:r>
            <a:r>
              <a:rPr sz="1200" spc="-5" dirty="0">
                <a:latin typeface="Century Gothic"/>
                <a:cs typeface="Century Gothic"/>
              </a:rPr>
              <a:t> </a:t>
            </a:r>
            <a:r>
              <a:rPr sz="1200" spc="-25" dirty="0">
                <a:latin typeface="Century Gothic"/>
                <a:cs typeface="Century Gothic"/>
              </a:rPr>
              <a:t>Ltd</a:t>
            </a:r>
            <a:endParaRPr sz="12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entury Gothic"/>
                <a:cs typeface="Century Gothic"/>
              </a:rPr>
              <a:t>Tel:</a:t>
            </a:r>
            <a:r>
              <a:rPr sz="1200" spc="-20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+91</a:t>
            </a:r>
            <a:r>
              <a:rPr sz="1200" spc="-40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120</a:t>
            </a:r>
            <a:r>
              <a:rPr sz="1200" spc="-30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404</a:t>
            </a:r>
            <a:r>
              <a:rPr sz="1200" spc="-40" dirty="0">
                <a:latin typeface="Century Gothic"/>
                <a:cs typeface="Century Gothic"/>
              </a:rPr>
              <a:t> </a:t>
            </a:r>
            <a:r>
              <a:rPr sz="1200" spc="-20" dirty="0">
                <a:latin typeface="Century Gothic"/>
                <a:cs typeface="Century Gothic"/>
              </a:rPr>
              <a:t>1400</a:t>
            </a:r>
            <a:endParaRPr sz="12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200" dirty="0">
                <a:latin typeface="Century Gothic"/>
                <a:cs typeface="Century Gothic"/>
              </a:rPr>
              <a:t>Email:</a:t>
            </a:r>
            <a:r>
              <a:rPr sz="1200" spc="-50" dirty="0">
                <a:latin typeface="Century Gothic"/>
                <a:cs typeface="Century Gothic"/>
              </a:rPr>
              <a:t> </a:t>
            </a:r>
            <a:r>
              <a:rPr sz="1200" spc="-10" dirty="0">
                <a:latin typeface="Century Gothic"/>
                <a:cs typeface="Century Gothic"/>
                <a:hlinkClick r:id="rId2"/>
              </a:rPr>
              <a:t>deepakgoyal@aplapollo.com</a:t>
            </a:r>
            <a:endParaRPr sz="1200" dirty="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3100" y="2967227"/>
            <a:ext cx="1363980" cy="24765"/>
          </a:xfrm>
          <a:custGeom>
            <a:avLst/>
            <a:gdLst/>
            <a:ahLst/>
            <a:cxnLst/>
            <a:rect l="l" t="t" r="r" b="b"/>
            <a:pathLst>
              <a:path w="1363980" h="24764">
                <a:moveTo>
                  <a:pt x="1363980" y="0"/>
                </a:moveTo>
                <a:lnTo>
                  <a:pt x="0" y="0"/>
                </a:lnTo>
                <a:lnTo>
                  <a:pt x="0" y="24384"/>
                </a:lnTo>
                <a:lnTo>
                  <a:pt x="1363980" y="24384"/>
                </a:lnTo>
                <a:lnTo>
                  <a:pt x="13639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676749" y="4231740"/>
            <a:ext cx="274320" cy="194500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Century Gothic"/>
                <a:cs typeface="Century Gothic"/>
              </a:rPr>
              <a:t>APL</a:t>
            </a:r>
            <a:r>
              <a:rPr sz="1600" b="1" spc="320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APOLLO</a:t>
            </a:r>
            <a:r>
              <a:rPr sz="1600" b="1" spc="340" dirty="0">
                <a:latin typeface="Century Gothic"/>
                <a:cs typeface="Century Gothic"/>
              </a:rPr>
              <a:t> </a:t>
            </a:r>
            <a:r>
              <a:rPr sz="1600" b="1" spc="-10" dirty="0">
                <a:latin typeface="Century Gothic"/>
                <a:cs typeface="Century Gothic"/>
              </a:rPr>
              <a:t>TUBES</a:t>
            </a:r>
            <a:endParaRPr sz="1600" dirty="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3100" y="2034717"/>
            <a:ext cx="277050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006FC0"/>
                </a:solidFill>
                <a:latin typeface="Century Gothic"/>
                <a:cs typeface="Century Gothic"/>
              </a:rPr>
              <a:t>For</a:t>
            </a:r>
            <a:r>
              <a:rPr sz="2000" b="1" spc="-30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entury Gothic"/>
                <a:cs typeface="Century Gothic"/>
              </a:rPr>
              <a:t>further</a:t>
            </a:r>
            <a:r>
              <a:rPr sz="2000" b="1" spc="-1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entury Gothic"/>
                <a:cs typeface="Century Gothic"/>
              </a:rPr>
              <a:t>information, </a:t>
            </a:r>
            <a:r>
              <a:rPr sz="2000" b="1" dirty="0">
                <a:solidFill>
                  <a:srgbClr val="006FC0"/>
                </a:solidFill>
                <a:latin typeface="Century Gothic"/>
                <a:cs typeface="Century Gothic"/>
              </a:rPr>
              <a:t>please</a:t>
            </a:r>
            <a:r>
              <a:rPr sz="2000" b="1" spc="-3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entury Gothic"/>
                <a:cs typeface="Century Gothic"/>
              </a:rPr>
              <a:t>contact: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3100" y="3243122"/>
            <a:ext cx="3187700" cy="9598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370"/>
              </a:lnSpc>
              <a:spcBef>
                <a:spcPts val="105"/>
              </a:spcBef>
            </a:pPr>
            <a:r>
              <a:rPr sz="1600" b="1" dirty="0">
                <a:latin typeface="Century Gothic"/>
                <a:cs typeface="Century Gothic"/>
              </a:rPr>
              <a:t>Anubhav</a:t>
            </a:r>
            <a:r>
              <a:rPr sz="1600" b="1" spc="-25" dirty="0">
                <a:latin typeface="Century Gothic"/>
                <a:cs typeface="Century Gothic"/>
              </a:rPr>
              <a:t> </a:t>
            </a:r>
            <a:r>
              <a:rPr sz="1600" b="1" spc="-10" dirty="0">
                <a:latin typeface="Century Gothic"/>
                <a:cs typeface="Century Gothic"/>
              </a:rPr>
              <a:t>Gupta</a:t>
            </a:r>
            <a:endParaRPr sz="1600" dirty="0">
              <a:latin typeface="Century Gothic"/>
              <a:cs typeface="Century Gothic"/>
            </a:endParaRPr>
          </a:p>
          <a:p>
            <a:pPr marL="12700">
              <a:lnSpc>
                <a:spcPts val="1889"/>
              </a:lnSpc>
            </a:pPr>
            <a:r>
              <a:rPr sz="1200" dirty="0">
                <a:latin typeface="Century Gothic"/>
                <a:cs typeface="Century Gothic"/>
              </a:rPr>
              <a:t>APL</a:t>
            </a:r>
            <a:r>
              <a:rPr sz="1200" spc="-55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Apollo</a:t>
            </a:r>
            <a:r>
              <a:rPr sz="1200" spc="-65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Tubes</a:t>
            </a:r>
            <a:r>
              <a:rPr sz="1200" spc="-5" dirty="0">
                <a:latin typeface="Century Gothic"/>
                <a:cs typeface="Century Gothic"/>
              </a:rPr>
              <a:t> </a:t>
            </a:r>
            <a:r>
              <a:rPr sz="1200" spc="-25" dirty="0">
                <a:latin typeface="Century Gothic"/>
                <a:cs typeface="Century Gothic"/>
              </a:rPr>
              <a:t>Ltd</a:t>
            </a:r>
            <a:endParaRPr sz="12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entury Gothic"/>
                <a:cs typeface="Century Gothic"/>
              </a:rPr>
              <a:t>Tel:</a:t>
            </a:r>
            <a:r>
              <a:rPr sz="1200" spc="-20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+91</a:t>
            </a:r>
            <a:r>
              <a:rPr sz="1200" spc="-40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120</a:t>
            </a:r>
            <a:r>
              <a:rPr sz="1200" spc="-30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404</a:t>
            </a:r>
            <a:r>
              <a:rPr sz="1200" spc="-40" dirty="0">
                <a:latin typeface="Century Gothic"/>
                <a:cs typeface="Century Gothic"/>
              </a:rPr>
              <a:t> </a:t>
            </a:r>
            <a:r>
              <a:rPr sz="1200" spc="-20" dirty="0">
                <a:latin typeface="Century Gothic"/>
                <a:cs typeface="Century Gothic"/>
              </a:rPr>
              <a:t>1452</a:t>
            </a:r>
            <a:endParaRPr sz="12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200" dirty="0">
                <a:latin typeface="Century Gothic"/>
                <a:cs typeface="Century Gothic"/>
              </a:rPr>
              <a:t>Email:</a:t>
            </a:r>
            <a:r>
              <a:rPr sz="1200" spc="-50" dirty="0">
                <a:latin typeface="Century Gothic"/>
                <a:cs typeface="Century Gothic"/>
              </a:rPr>
              <a:t> </a:t>
            </a:r>
            <a:r>
              <a:rPr sz="1200" spc="-10" dirty="0">
                <a:latin typeface="Century Gothic"/>
                <a:cs typeface="Century Gothic"/>
                <a:hlinkClick r:id="rId3"/>
              </a:rPr>
              <a:t>anubhav@aplapollo.com</a:t>
            </a:r>
            <a:endParaRPr sz="1200" dirty="0">
              <a:latin typeface="Century Gothic"/>
              <a:cs typeface="Century Gothic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7600" y="2034717"/>
            <a:ext cx="3864851" cy="344754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673100" y="4590541"/>
            <a:ext cx="2775109" cy="9592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370"/>
              </a:lnSpc>
              <a:spcBef>
                <a:spcPts val="100"/>
              </a:spcBef>
            </a:pPr>
            <a:r>
              <a:rPr lang="en-IN" sz="1600" b="1" dirty="0" smtClean="0">
                <a:latin typeface="Century Gothic"/>
                <a:cs typeface="Century Gothic"/>
              </a:rPr>
              <a:t>Shubham Mittal</a:t>
            </a:r>
            <a:endParaRPr sz="1600" dirty="0">
              <a:latin typeface="Century Gothic"/>
              <a:cs typeface="Century Gothic"/>
            </a:endParaRPr>
          </a:p>
          <a:p>
            <a:pPr marL="12700">
              <a:lnSpc>
                <a:spcPts val="1889"/>
              </a:lnSpc>
            </a:pPr>
            <a:r>
              <a:rPr sz="1200" dirty="0">
                <a:latin typeface="Century Gothic"/>
                <a:cs typeface="Century Gothic"/>
              </a:rPr>
              <a:t>APL</a:t>
            </a:r>
            <a:r>
              <a:rPr sz="1200" spc="-55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Apollo</a:t>
            </a:r>
            <a:r>
              <a:rPr sz="1200" spc="-65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Tubes</a:t>
            </a:r>
            <a:r>
              <a:rPr sz="1200" spc="-5" dirty="0">
                <a:latin typeface="Century Gothic"/>
                <a:cs typeface="Century Gothic"/>
              </a:rPr>
              <a:t> </a:t>
            </a:r>
            <a:r>
              <a:rPr sz="1200" spc="-25" dirty="0">
                <a:latin typeface="Century Gothic"/>
                <a:cs typeface="Century Gothic"/>
              </a:rPr>
              <a:t>Ltd</a:t>
            </a:r>
            <a:endParaRPr sz="12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1200" dirty="0">
                <a:latin typeface="Century Gothic"/>
                <a:cs typeface="Century Gothic"/>
              </a:rPr>
              <a:t>Tel:</a:t>
            </a:r>
            <a:r>
              <a:rPr sz="1200" spc="-20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+91</a:t>
            </a:r>
            <a:r>
              <a:rPr sz="1200" spc="-40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120</a:t>
            </a:r>
            <a:r>
              <a:rPr sz="1200" spc="-30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404</a:t>
            </a:r>
            <a:r>
              <a:rPr sz="1200" spc="-40" dirty="0">
                <a:latin typeface="Century Gothic"/>
                <a:cs typeface="Century Gothic"/>
              </a:rPr>
              <a:t> </a:t>
            </a:r>
            <a:r>
              <a:rPr sz="1200" spc="-20" dirty="0" smtClean="0">
                <a:latin typeface="Century Gothic"/>
                <a:cs typeface="Century Gothic"/>
              </a:rPr>
              <a:t>1</a:t>
            </a:r>
            <a:r>
              <a:rPr lang="en-IN" sz="1200" spc="-20" dirty="0" smtClean="0">
                <a:latin typeface="Century Gothic"/>
                <a:cs typeface="Century Gothic"/>
              </a:rPr>
              <a:t>453</a:t>
            </a:r>
            <a:endParaRPr sz="12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200" dirty="0">
                <a:latin typeface="Century Gothic"/>
                <a:cs typeface="Century Gothic"/>
              </a:rPr>
              <a:t>Email:</a:t>
            </a:r>
            <a:r>
              <a:rPr sz="1200" spc="-50" dirty="0">
                <a:latin typeface="Century Gothic"/>
                <a:cs typeface="Century Gothic"/>
              </a:rPr>
              <a:t> </a:t>
            </a:r>
            <a:r>
              <a:rPr lang="en-IN" sz="1200" u="sng" spc="-50" dirty="0" err="1" smtClean="0">
                <a:latin typeface="Century Gothic"/>
                <a:cs typeface="Century Gothic"/>
              </a:rPr>
              <a:t>shubhammittal@a</a:t>
            </a:r>
            <a:r>
              <a:rPr sz="1200" spc="-10" dirty="0" smtClean="0">
                <a:latin typeface="Century Gothic"/>
                <a:cs typeface="Century Gothic"/>
                <a:hlinkClick r:id="rId5"/>
              </a:rPr>
              <a:t>plapollo.com</a:t>
            </a:r>
            <a:endParaRPr sz="1200" dirty="0">
              <a:latin typeface="Century Gothic"/>
              <a:cs typeface="Century Gothic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lang="en-IN" spc="-25" smtClean="0">
                <a:solidFill>
                  <a:srgbClr val="44536A"/>
                </a:solidFill>
              </a:rPr>
              <a:t>43</a:t>
            </a:fld>
            <a:endParaRPr lang="en-IN" spc="-25" dirty="0">
              <a:solidFill>
                <a:srgbClr val="44536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0061" y="4240424"/>
            <a:ext cx="274320" cy="194500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Century Gothic"/>
                <a:cs typeface="Century Gothic"/>
              </a:rPr>
              <a:t>APL</a:t>
            </a:r>
            <a:r>
              <a:rPr sz="1600" b="1" spc="320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APOLLO</a:t>
            </a:r>
            <a:r>
              <a:rPr sz="1600" b="1" spc="340" dirty="0">
                <a:latin typeface="Century Gothic"/>
                <a:cs typeface="Century Gothic"/>
              </a:rPr>
              <a:t> </a:t>
            </a:r>
            <a:r>
              <a:rPr sz="1600" b="1" spc="-10" dirty="0">
                <a:latin typeface="Century Gothic"/>
                <a:cs typeface="Century Gothic"/>
              </a:rPr>
              <a:t>TUBES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0730" y="489845"/>
            <a:ext cx="12573000" cy="660015"/>
          </a:xfrm>
          <a:prstGeom prst="rect">
            <a:avLst/>
          </a:prstGeom>
        </p:spPr>
        <p:txBody>
          <a:bodyPr vert="horz" wrap="square" lIns="0" tIns="135472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100"/>
              </a:spcBef>
            </a:pPr>
            <a:r>
              <a:rPr sz="3400" dirty="0"/>
              <a:t>Highest</a:t>
            </a:r>
            <a:r>
              <a:rPr sz="3400" spc="-10" dirty="0"/>
              <a:t> </a:t>
            </a:r>
            <a:r>
              <a:rPr lang="en-IN" sz="3400" spc="-10" dirty="0" smtClean="0"/>
              <a:t>ever </a:t>
            </a:r>
            <a:r>
              <a:rPr sz="3400" dirty="0" smtClean="0"/>
              <a:t>Quarterly </a:t>
            </a:r>
            <a:r>
              <a:rPr sz="3400" dirty="0"/>
              <a:t>Sales</a:t>
            </a:r>
            <a:r>
              <a:rPr sz="3400" spc="-5" dirty="0"/>
              <a:t> </a:t>
            </a:r>
            <a:r>
              <a:rPr sz="3400" spc="-10" dirty="0" smtClean="0"/>
              <a:t>Vol</a:t>
            </a:r>
            <a:r>
              <a:rPr lang="en-US" sz="3400" spc="-10" dirty="0" smtClean="0"/>
              <a:t>ume/EBITDA/ Net Profit</a:t>
            </a:r>
            <a:endParaRPr sz="3400" dirty="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760730" cy="1207135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lang="en-IN" spc="-25" smtClean="0">
                <a:solidFill>
                  <a:srgbClr val="44536A"/>
                </a:solidFill>
              </a:rPr>
              <a:t>5</a:t>
            </a:fld>
            <a:endParaRPr lang="en-IN" spc="-25" dirty="0">
              <a:solidFill>
                <a:srgbClr val="44536A"/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871929"/>
              </p:ext>
            </p:extLst>
          </p:nvPr>
        </p:nvGraphicFramePr>
        <p:xfrm>
          <a:off x="1087509" y="1766402"/>
          <a:ext cx="10820399" cy="2057400"/>
        </p:xfrm>
        <a:graphic>
          <a:graphicData uri="http://schemas.openxmlformats.org/drawingml/2006/table">
            <a:tbl>
              <a:tblPr/>
              <a:tblGrid>
                <a:gridCol w="1816799"/>
                <a:gridCol w="900360"/>
                <a:gridCol w="900360"/>
                <a:gridCol w="900360"/>
                <a:gridCol w="900360"/>
                <a:gridCol w="900360"/>
                <a:gridCol w="900360"/>
                <a:gridCol w="900360"/>
                <a:gridCol w="900360"/>
                <a:gridCol w="900360"/>
                <a:gridCol w="900360"/>
              </a:tblGrid>
              <a:tr h="5220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Profit &amp; Loss (</a:t>
                      </a:r>
                      <a:r>
                        <a:rPr lang="en-IN" sz="11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Rs</a:t>
                      </a:r>
                      <a:r>
                        <a:rPr lang="en-IN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IN" sz="11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Mn</a:t>
                      </a:r>
                      <a:r>
                        <a:rPr lang="en-IN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N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Q1FY22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N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Q2FY22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N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Q3FY22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N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Q4FY22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N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Q1FY23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N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Q2FY23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N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Q3FY23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N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Q4FY23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N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Q1FY24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N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Q2FY24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</a:tr>
              <a:tr h="307075"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Sales Volume (k Ton)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373 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427 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403 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552 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423 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602 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605 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650 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662 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 675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</a:tr>
              <a:tr h="307075"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Revenue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25,343 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30,839 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32,304 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42,147 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34,386 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39,692 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43,271 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44,311 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45,449 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46,304 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</a:tr>
              <a:tr h="307075"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EBITDA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2,547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2,222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2,023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2,661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1,939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2,319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2,729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3,229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3,072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3,250 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</a:tr>
              <a:tr h="307075"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b="0" i="1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EBITDA/ton (Rs)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6,825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1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5,199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1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5,023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1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4,823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1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4,587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1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3,850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4,510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4,970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1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4,645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4,817 </a:t>
                      </a:r>
                      <a:endParaRPr lang="en-IN" sz="1100" b="0" i="1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</a:tr>
              <a:tr h="307075"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Net Profit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1,684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1,461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1,279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1,766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1,207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1,502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1,692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2,018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1,936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2,029 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0061" y="4240424"/>
            <a:ext cx="274320" cy="194500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Century Gothic"/>
                <a:cs typeface="Century Gothic"/>
              </a:rPr>
              <a:t>APL</a:t>
            </a:r>
            <a:r>
              <a:rPr sz="1600" b="1" spc="320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APOLLO</a:t>
            </a:r>
            <a:r>
              <a:rPr sz="1600" b="1" spc="340" dirty="0">
                <a:latin typeface="Century Gothic"/>
                <a:cs typeface="Century Gothic"/>
              </a:rPr>
              <a:t> </a:t>
            </a:r>
            <a:r>
              <a:rPr sz="1600" b="1" spc="-10" dirty="0">
                <a:latin typeface="Century Gothic"/>
                <a:cs typeface="Century Gothic"/>
              </a:rPr>
              <a:t>TUBES</a:t>
            </a:r>
            <a:endParaRPr sz="160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54100" y="2240788"/>
            <a:ext cx="4902200" cy="159575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6000"/>
              </a:lnSpc>
              <a:spcBef>
                <a:spcPts val="560"/>
              </a:spcBef>
            </a:pPr>
            <a:r>
              <a:rPr sz="5300" b="1" spc="-10" dirty="0">
                <a:solidFill>
                  <a:srgbClr val="0066CC"/>
                </a:solidFill>
                <a:latin typeface="Century Gothic"/>
                <a:cs typeface="Century Gothic"/>
              </a:rPr>
              <a:t>FINANCIAL PERFORMANCE</a:t>
            </a:r>
            <a:endParaRPr sz="53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760730" cy="1207135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89876" y="0"/>
            <a:ext cx="4098035" cy="685799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lang="en-IN" spc="-25" smtClean="0">
                <a:solidFill>
                  <a:srgbClr val="44536A"/>
                </a:solidFill>
              </a:rPr>
              <a:t>6</a:t>
            </a:fld>
            <a:endParaRPr lang="en-IN" spc="-25" dirty="0">
              <a:solidFill>
                <a:srgbClr val="44536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0255" y="386494"/>
            <a:ext cx="10942436" cy="700924"/>
          </a:xfrm>
          <a:prstGeom prst="rect">
            <a:avLst/>
          </a:prstGeom>
        </p:spPr>
        <p:txBody>
          <a:bodyPr vert="horz" wrap="square" lIns="0" tIns="8454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95"/>
              </a:spcBef>
            </a:pPr>
            <a:r>
              <a:rPr spc="-35" dirty="0"/>
              <a:t>De-</a:t>
            </a:r>
            <a:r>
              <a:rPr spc="-10" dirty="0"/>
              <a:t>commoditizing</a:t>
            </a:r>
            <a:r>
              <a:rPr spc="-135" dirty="0"/>
              <a:t> </a:t>
            </a:r>
            <a:r>
              <a:rPr dirty="0"/>
              <a:t>Product</a:t>
            </a:r>
            <a:r>
              <a:rPr spc="-135" dirty="0"/>
              <a:t> </a:t>
            </a:r>
            <a:r>
              <a:rPr spc="-10" dirty="0">
                <a:solidFill>
                  <a:srgbClr val="3A3838"/>
                </a:solidFill>
              </a:rPr>
              <a:t>Portfolio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760730" cy="1207135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80365" y="6586772"/>
            <a:ext cx="6038304" cy="27122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Century Gothic" panose="020B0502020202020204" pitchFamily="34" charset="0"/>
                <a:cs typeface="Calibri"/>
              </a:rPr>
              <a:t>*ABPL</a:t>
            </a:r>
            <a:r>
              <a:rPr sz="800" spc="-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800" dirty="0">
                <a:latin typeface="Century Gothic" panose="020B0502020202020204" pitchFamily="34" charset="0"/>
                <a:cs typeface="Calibri"/>
              </a:rPr>
              <a:t>(New</a:t>
            </a:r>
            <a:r>
              <a:rPr sz="800" spc="-2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800" dirty="0">
                <a:latin typeface="Century Gothic" panose="020B0502020202020204" pitchFamily="34" charset="0"/>
                <a:cs typeface="Calibri"/>
              </a:rPr>
              <a:t>Raipur)</a:t>
            </a:r>
            <a:r>
              <a:rPr sz="800" spc="-4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800" dirty="0">
                <a:latin typeface="Century Gothic" panose="020B0502020202020204" pitchFamily="34" charset="0"/>
                <a:cs typeface="Calibri"/>
              </a:rPr>
              <a:t>products</a:t>
            </a:r>
            <a:r>
              <a:rPr sz="800" spc="-3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800" dirty="0">
                <a:latin typeface="Century Gothic" panose="020B0502020202020204" pitchFamily="34" charset="0"/>
                <a:cs typeface="Calibri"/>
              </a:rPr>
              <a:t>have</a:t>
            </a:r>
            <a:r>
              <a:rPr sz="800" spc="-3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800" dirty="0">
                <a:latin typeface="Century Gothic" panose="020B0502020202020204" pitchFamily="34" charset="0"/>
                <a:cs typeface="Calibri"/>
              </a:rPr>
              <a:t>been</a:t>
            </a:r>
            <a:r>
              <a:rPr sz="800" spc="-2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800" spc="-10" dirty="0">
                <a:latin typeface="Century Gothic" panose="020B0502020202020204" pitchFamily="34" charset="0"/>
                <a:cs typeface="Calibri"/>
              </a:rPr>
              <a:t>re-classified</a:t>
            </a:r>
            <a:r>
              <a:rPr sz="800" spc="-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800" dirty="0">
                <a:latin typeface="Century Gothic" panose="020B0502020202020204" pitchFamily="34" charset="0"/>
                <a:cs typeface="Calibri"/>
              </a:rPr>
              <a:t>in</a:t>
            </a:r>
            <a:r>
              <a:rPr sz="800" spc="-35" dirty="0">
                <a:latin typeface="Century Gothic" panose="020B0502020202020204" pitchFamily="34" charset="0"/>
                <a:cs typeface="Calibri"/>
              </a:rPr>
              <a:t> </a:t>
            </a:r>
            <a:r>
              <a:rPr lang="en-IN" sz="800" spc="-35" dirty="0" smtClean="0">
                <a:latin typeface="Century Gothic" panose="020B0502020202020204" pitchFamily="34" charset="0"/>
                <a:cs typeface="Calibri"/>
              </a:rPr>
              <a:t>heavy, </a:t>
            </a:r>
            <a:r>
              <a:rPr sz="800" dirty="0" smtClean="0">
                <a:latin typeface="Century Gothic" panose="020B0502020202020204" pitchFamily="34" charset="0"/>
                <a:cs typeface="Calibri"/>
              </a:rPr>
              <a:t>Super</a:t>
            </a:r>
            <a:r>
              <a:rPr sz="800" spc="-15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800" dirty="0">
                <a:latin typeface="Century Gothic" panose="020B0502020202020204" pitchFamily="34" charset="0"/>
                <a:cs typeface="Calibri"/>
              </a:rPr>
              <a:t>Heavy,</a:t>
            </a:r>
            <a:r>
              <a:rPr sz="800" spc="-2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800" dirty="0">
                <a:latin typeface="Century Gothic" panose="020B0502020202020204" pitchFamily="34" charset="0"/>
                <a:cs typeface="Calibri"/>
              </a:rPr>
              <a:t>Light</a:t>
            </a:r>
            <a:r>
              <a:rPr sz="800" spc="-2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800" dirty="0">
                <a:latin typeface="Century Gothic" panose="020B0502020202020204" pitchFamily="34" charset="0"/>
                <a:cs typeface="Calibri"/>
              </a:rPr>
              <a:t>and</a:t>
            </a:r>
            <a:r>
              <a:rPr sz="800" spc="-4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800" dirty="0">
                <a:latin typeface="Century Gothic" panose="020B0502020202020204" pitchFamily="34" charset="0"/>
                <a:cs typeface="Calibri"/>
              </a:rPr>
              <a:t>Coated</a:t>
            </a:r>
            <a:r>
              <a:rPr sz="800" spc="-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800" spc="-10" dirty="0" smtClean="0">
                <a:latin typeface="Century Gothic" panose="020B0502020202020204" pitchFamily="34" charset="0"/>
                <a:cs typeface="Calibri"/>
              </a:rPr>
              <a:t>Products</a:t>
            </a:r>
            <a:endParaRPr lang="en-US" sz="800" spc="-10" dirty="0" smtClean="0">
              <a:latin typeface="Century Gothic" panose="020B0502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8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lang="en-IN" spc="-25" smtClean="0">
                <a:solidFill>
                  <a:srgbClr val="44536A"/>
                </a:solidFill>
              </a:rPr>
              <a:t>7</a:t>
            </a:fld>
            <a:endParaRPr lang="en-IN" spc="-25" dirty="0">
              <a:solidFill>
                <a:srgbClr val="44536A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321062"/>
              </p:ext>
            </p:extLst>
          </p:nvPr>
        </p:nvGraphicFramePr>
        <p:xfrm>
          <a:off x="380365" y="1295400"/>
          <a:ext cx="11479725" cy="4572002"/>
        </p:xfrm>
        <a:graphic>
          <a:graphicData uri="http://schemas.openxmlformats.org/drawingml/2006/table">
            <a:tbl>
              <a:tblPr/>
              <a:tblGrid>
                <a:gridCol w="762635"/>
                <a:gridCol w="1050162"/>
                <a:gridCol w="557785"/>
                <a:gridCol w="455612"/>
                <a:gridCol w="750888"/>
                <a:gridCol w="604267"/>
                <a:gridCol w="455612"/>
                <a:gridCol w="750888"/>
                <a:gridCol w="546164"/>
                <a:gridCol w="662369"/>
                <a:gridCol w="750888"/>
                <a:gridCol w="569406"/>
                <a:gridCol w="801814"/>
                <a:gridCol w="801814"/>
                <a:gridCol w="534543"/>
                <a:gridCol w="673990"/>
                <a:gridCol w="750888"/>
              </a:tblGrid>
              <a:tr h="410308"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en-IN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38305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Application</a:t>
                      </a:r>
                    </a:p>
                  </a:txBody>
                  <a:tcPr marL="38305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Q2FY23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Q3FY23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Q4FY23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Q1FY24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Q2FY24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41030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Sales Mix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Vol.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EBITDA/Ton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Sales Mix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Vol.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EBITDA/Ton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Sales Mix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Vol.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EBITDA/Ton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Sales Mix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Vol.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EBITDA/Ton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Sales Mix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Vol.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EBITDA/Ton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41030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(%)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(K Ton)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(Rs)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(%)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(K Ton)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(Rs)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(%)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(K Ton)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(Rs)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(%)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(K Ton)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(Rs)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(%)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(K Ton)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(Rs)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429846">
                <a:tc rowSpan="4">
                  <a:txBody>
                    <a:bodyPr/>
                    <a:lstStyle/>
                    <a:p>
                      <a:pPr algn="l" rtl="0" fontAlgn="ctr"/>
                      <a:r>
                        <a:rPr lang="en-I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Apollo Structural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Heavy</a:t>
                      </a:r>
                    </a:p>
                  </a:txBody>
                  <a:tcPr marL="38305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0" marR="3830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41</a:t>
                      </a:r>
                    </a:p>
                  </a:txBody>
                  <a:tcPr marL="0" marR="3830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6,926</a:t>
                      </a:r>
                    </a:p>
                  </a:txBody>
                  <a:tcPr marL="0" marR="3830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0" marR="3830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46</a:t>
                      </a:r>
                    </a:p>
                  </a:txBody>
                  <a:tcPr marL="0" marR="3830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7,568</a:t>
                      </a:r>
                    </a:p>
                  </a:txBody>
                  <a:tcPr marL="0" marR="3830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0" marR="3830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39</a:t>
                      </a:r>
                    </a:p>
                  </a:txBody>
                  <a:tcPr marL="0" marR="3830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8,437</a:t>
                      </a:r>
                    </a:p>
                  </a:txBody>
                  <a:tcPr marL="0" marR="3830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0" marR="3830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45</a:t>
                      </a:r>
                    </a:p>
                  </a:txBody>
                  <a:tcPr marL="0" marR="3830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7,711</a:t>
                      </a:r>
                    </a:p>
                  </a:txBody>
                  <a:tcPr marL="0" marR="3830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0" marR="3830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51</a:t>
                      </a:r>
                    </a:p>
                  </a:txBody>
                  <a:tcPr marL="0" marR="3830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8,481</a:t>
                      </a:r>
                    </a:p>
                  </a:txBody>
                  <a:tcPr marL="0" marR="3830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030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Super Heavy </a:t>
                      </a:r>
                    </a:p>
                  </a:txBody>
                  <a:tcPr marL="38305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9,604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8,777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10,014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030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Light </a:t>
                      </a:r>
                    </a:p>
                  </a:txBody>
                  <a:tcPr marL="38305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109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5,344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132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4,059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17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108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6,256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17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111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5,775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17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113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6,258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84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General </a:t>
                      </a:r>
                    </a:p>
                  </a:txBody>
                  <a:tcPr marL="38305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46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276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1,388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44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264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2,284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46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299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2,579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43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282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2,252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45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301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2,152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0308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en-I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Apollo Z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Rust-proof </a:t>
                      </a:r>
                    </a:p>
                  </a:txBody>
                  <a:tcPr marL="38305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23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137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6,816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125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7,492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25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163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7,327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26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170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6,749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144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6,721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84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Coated </a:t>
                      </a:r>
                    </a:p>
                  </a:txBody>
                  <a:tcPr marL="38305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4,424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4,044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29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7,472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846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Apollo </a:t>
                      </a:r>
                      <a:r>
                        <a:rPr lang="en-IN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Galv</a:t>
                      </a:r>
                      <a:endParaRPr lang="en-IN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Agri</a:t>
                      </a:r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/Industrial</a:t>
                      </a:r>
                    </a:p>
                  </a:txBody>
                  <a:tcPr marL="38305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27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4,966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5,659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27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6,780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6,196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32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7,196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770">
                <a:tc gridSpan="2">
                  <a:txBody>
                    <a:bodyPr/>
                    <a:lstStyle/>
                    <a:p>
                      <a:pPr algn="l" rtl="0" fontAlgn="b"/>
                      <a:r>
                        <a:rPr lang="en-I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100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602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3,850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100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605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4,510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100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650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4,970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100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662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4,645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100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675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4,817</a:t>
                      </a:r>
                    </a:p>
                  </a:txBody>
                  <a:tcPr marL="0" marR="38305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object 5"/>
          <p:cNvSpPr/>
          <p:nvPr/>
        </p:nvSpPr>
        <p:spPr>
          <a:xfrm>
            <a:off x="2057400" y="5819343"/>
            <a:ext cx="2144395" cy="725805"/>
          </a:xfrm>
          <a:custGeom>
            <a:avLst/>
            <a:gdLst/>
            <a:ahLst/>
            <a:cxnLst/>
            <a:rect l="l" t="t" r="r" b="b"/>
            <a:pathLst>
              <a:path w="2144395" h="725804">
                <a:moveTo>
                  <a:pt x="2144268" y="223786"/>
                </a:moveTo>
                <a:lnTo>
                  <a:pt x="2136381" y="184734"/>
                </a:lnTo>
                <a:lnTo>
                  <a:pt x="2114880" y="152831"/>
                </a:lnTo>
                <a:lnTo>
                  <a:pt x="2082990" y="131330"/>
                </a:lnTo>
                <a:lnTo>
                  <a:pt x="2043938" y="123456"/>
                </a:lnTo>
                <a:lnTo>
                  <a:pt x="1812391" y="123456"/>
                </a:lnTo>
                <a:lnTo>
                  <a:pt x="1729740" y="0"/>
                </a:lnTo>
                <a:lnTo>
                  <a:pt x="1647075" y="123456"/>
                </a:lnTo>
                <a:lnTo>
                  <a:pt x="100330" y="123456"/>
                </a:lnTo>
                <a:lnTo>
                  <a:pt x="61264" y="131330"/>
                </a:lnTo>
                <a:lnTo>
                  <a:pt x="29375" y="152831"/>
                </a:lnTo>
                <a:lnTo>
                  <a:pt x="7874" y="184734"/>
                </a:lnTo>
                <a:lnTo>
                  <a:pt x="0" y="223786"/>
                </a:lnTo>
                <a:lnTo>
                  <a:pt x="0" y="625106"/>
                </a:lnTo>
                <a:lnTo>
                  <a:pt x="7874" y="664159"/>
                </a:lnTo>
                <a:lnTo>
                  <a:pt x="29375" y="696048"/>
                </a:lnTo>
                <a:lnTo>
                  <a:pt x="61264" y="717550"/>
                </a:lnTo>
                <a:lnTo>
                  <a:pt x="100330" y="725436"/>
                </a:lnTo>
                <a:lnTo>
                  <a:pt x="2043938" y="725436"/>
                </a:lnTo>
                <a:lnTo>
                  <a:pt x="2082990" y="717550"/>
                </a:lnTo>
                <a:lnTo>
                  <a:pt x="2114880" y="696048"/>
                </a:lnTo>
                <a:lnTo>
                  <a:pt x="2136381" y="664159"/>
                </a:lnTo>
                <a:lnTo>
                  <a:pt x="2144268" y="625106"/>
                </a:lnTo>
                <a:lnTo>
                  <a:pt x="2144268" y="223786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6"/>
          <p:cNvSpPr txBox="1"/>
          <p:nvPr/>
        </p:nvSpPr>
        <p:spPr>
          <a:xfrm>
            <a:off x="2172335" y="5957113"/>
            <a:ext cx="191452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 marR="5080" indent="165752"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Standard</a:t>
            </a:r>
            <a:r>
              <a:rPr sz="11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products</a:t>
            </a:r>
            <a:r>
              <a:rPr sz="11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with </a:t>
            </a: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EBITDA</a:t>
            </a:r>
            <a:r>
              <a:rPr sz="11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around</a:t>
            </a:r>
            <a:r>
              <a:rPr sz="11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Rs</a:t>
            </a:r>
            <a:r>
              <a:rPr sz="11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2,000/</a:t>
            </a:r>
            <a:r>
              <a:rPr sz="11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Ton</a:t>
            </a:r>
            <a:endParaRPr sz="1100" dirty="0">
              <a:latin typeface="Century Gothic"/>
              <a:cs typeface="Century Gothic"/>
            </a:endParaRPr>
          </a:p>
        </p:txBody>
      </p:sp>
      <p:sp>
        <p:nvSpPr>
          <p:cNvPr id="20" name="object 7"/>
          <p:cNvSpPr/>
          <p:nvPr/>
        </p:nvSpPr>
        <p:spPr>
          <a:xfrm>
            <a:off x="8831333" y="5919048"/>
            <a:ext cx="2976880" cy="769620"/>
          </a:xfrm>
          <a:custGeom>
            <a:avLst/>
            <a:gdLst/>
            <a:ahLst/>
            <a:cxnLst/>
            <a:rect l="l" t="t" r="r" b="b"/>
            <a:pathLst>
              <a:path w="2976879" h="769620">
                <a:moveTo>
                  <a:pt x="2976372" y="248920"/>
                </a:moveTo>
                <a:lnTo>
                  <a:pt x="2968180" y="208394"/>
                </a:lnTo>
                <a:lnTo>
                  <a:pt x="2945866" y="175285"/>
                </a:lnTo>
                <a:lnTo>
                  <a:pt x="2912757" y="152971"/>
                </a:lnTo>
                <a:lnTo>
                  <a:pt x="2872232" y="144780"/>
                </a:lnTo>
                <a:lnTo>
                  <a:pt x="2854452" y="144780"/>
                </a:lnTo>
                <a:lnTo>
                  <a:pt x="2739390" y="0"/>
                </a:lnTo>
                <a:lnTo>
                  <a:pt x="2624328" y="144780"/>
                </a:lnTo>
                <a:lnTo>
                  <a:pt x="104140" y="144780"/>
                </a:lnTo>
                <a:lnTo>
                  <a:pt x="63601" y="152971"/>
                </a:lnTo>
                <a:lnTo>
                  <a:pt x="30492" y="175285"/>
                </a:lnTo>
                <a:lnTo>
                  <a:pt x="8178" y="208394"/>
                </a:lnTo>
                <a:lnTo>
                  <a:pt x="0" y="248920"/>
                </a:lnTo>
                <a:lnTo>
                  <a:pt x="0" y="665480"/>
                </a:lnTo>
                <a:lnTo>
                  <a:pt x="8178" y="706018"/>
                </a:lnTo>
                <a:lnTo>
                  <a:pt x="30492" y="739127"/>
                </a:lnTo>
                <a:lnTo>
                  <a:pt x="63601" y="761441"/>
                </a:lnTo>
                <a:lnTo>
                  <a:pt x="104140" y="769620"/>
                </a:lnTo>
                <a:lnTo>
                  <a:pt x="2872232" y="769620"/>
                </a:lnTo>
                <a:lnTo>
                  <a:pt x="2912757" y="761441"/>
                </a:lnTo>
                <a:lnTo>
                  <a:pt x="2945866" y="739127"/>
                </a:lnTo>
                <a:lnTo>
                  <a:pt x="2968180" y="706018"/>
                </a:lnTo>
                <a:lnTo>
                  <a:pt x="2976372" y="665480"/>
                </a:lnTo>
                <a:lnTo>
                  <a:pt x="2976372" y="24892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8"/>
          <p:cNvSpPr txBox="1"/>
          <p:nvPr/>
        </p:nvSpPr>
        <p:spPr>
          <a:xfrm>
            <a:off x="9141213" y="6177612"/>
            <a:ext cx="2355850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105" marR="5080" indent="-381038"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Value</a:t>
            </a:r>
            <a:r>
              <a:rPr sz="11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added</a:t>
            </a:r>
            <a:r>
              <a:rPr sz="11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products</a:t>
            </a:r>
            <a:r>
              <a:rPr sz="11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with</a:t>
            </a:r>
            <a:r>
              <a:rPr sz="11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EBITDA </a:t>
            </a: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more</a:t>
            </a:r>
            <a:r>
              <a:rPr sz="11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than</a:t>
            </a:r>
            <a:r>
              <a:rPr sz="11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dirty="0" err="1">
                <a:solidFill>
                  <a:srgbClr val="FFFFFF"/>
                </a:solidFill>
                <a:latin typeface="Century Gothic"/>
                <a:cs typeface="Century Gothic"/>
              </a:rPr>
              <a:t>Rs</a:t>
            </a: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n-IN" sz="11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5</a:t>
            </a:r>
            <a:r>
              <a:rPr sz="1100" b="1" spc="-10" dirty="0" smtClean="0">
                <a:solidFill>
                  <a:srgbClr val="FFFFFF"/>
                </a:solidFill>
                <a:latin typeface="Century Gothic"/>
                <a:cs typeface="Century Gothic"/>
              </a:rPr>
              <a:t>,000/Ton</a:t>
            </a:r>
            <a:endParaRPr sz="11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2"/>
            <a:ext cx="760730" cy="1207135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6400" y="5463177"/>
            <a:ext cx="2144395" cy="725805"/>
          </a:xfrm>
          <a:custGeom>
            <a:avLst/>
            <a:gdLst/>
            <a:ahLst/>
            <a:cxnLst/>
            <a:rect l="l" t="t" r="r" b="b"/>
            <a:pathLst>
              <a:path w="2144395" h="725804">
                <a:moveTo>
                  <a:pt x="2144268" y="223786"/>
                </a:moveTo>
                <a:lnTo>
                  <a:pt x="2136381" y="184734"/>
                </a:lnTo>
                <a:lnTo>
                  <a:pt x="2114880" y="152831"/>
                </a:lnTo>
                <a:lnTo>
                  <a:pt x="2082990" y="131330"/>
                </a:lnTo>
                <a:lnTo>
                  <a:pt x="2043938" y="123456"/>
                </a:lnTo>
                <a:lnTo>
                  <a:pt x="1812391" y="123456"/>
                </a:lnTo>
                <a:lnTo>
                  <a:pt x="1729740" y="0"/>
                </a:lnTo>
                <a:lnTo>
                  <a:pt x="1647075" y="123456"/>
                </a:lnTo>
                <a:lnTo>
                  <a:pt x="100330" y="123456"/>
                </a:lnTo>
                <a:lnTo>
                  <a:pt x="61264" y="131330"/>
                </a:lnTo>
                <a:lnTo>
                  <a:pt x="29375" y="152831"/>
                </a:lnTo>
                <a:lnTo>
                  <a:pt x="7874" y="184734"/>
                </a:lnTo>
                <a:lnTo>
                  <a:pt x="0" y="223786"/>
                </a:lnTo>
                <a:lnTo>
                  <a:pt x="0" y="625106"/>
                </a:lnTo>
                <a:lnTo>
                  <a:pt x="7874" y="664159"/>
                </a:lnTo>
                <a:lnTo>
                  <a:pt x="29375" y="696048"/>
                </a:lnTo>
                <a:lnTo>
                  <a:pt x="61264" y="717550"/>
                </a:lnTo>
                <a:lnTo>
                  <a:pt x="100330" y="725436"/>
                </a:lnTo>
                <a:lnTo>
                  <a:pt x="2043938" y="725436"/>
                </a:lnTo>
                <a:lnTo>
                  <a:pt x="2082990" y="717550"/>
                </a:lnTo>
                <a:lnTo>
                  <a:pt x="2114880" y="696048"/>
                </a:lnTo>
                <a:lnTo>
                  <a:pt x="2136381" y="664159"/>
                </a:lnTo>
                <a:lnTo>
                  <a:pt x="2144268" y="625106"/>
                </a:lnTo>
                <a:lnTo>
                  <a:pt x="2144268" y="223786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791335" y="5600947"/>
            <a:ext cx="191452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 marR="5080" indent="165752"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Standard</a:t>
            </a:r>
            <a:r>
              <a:rPr sz="11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products</a:t>
            </a:r>
            <a:r>
              <a:rPr sz="11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with </a:t>
            </a: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EBITDA</a:t>
            </a:r>
            <a:r>
              <a:rPr sz="11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around</a:t>
            </a:r>
            <a:r>
              <a:rPr sz="11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Rs</a:t>
            </a:r>
            <a:r>
              <a:rPr sz="11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2,000/</a:t>
            </a:r>
            <a:r>
              <a:rPr sz="11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Ton</a:t>
            </a:r>
            <a:endParaRPr sz="1100" dirty="0">
              <a:latin typeface="Century Gothic"/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848600" y="5470104"/>
            <a:ext cx="2976880" cy="769620"/>
          </a:xfrm>
          <a:custGeom>
            <a:avLst/>
            <a:gdLst/>
            <a:ahLst/>
            <a:cxnLst/>
            <a:rect l="l" t="t" r="r" b="b"/>
            <a:pathLst>
              <a:path w="2976879" h="769620">
                <a:moveTo>
                  <a:pt x="2976372" y="248920"/>
                </a:moveTo>
                <a:lnTo>
                  <a:pt x="2968180" y="208394"/>
                </a:lnTo>
                <a:lnTo>
                  <a:pt x="2945866" y="175285"/>
                </a:lnTo>
                <a:lnTo>
                  <a:pt x="2912757" y="152971"/>
                </a:lnTo>
                <a:lnTo>
                  <a:pt x="2872232" y="144780"/>
                </a:lnTo>
                <a:lnTo>
                  <a:pt x="2854452" y="144780"/>
                </a:lnTo>
                <a:lnTo>
                  <a:pt x="2739390" y="0"/>
                </a:lnTo>
                <a:lnTo>
                  <a:pt x="2624328" y="144780"/>
                </a:lnTo>
                <a:lnTo>
                  <a:pt x="104140" y="144780"/>
                </a:lnTo>
                <a:lnTo>
                  <a:pt x="63601" y="152971"/>
                </a:lnTo>
                <a:lnTo>
                  <a:pt x="30492" y="175285"/>
                </a:lnTo>
                <a:lnTo>
                  <a:pt x="8178" y="208394"/>
                </a:lnTo>
                <a:lnTo>
                  <a:pt x="0" y="248920"/>
                </a:lnTo>
                <a:lnTo>
                  <a:pt x="0" y="665480"/>
                </a:lnTo>
                <a:lnTo>
                  <a:pt x="8178" y="706018"/>
                </a:lnTo>
                <a:lnTo>
                  <a:pt x="30492" y="739127"/>
                </a:lnTo>
                <a:lnTo>
                  <a:pt x="63601" y="761441"/>
                </a:lnTo>
                <a:lnTo>
                  <a:pt x="104140" y="769620"/>
                </a:lnTo>
                <a:lnTo>
                  <a:pt x="2872232" y="769620"/>
                </a:lnTo>
                <a:lnTo>
                  <a:pt x="2912757" y="761441"/>
                </a:lnTo>
                <a:lnTo>
                  <a:pt x="2945866" y="739127"/>
                </a:lnTo>
                <a:lnTo>
                  <a:pt x="2968180" y="706018"/>
                </a:lnTo>
                <a:lnTo>
                  <a:pt x="2976372" y="665480"/>
                </a:lnTo>
                <a:lnTo>
                  <a:pt x="2976372" y="24892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158480" y="5728668"/>
            <a:ext cx="2355850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105" marR="5080" indent="-381038"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Value</a:t>
            </a:r>
            <a:r>
              <a:rPr sz="11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added</a:t>
            </a:r>
            <a:r>
              <a:rPr sz="11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products</a:t>
            </a:r>
            <a:r>
              <a:rPr sz="11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with</a:t>
            </a:r>
            <a:r>
              <a:rPr sz="11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EBITDA </a:t>
            </a: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more</a:t>
            </a:r>
            <a:r>
              <a:rPr sz="11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than</a:t>
            </a:r>
            <a:r>
              <a:rPr sz="11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dirty="0" err="1">
                <a:solidFill>
                  <a:srgbClr val="FFFFFF"/>
                </a:solidFill>
                <a:latin typeface="Century Gothic"/>
                <a:cs typeface="Century Gothic"/>
              </a:rPr>
              <a:t>Rs</a:t>
            </a: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n-IN" sz="11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5</a:t>
            </a:r>
            <a:r>
              <a:rPr sz="1100" b="1" spc="-10" dirty="0" smtClean="0">
                <a:solidFill>
                  <a:srgbClr val="FFFFFF"/>
                </a:solidFill>
                <a:latin typeface="Century Gothic"/>
                <a:cs typeface="Century Gothic"/>
              </a:rPr>
              <a:t>,000/Ton</a:t>
            </a:r>
            <a:endParaRPr sz="1100" dirty="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7202" y="6479108"/>
            <a:ext cx="7086598" cy="33278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2">
              <a:spcBef>
                <a:spcPts val="95"/>
              </a:spcBef>
            </a:pPr>
            <a:r>
              <a:rPr sz="1000" dirty="0">
                <a:latin typeface="Century Gothic"/>
                <a:cs typeface="Century Gothic"/>
              </a:rPr>
              <a:t>*ABPL</a:t>
            </a:r>
            <a:r>
              <a:rPr sz="1000" spc="-5" dirty="0">
                <a:latin typeface="Century Gothic"/>
                <a:cs typeface="Century Gothic"/>
              </a:rPr>
              <a:t> </a:t>
            </a:r>
            <a:r>
              <a:rPr sz="1000" dirty="0">
                <a:latin typeface="Century Gothic"/>
                <a:cs typeface="Century Gothic"/>
              </a:rPr>
              <a:t>(New</a:t>
            </a:r>
            <a:r>
              <a:rPr sz="1000" spc="-5" dirty="0">
                <a:latin typeface="Century Gothic"/>
                <a:cs typeface="Century Gothic"/>
              </a:rPr>
              <a:t> </a:t>
            </a:r>
            <a:r>
              <a:rPr sz="1000" dirty="0">
                <a:latin typeface="Century Gothic"/>
                <a:cs typeface="Century Gothic"/>
              </a:rPr>
              <a:t>Raipur)</a:t>
            </a:r>
            <a:r>
              <a:rPr sz="1000" spc="-20" dirty="0">
                <a:latin typeface="Century Gothic"/>
                <a:cs typeface="Century Gothic"/>
              </a:rPr>
              <a:t> </a:t>
            </a:r>
            <a:r>
              <a:rPr sz="1000" dirty="0">
                <a:latin typeface="Century Gothic"/>
                <a:cs typeface="Century Gothic"/>
              </a:rPr>
              <a:t>products</a:t>
            </a:r>
            <a:r>
              <a:rPr sz="1000" spc="-20" dirty="0">
                <a:latin typeface="Century Gothic"/>
                <a:cs typeface="Century Gothic"/>
              </a:rPr>
              <a:t> </a:t>
            </a:r>
            <a:r>
              <a:rPr sz="1000" dirty="0">
                <a:latin typeface="Century Gothic"/>
                <a:cs typeface="Century Gothic"/>
              </a:rPr>
              <a:t>have</a:t>
            </a:r>
            <a:r>
              <a:rPr sz="1000" spc="-40" dirty="0">
                <a:latin typeface="Century Gothic"/>
                <a:cs typeface="Century Gothic"/>
              </a:rPr>
              <a:t> </a:t>
            </a:r>
            <a:r>
              <a:rPr sz="1000" dirty="0">
                <a:latin typeface="Century Gothic"/>
                <a:cs typeface="Century Gothic"/>
              </a:rPr>
              <a:t>been</a:t>
            </a:r>
            <a:r>
              <a:rPr sz="1000" spc="-35" dirty="0">
                <a:latin typeface="Century Gothic"/>
                <a:cs typeface="Century Gothic"/>
              </a:rPr>
              <a:t> </a:t>
            </a:r>
            <a:r>
              <a:rPr sz="1000" spc="-10" dirty="0">
                <a:latin typeface="Century Gothic"/>
                <a:cs typeface="Century Gothic"/>
              </a:rPr>
              <a:t>re-</a:t>
            </a:r>
            <a:r>
              <a:rPr sz="1000" dirty="0">
                <a:latin typeface="Century Gothic"/>
                <a:cs typeface="Century Gothic"/>
              </a:rPr>
              <a:t>classified</a:t>
            </a:r>
            <a:r>
              <a:rPr sz="1000" spc="-30" dirty="0">
                <a:latin typeface="Century Gothic"/>
                <a:cs typeface="Century Gothic"/>
              </a:rPr>
              <a:t> </a:t>
            </a:r>
            <a:r>
              <a:rPr sz="1000" dirty="0">
                <a:latin typeface="Century Gothic"/>
                <a:cs typeface="Century Gothic"/>
              </a:rPr>
              <a:t>in</a:t>
            </a:r>
            <a:r>
              <a:rPr sz="1000" spc="-40" dirty="0">
                <a:latin typeface="Century Gothic"/>
                <a:cs typeface="Century Gothic"/>
              </a:rPr>
              <a:t> </a:t>
            </a:r>
            <a:r>
              <a:rPr lang="en-IN" sz="1000" spc="-40" dirty="0" smtClean="0">
                <a:latin typeface="Century Gothic"/>
                <a:cs typeface="Century Gothic"/>
              </a:rPr>
              <a:t>heavy, </a:t>
            </a:r>
            <a:r>
              <a:rPr sz="1000" dirty="0" smtClean="0">
                <a:latin typeface="Century Gothic"/>
                <a:cs typeface="Century Gothic"/>
              </a:rPr>
              <a:t>Super</a:t>
            </a:r>
            <a:r>
              <a:rPr sz="1000" spc="-20" dirty="0" smtClean="0">
                <a:latin typeface="Century Gothic"/>
                <a:cs typeface="Century Gothic"/>
              </a:rPr>
              <a:t> </a:t>
            </a:r>
            <a:r>
              <a:rPr sz="1000" dirty="0">
                <a:latin typeface="Century Gothic"/>
                <a:cs typeface="Century Gothic"/>
              </a:rPr>
              <a:t>Heavy,</a:t>
            </a:r>
            <a:r>
              <a:rPr sz="1000" spc="-25" dirty="0">
                <a:latin typeface="Century Gothic"/>
                <a:cs typeface="Century Gothic"/>
              </a:rPr>
              <a:t> </a:t>
            </a:r>
            <a:r>
              <a:rPr sz="1000" dirty="0">
                <a:latin typeface="Century Gothic"/>
                <a:cs typeface="Century Gothic"/>
              </a:rPr>
              <a:t>Light</a:t>
            </a:r>
            <a:r>
              <a:rPr sz="1000" spc="-35" dirty="0">
                <a:latin typeface="Century Gothic"/>
                <a:cs typeface="Century Gothic"/>
              </a:rPr>
              <a:t> </a:t>
            </a:r>
            <a:r>
              <a:rPr sz="1000" dirty="0">
                <a:latin typeface="Century Gothic"/>
                <a:cs typeface="Century Gothic"/>
              </a:rPr>
              <a:t>and</a:t>
            </a:r>
            <a:r>
              <a:rPr sz="1000" spc="-40" dirty="0">
                <a:latin typeface="Century Gothic"/>
                <a:cs typeface="Century Gothic"/>
              </a:rPr>
              <a:t> </a:t>
            </a:r>
            <a:r>
              <a:rPr sz="1000" dirty="0">
                <a:latin typeface="Century Gothic"/>
                <a:cs typeface="Century Gothic"/>
              </a:rPr>
              <a:t>Coated</a:t>
            </a:r>
            <a:r>
              <a:rPr sz="1000" spc="-25" dirty="0">
                <a:latin typeface="Century Gothic"/>
                <a:cs typeface="Century Gothic"/>
              </a:rPr>
              <a:t> </a:t>
            </a:r>
            <a:r>
              <a:rPr sz="1000" spc="-10" dirty="0" smtClean="0">
                <a:latin typeface="Century Gothic"/>
                <a:cs typeface="Century Gothic"/>
              </a:rPr>
              <a:t>Products</a:t>
            </a:r>
            <a:endParaRPr lang="en-IN" sz="1000" spc="-10" dirty="0" smtClean="0">
              <a:latin typeface="Century Gothic"/>
              <a:cs typeface="Century Gothic"/>
            </a:endParaRPr>
          </a:p>
          <a:p>
            <a:pPr marL="12702">
              <a:spcBef>
                <a:spcPts val="95"/>
              </a:spcBef>
            </a:pPr>
            <a:r>
              <a:rPr lang="en-IN" sz="1000" spc="-10" dirty="0" smtClean="0">
                <a:latin typeface="Century Gothic"/>
                <a:cs typeface="Century Gothic"/>
              </a:rPr>
              <a:t>** proposed capacity of 5Mn Ton to be completed by FY25</a:t>
            </a:r>
            <a:endParaRPr sz="1000" dirty="0">
              <a:latin typeface="Century Gothic"/>
              <a:cs typeface="Century Gothic"/>
            </a:endParaRPr>
          </a:p>
        </p:txBody>
      </p:sp>
      <p:sp>
        <p:nvSpPr>
          <p:cNvPr id="12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1754006" y="6479108"/>
            <a:ext cx="326923" cy="243217"/>
          </a:xfrm>
          <a:prstGeom prst="rect">
            <a:avLst/>
          </a:prstGeom>
        </p:spPr>
        <p:txBody>
          <a:bodyPr vert="horz" wrap="square" lIns="0" tIns="118945" rIns="0" bIns="0" rtlCol="0">
            <a:spAutoFit/>
          </a:bodyPr>
          <a:lstStyle/>
          <a:p>
            <a:pPr marL="196870">
              <a:spcBef>
                <a:spcPts val="73"/>
              </a:spcBef>
            </a:pPr>
            <a:fld id="{81D60167-4931-47E6-BA6A-407CBD079E47}" type="slidenum">
              <a:rPr sz="800" dirty="0">
                <a:solidFill>
                  <a:srgbClr val="7E7E7E"/>
                </a:solidFill>
              </a:rPr>
              <a:pPr marL="196870">
                <a:spcBef>
                  <a:spcPts val="73"/>
                </a:spcBef>
              </a:pPr>
              <a:t>8</a:t>
            </a:fld>
            <a:endParaRPr sz="800"/>
          </a:p>
        </p:txBody>
      </p:sp>
      <p:sp>
        <p:nvSpPr>
          <p:cNvPr id="13" name="object 3"/>
          <p:cNvSpPr txBox="1">
            <a:spLocks/>
          </p:cNvSpPr>
          <p:nvPr/>
        </p:nvSpPr>
        <p:spPr>
          <a:xfrm>
            <a:off x="770255" y="386494"/>
            <a:ext cx="10942436" cy="824034"/>
          </a:xfrm>
          <a:prstGeom prst="rect">
            <a:avLst/>
          </a:prstGeom>
        </p:spPr>
        <p:txBody>
          <a:bodyPr vert="horz" wrap="square" lIns="0" tIns="84545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marL="76208">
              <a:spcBef>
                <a:spcPts val="95"/>
              </a:spcBef>
            </a:pPr>
            <a:r>
              <a:rPr lang="en-IN" sz="4800" spc="-35" dirty="0"/>
              <a:t>De-</a:t>
            </a:r>
            <a:r>
              <a:rPr lang="en-IN" sz="4800" spc="-10" dirty="0"/>
              <a:t>commoditizing</a:t>
            </a:r>
            <a:r>
              <a:rPr lang="en-IN" sz="4800" spc="-135" dirty="0"/>
              <a:t> </a:t>
            </a:r>
            <a:r>
              <a:rPr lang="en-IN" sz="4800" dirty="0"/>
              <a:t>Product</a:t>
            </a:r>
            <a:r>
              <a:rPr lang="en-IN" sz="4800" spc="-135" dirty="0"/>
              <a:t> </a:t>
            </a:r>
            <a:r>
              <a:rPr lang="en-IN" sz="4800" spc="-10" dirty="0">
                <a:solidFill>
                  <a:srgbClr val="3A3838"/>
                </a:solidFill>
              </a:rPr>
              <a:t>Portfolio</a:t>
            </a:r>
            <a:endParaRPr lang="en-IN" sz="4800" spc="-10" dirty="0">
              <a:solidFill>
                <a:srgbClr val="3A3838"/>
              </a:solidFill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537371"/>
              </p:ext>
            </p:extLst>
          </p:nvPr>
        </p:nvGraphicFramePr>
        <p:xfrm>
          <a:off x="145474" y="1605112"/>
          <a:ext cx="12046741" cy="3714055"/>
        </p:xfrm>
        <a:graphic>
          <a:graphicData uri="http://schemas.openxmlformats.org/drawingml/2006/table">
            <a:tbl>
              <a:tblPr/>
              <a:tblGrid>
                <a:gridCol w="897068"/>
                <a:gridCol w="907199"/>
                <a:gridCol w="518787"/>
                <a:gridCol w="513124"/>
                <a:gridCol w="765237"/>
                <a:gridCol w="562018"/>
                <a:gridCol w="536492"/>
                <a:gridCol w="765237"/>
                <a:gridCol w="507978"/>
                <a:gridCol w="435220"/>
                <a:gridCol w="765237"/>
                <a:gridCol w="529593"/>
                <a:gridCol w="491261"/>
                <a:gridCol w="776561"/>
                <a:gridCol w="710981"/>
                <a:gridCol w="453861"/>
                <a:gridCol w="765237"/>
                <a:gridCol w="572825"/>
                <a:gridCol w="572825"/>
              </a:tblGrid>
              <a:tr h="370783"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en-IN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 Product </a:t>
                      </a:r>
                      <a:r>
                        <a:rPr lang="en-IN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Category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Application</a:t>
                      </a:r>
                    </a:p>
                  </a:txBody>
                  <a:tcPr marL="34074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FY20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FY21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FY22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FY23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H1FY24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Existing capacity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Proposed </a:t>
                      </a:r>
                      <a:r>
                        <a:rPr lang="en-IN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Capacity </a:t>
                      </a:r>
                      <a:endParaRPr lang="en-IN" sz="9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32270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Sales Mix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Vol.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EBITDA/Ton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Sales Mix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Vol.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EBITDA/Ton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Sales Mix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Vol.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EBITDA/Ton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Sales Mix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Vol.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EBITDA/Ton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Sales Mix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Vol.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EBITDA/Ton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(KTon)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IN" sz="10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KTon</a:t>
                      </a:r>
                      <a:r>
                        <a:rPr lang="en-IN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37078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(%)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(KTon)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(Rs)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(%)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(KTon)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(Rs)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(%)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IN" sz="10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KTon</a:t>
                      </a:r>
                      <a:r>
                        <a:rPr lang="en-IN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(Rs)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(%)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(KTon)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(Rs)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(%)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(K Ton)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(Rs)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322708">
                <a:tc rowSpan="4">
                  <a:txBody>
                    <a:bodyPr/>
                    <a:lstStyle/>
                    <a:p>
                      <a:pPr algn="l" rtl="0" fontAlgn="ctr"/>
                      <a:r>
                        <a:rPr lang="en-I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Apollo Structural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Heavy</a:t>
                      </a:r>
                    </a:p>
                  </a:txBody>
                  <a:tcPr marL="34074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101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4,000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95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4,721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121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7,422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160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7,505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96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8,121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300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396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270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Super Heavy </a:t>
                      </a:r>
                    </a:p>
                  </a:txBody>
                  <a:tcPr marL="34074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  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  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 -   </a:t>
                      </a: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9,604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9,422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100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186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270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Light</a:t>
                      </a:r>
                    </a:p>
                  </a:txBody>
                  <a:tcPr marL="34074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134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4,778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352 </a:t>
                      </a: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5,649 </a:t>
                      </a: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336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6,683 </a:t>
                      </a: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407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5,134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17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223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6,019 </a:t>
                      </a: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905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1,500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270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General </a:t>
                      </a:r>
                    </a:p>
                  </a:txBody>
                  <a:tcPr marL="34074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55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898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1,361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43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713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1,658 </a:t>
                      </a: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37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647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2,212 </a:t>
                      </a: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44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1,005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2,015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44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583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2,200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1,200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1,473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2708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Apollo Z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Rust-proof</a:t>
                      </a:r>
                    </a:p>
                  </a:txBody>
                  <a:tcPr marL="34074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25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074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401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074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5,279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074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25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074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409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074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6,692 </a:t>
                      </a:r>
                    </a:p>
                  </a:txBody>
                  <a:tcPr marL="34074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33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074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575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074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7,710 </a:t>
                      </a:r>
                    </a:p>
                  </a:txBody>
                  <a:tcPr marL="34074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25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074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567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074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7,214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074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23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074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313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074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6,736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074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675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825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074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2708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Coated </a:t>
                      </a:r>
                    </a:p>
                  </a:txBody>
                  <a:tcPr marL="34074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  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074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34074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34074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  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074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34074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34074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074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074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34074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074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39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074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5,731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074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074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48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074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6,089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074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300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300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074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Apollo Galv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Agri</a:t>
                      </a:r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/Industrial</a:t>
                      </a:r>
                    </a:p>
                  </a:txBody>
                  <a:tcPr marL="34074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99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3,952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     4 </a:t>
                      </a:r>
                    </a:p>
                  </a:txBody>
                  <a:tcPr marL="0" marR="34074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71 </a:t>
                      </a:r>
                    </a:p>
                  </a:txBody>
                  <a:tcPr marL="0" marR="34074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6,040 </a:t>
                      </a:r>
                    </a:p>
                  </a:txBody>
                  <a:tcPr marL="0" marR="34074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76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6,442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99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5,667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63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6,711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120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320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708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100 </a:t>
                      </a:r>
                    </a:p>
                  </a:txBody>
                  <a:tcPr marL="0" marR="34074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1,633 </a:t>
                      </a:r>
                      <a:endParaRPr lang="en-IN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2,923 </a:t>
                      </a:r>
                    </a:p>
                  </a:txBody>
                  <a:tcPr marL="0" marR="34074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100 </a:t>
                      </a:r>
                    </a:p>
                  </a:txBody>
                  <a:tcPr marL="0" marR="34074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1,640 </a:t>
                      </a:r>
                    </a:p>
                  </a:txBody>
                  <a:tcPr marL="0" marR="34074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4,138 </a:t>
                      </a:r>
                    </a:p>
                  </a:txBody>
                  <a:tcPr marL="0" marR="34074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100 </a:t>
                      </a:r>
                    </a:p>
                  </a:txBody>
                  <a:tcPr marL="0" marR="34074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1,755 </a:t>
                      </a:r>
                      <a:endParaRPr lang="en-IN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5,386 </a:t>
                      </a:r>
                    </a:p>
                  </a:txBody>
                  <a:tcPr marL="0" marR="34074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100 </a:t>
                      </a:r>
                      <a:endParaRPr lang="en-IN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2,280 </a:t>
                      </a:r>
                      <a:endParaRPr lang="en-IN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4,481 </a:t>
                      </a:r>
                      <a:endParaRPr lang="en-IN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100 </a:t>
                      </a:r>
                      <a:endParaRPr lang="en-IN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1,336 </a:t>
                      </a:r>
                      <a:endParaRPr lang="en-IN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4,731 </a:t>
                      </a:r>
                      <a:endParaRPr lang="en-IN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3,600 </a:t>
                      </a:r>
                      <a:endParaRPr lang="en-IN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5,000** </a:t>
                      </a:r>
                      <a:endParaRPr lang="en-IN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34074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573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0730" y="63785"/>
            <a:ext cx="10942436" cy="1316477"/>
          </a:xfrm>
          <a:prstGeom prst="rect">
            <a:avLst/>
          </a:prstGeom>
        </p:spPr>
        <p:txBody>
          <a:bodyPr vert="horz" wrap="square" lIns="0" tIns="84545" rIns="0" bIns="0" rtlCol="0">
            <a:spAutoFit/>
          </a:bodyPr>
          <a:lstStyle/>
          <a:p>
            <a:pPr marL="36000">
              <a:lnSpc>
                <a:spcPct val="100000"/>
              </a:lnSpc>
            </a:pPr>
            <a:r>
              <a:rPr lang="en-US" spc="-10" dirty="0"/>
              <a:t>Diversified product offering created through continuous innovation</a:t>
            </a:r>
            <a:endParaRPr spc="-10" dirty="0"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60730" cy="1207135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20061" y="4240424"/>
            <a:ext cx="274320" cy="194500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Century Gothic"/>
                <a:cs typeface="Century Gothic"/>
              </a:rPr>
              <a:t>APL</a:t>
            </a:r>
            <a:r>
              <a:rPr sz="1600" b="1" spc="320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APOLLO</a:t>
            </a:r>
            <a:r>
              <a:rPr sz="1600" b="1" spc="340" dirty="0">
                <a:latin typeface="Century Gothic"/>
                <a:cs typeface="Century Gothic"/>
              </a:rPr>
              <a:t> </a:t>
            </a:r>
            <a:r>
              <a:rPr sz="1600" b="1" spc="-10" dirty="0">
                <a:latin typeface="Century Gothic"/>
                <a:cs typeface="Century Gothic"/>
              </a:rPr>
              <a:t>TUBES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21958" y="5488678"/>
            <a:ext cx="2355850" cy="361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065" marR="5080" indent="-3810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Value</a:t>
            </a:r>
            <a:r>
              <a:rPr sz="11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added</a:t>
            </a:r>
            <a:r>
              <a:rPr sz="11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products</a:t>
            </a:r>
            <a:r>
              <a:rPr sz="11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with</a:t>
            </a:r>
            <a:r>
              <a:rPr sz="11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EBITDA </a:t>
            </a: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more</a:t>
            </a:r>
            <a:r>
              <a:rPr sz="11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than</a:t>
            </a:r>
            <a:r>
              <a:rPr sz="11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Rs </a:t>
            </a:r>
            <a:r>
              <a:rPr sz="11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4,000/Ton</a:t>
            </a:r>
            <a:endParaRPr sz="1100">
              <a:latin typeface="Century Gothic"/>
              <a:cs typeface="Century Gothic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09553548"/>
              </p:ext>
            </p:extLst>
          </p:nvPr>
        </p:nvGraphicFramePr>
        <p:xfrm>
          <a:off x="779780" y="1380262"/>
          <a:ext cx="11026741" cy="52707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776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10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2265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525984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2549732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2549732">
                  <a:extLst>
                    <a:ext uri="{9D8B030D-6E8A-4147-A177-3AD203B41FA5}">
                      <a16:colId xmlns="" xmlns:a16="http://schemas.microsoft.com/office/drawing/2014/main" val="4180531363"/>
                    </a:ext>
                  </a:extLst>
                </a:gridCol>
              </a:tblGrid>
              <a:tr h="569939">
                <a:tc>
                  <a:txBody>
                    <a:bodyPr/>
                    <a:lstStyle/>
                    <a:p>
                      <a:pPr marL="0" lvl="1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000" b="0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Product </a:t>
                      </a:r>
                      <a:r>
                        <a:rPr sz="1000" b="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Category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000" b="0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Application</a:t>
                      </a:r>
                      <a:endParaRPr sz="1000" b="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000" b="0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Product – visual overview</a:t>
                      </a:r>
                      <a:endParaRPr sz="1000" b="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63500" marB="0" anchor="ctr">
                    <a:lnL w="12700">
                      <a:solidFill>
                        <a:srgbClr val="F1F1F1"/>
                      </a:solidFill>
                      <a:prstDash val="solid"/>
                    </a:lnL>
                    <a:lnR w="12700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000" b="0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Key USPs</a:t>
                      </a:r>
                      <a:endParaRPr sz="1000" b="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63500" marB="0" anchor="ctr">
                    <a:lnL w="12700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000" b="0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Applications</a:t>
                      </a:r>
                      <a:endParaRPr sz="1000" b="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63500" marB="0" anchor="ctr">
                    <a:lnL w="12700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000" b="0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Applications – visual overview</a:t>
                      </a:r>
                      <a:endParaRPr sz="1000" b="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63500" marB="0" anchor="ctr">
                    <a:lnL w="12700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solidFill>
                      <a:srgbClr val="006F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80998">
                <a:tc rowSpan="4"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b="0" dirty="0">
                          <a:latin typeface="Century Gothic"/>
                          <a:cs typeface="Century Gothic"/>
                        </a:rPr>
                        <a:t>Apollo</a:t>
                      </a:r>
                      <a:r>
                        <a:rPr sz="1000" b="0" spc="-5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00" b="0" spc="-10" dirty="0">
                          <a:latin typeface="Century Gothic"/>
                          <a:cs typeface="Century Gothic"/>
                        </a:rPr>
                        <a:t>Structural</a:t>
                      </a:r>
                      <a:endParaRPr sz="1000" b="0" dirty="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>
                    <a:lnL w="12700">
                      <a:solidFill>
                        <a:srgbClr val="F1F1F1"/>
                      </a:solidFill>
                      <a:prstDash val="solid"/>
                    </a:lnL>
                    <a:lnB w="12700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000" b="0" spc="-10" dirty="0">
                          <a:latin typeface="Century Gothic"/>
                          <a:cs typeface="Century Gothic"/>
                        </a:rPr>
                        <a:t>Heavy</a:t>
                      </a:r>
                      <a:endParaRPr sz="1000" b="0" dirty="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000" b="0" dirty="0">
                        <a:latin typeface="Century Gothic"/>
                        <a:cs typeface="Century Gothic"/>
                      </a:endParaRPr>
                    </a:p>
                  </a:txBody>
                  <a:tcPr marL="0" marR="0" marT="88265" marB="0"/>
                </a:tc>
                <a:tc>
                  <a:txBody>
                    <a:bodyPr/>
                    <a:lstStyle/>
                    <a:p>
                      <a:pPr marL="171450" marR="5588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95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kern="12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First company to introduce DFT </a:t>
                      </a:r>
                      <a:r>
                        <a:rPr lang="en-US" sz="1000" b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technology </a:t>
                      </a:r>
                      <a:r>
                        <a:rPr lang="en-US" sz="1000" b="0" kern="12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in India </a:t>
                      </a:r>
                    </a:p>
                    <a:p>
                      <a:pPr marL="171450" marR="55880" indent="-171450" algn="r">
                        <a:lnSpc>
                          <a:spcPct val="100000"/>
                        </a:lnSpc>
                        <a:spcBef>
                          <a:spcPts val="695"/>
                        </a:spcBef>
                        <a:buFont typeface="Arial" panose="020B0604020202020204" pitchFamily="34" charset="0"/>
                        <a:buChar char="•"/>
                      </a:pPr>
                      <a:endParaRPr sz="1000" b="0" dirty="0">
                        <a:latin typeface="Century Gothic"/>
                        <a:cs typeface="Century Gothic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R="55880" algn="l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US" sz="1000" b="0" dirty="0" smtClean="0">
                          <a:latin typeface="Century Gothic"/>
                          <a:cs typeface="Century Gothic"/>
                        </a:rPr>
                        <a:t>High-rise, Warehousing, Infrastructure</a:t>
                      </a:r>
                    </a:p>
                    <a:p>
                      <a:pPr marR="55880" algn="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000" b="0" dirty="0">
                        <a:latin typeface="Century Gothic"/>
                        <a:cs typeface="Century Gothic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R="55880" algn="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000" b="0" dirty="0">
                        <a:latin typeface="Century Gothic"/>
                        <a:cs typeface="Century Gothic"/>
                      </a:endParaRPr>
                    </a:p>
                  </a:txBody>
                  <a:tcPr marL="0" marR="0" marT="88265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16221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1F1F1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Bef>
                          <a:spcPts val="810"/>
                        </a:spcBef>
                      </a:pPr>
                      <a:r>
                        <a:rPr sz="1000" b="0" dirty="0">
                          <a:latin typeface="Century Gothic"/>
                          <a:cs typeface="Century Gothic"/>
                        </a:rPr>
                        <a:t>Super</a:t>
                      </a:r>
                      <a:r>
                        <a:rPr sz="1000" b="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00" b="0" spc="-10" dirty="0">
                          <a:latin typeface="Century Gothic"/>
                          <a:cs typeface="Century Gothic"/>
                        </a:rPr>
                        <a:t>Heavy</a:t>
                      </a:r>
                      <a:endParaRPr sz="1000" b="0" dirty="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000" b="0" dirty="0">
                        <a:latin typeface="Century Gothic"/>
                        <a:cs typeface="Century Gothic"/>
                      </a:endParaRPr>
                    </a:p>
                  </a:txBody>
                  <a:tcPr marL="0" marR="0" marT="88265" marB="0"/>
                </a:tc>
                <a:tc>
                  <a:txBody>
                    <a:bodyPr/>
                    <a:lstStyle/>
                    <a:p>
                      <a:pPr marL="114306" indent="-114306" defTabSz="609630" rtl="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000" b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Offers columns of 300mm x 300mm, 500mm x 500mm and 1000mm x 1000mm*</a:t>
                      </a:r>
                      <a:endParaRPr sz="1000" b="0" dirty="0">
                        <a:latin typeface="Century Gothic" panose="020B0502020202020204" pitchFamily="34" charset="0"/>
                        <a:cs typeface="Century Gothic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55880" indent="0" algn="l">
                        <a:lnSpc>
                          <a:spcPct val="100000"/>
                        </a:lnSpc>
                        <a:spcBef>
                          <a:spcPts val="695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000" b="0" dirty="0" smtClean="0">
                          <a:latin typeface="Century Gothic"/>
                          <a:cs typeface="Century Gothic"/>
                        </a:rPr>
                        <a:t>Column, Beams,</a:t>
                      </a:r>
                      <a:r>
                        <a:rPr lang="en-US" sz="1000" b="0" baseline="0" dirty="0" smtClean="0">
                          <a:latin typeface="Century Gothic"/>
                          <a:cs typeface="Century Gothic"/>
                        </a:rPr>
                        <a:t> Heavy structural erections</a:t>
                      </a:r>
                      <a:endParaRPr sz="1000" b="0" dirty="0">
                        <a:latin typeface="Century Gothic"/>
                        <a:cs typeface="Century Gothic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55880" indent="0" algn="l">
                        <a:lnSpc>
                          <a:spcPct val="100000"/>
                        </a:lnSpc>
                        <a:spcBef>
                          <a:spcPts val="695"/>
                        </a:spcBef>
                        <a:buFont typeface="Arial" panose="020B0604020202020204" pitchFamily="34" charset="0"/>
                        <a:buNone/>
                      </a:pPr>
                      <a:endParaRPr sz="1000" b="0" dirty="0">
                        <a:latin typeface="Century Gothic"/>
                        <a:cs typeface="Century Gothic"/>
                      </a:endParaRPr>
                    </a:p>
                  </a:txBody>
                  <a:tcPr marL="0" marR="0" marT="88265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87680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1F1F1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b="0" spc="-10" dirty="0">
                          <a:latin typeface="Century Gothic"/>
                          <a:cs typeface="Century Gothic"/>
                        </a:rPr>
                        <a:t>Light</a:t>
                      </a:r>
                      <a:endParaRPr sz="1000" b="0" dirty="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000" b="0" dirty="0">
                        <a:latin typeface="Century Gothic"/>
                        <a:cs typeface="Century Gothic"/>
                      </a:endParaRPr>
                    </a:p>
                  </a:txBody>
                  <a:tcPr marL="0" marR="0" marT="88265" marB="0"/>
                </a:tc>
                <a:tc>
                  <a:txBody>
                    <a:bodyPr/>
                    <a:lstStyle/>
                    <a:p>
                      <a:pPr marL="171450" marR="55880" indent="-171450" algn="l">
                        <a:lnSpc>
                          <a:spcPct val="100000"/>
                        </a:lnSpc>
                        <a:spcBef>
                          <a:spcPts val="695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First company in India to introduce Door frame and Plank</a:t>
                      </a:r>
                      <a:r>
                        <a:rPr lang="en-US" sz="1000" b="0" kern="1200" dirty="0" smtClean="0">
                          <a:latin typeface="Univers for KPMG" panose="020B0603020202020204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171450" marR="55880" indent="-171450" algn="l">
                        <a:lnSpc>
                          <a:spcPct val="100000"/>
                        </a:lnSpc>
                        <a:spcBef>
                          <a:spcPts val="695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Light weight tubes for furniture</a:t>
                      </a:r>
                      <a:endParaRPr sz="1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R="55880" algn="l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US" sz="1000" b="0" dirty="0" smtClean="0">
                          <a:latin typeface="Century Gothic"/>
                          <a:cs typeface="Century Gothic"/>
                        </a:rPr>
                        <a:t>Door Frame, Staircase Steps, Furniture &amp; fencing</a:t>
                      </a:r>
                    </a:p>
                    <a:p>
                      <a:pPr marR="55880" algn="l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US" sz="1000" b="0" dirty="0" smtClean="0">
                          <a:latin typeface="Century Gothic"/>
                          <a:cs typeface="Century Gothic"/>
                        </a:rPr>
                        <a:t>Electrical Conduits</a:t>
                      </a:r>
                      <a:endParaRPr sz="1000" b="0" dirty="0">
                        <a:latin typeface="Century Gothic"/>
                        <a:cs typeface="Century Gothic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R="55880" algn="l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000" b="0" dirty="0">
                        <a:latin typeface="Century Gothic"/>
                        <a:cs typeface="Century Gothic"/>
                      </a:endParaRPr>
                    </a:p>
                  </a:txBody>
                  <a:tcPr marL="0" marR="0" marT="88265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28865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1F1F1"/>
                      </a:solidFill>
                      <a:prstDash val="solid"/>
                    </a:lnL>
                    <a:lnB w="12700">
                      <a:solidFill>
                        <a:srgbClr val="F1F1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1000" b="0" spc="-10" dirty="0">
                          <a:latin typeface="Century Gothic"/>
                          <a:cs typeface="Century Gothic"/>
                        </a:rPr>
                        <a:t>General</a:t>
                      </a:r>
                      <a:endParaRPr sz="1000" b="0" dirty="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>
                    <a:lnB w="12700">
                      <a:solidFill>
                        <a:srgbClr val="F1F1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000" b="0" dirty="0">
                        <a:latin typeface="Century Gothic"/>
                        <a:cs typeface="Century Gothic"/>
                      </a:endParaRPr>
                    </a:p>
                  </a:txBody>
                  <a:tcPr marL="0" marR="0" marT="88265" marB="0">
                    <a:lnB w="12700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55880" lvl="0" indent="-1714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695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First company in India to introduce square, rectangular structural</a:t>
                      </a: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steel</a:t>
                      </a: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tubes </a:t>
                      </a:r>
                      <a:endParaRPr lang="en-US" sz="1000" b="0" dirty="0" smtClean="0">
                        <a:latin typeface="Century Gothic"/>
                        <a:cs typeface="Century Gothic"/>
                      </a:endParaRPr>
                    </a:p>
                    <a:p>
                      <a:pPr marR="55880" algn="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000" b="0" dirty="0">
                        <a:latin typeface="Century Gothic"/>
                        <a:cs typeface="Century Gothic"/>
                      </a:endParaRPr>
                    </a:p>
                  </a:txBody>
                  <a:tcPr marL="45720" marR="45720">
                    <a:lnB w="12700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5880" algn="l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US" sz="1000" b="0" dirty="0" smtClean="0">
                          <a:latin typeface="Century Gothic"/>
                          <a:cs typeface="Century Gothic"/>
                        </a:rPr>
                        <a:t>Sheds &amp; Gates, Handrails &amp; Fencing, Balcony Grills</a:t>
                      </a:r>
                    </a:p>
                    <a:p>
                      <a:pPr marR="55880" algn="l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US" sz="1000" b="0" dirty="0" smtClean="0">
                          <a:latin typeface="Century Gothic"/>
                          <a:cs typeface="Century Gothic"/>
                        </a:rPr>
                        <a:t>Staircase etc.</a:t>
                      </a:r>
                      <a:endParaRPr sz="1000" b="0" dirty="0">
                        <a:latin typeface="Century Gothic"/>
                        <a:cs typeface="Century Gothic"/>
                      </a:endParaRPr>
                    </a:p>
                  </a:txBody>
                  <a:tcPr marL="45720" marR="45720">
                    <a:lnB w="12700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5880" algn="l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000" b="0" dirty="0">
                        <a:latin typeface="Century Gothic"/>
                        <a:cs typeface="Century Gothic"/>
                      </a:endParaRPr>
                    </a:p>
                  </a:txBody>
                  <a:tcPr marL="0" marR="0" marT="88265" marB="0">
                    <a:lnB w="12700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842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b="0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>
                      <a:solidFill>
                        <a:srgbClr val="F1F1F1"/>
                      </a:solidFill>
                      <a:prstDash val="solid"/>
                    </a:lnL>
                    <a:lnT w="12700">
                      <a:solidFill>
                        <a:srgbClr val="F1F1F1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Bef>
                          <a:spcPts val="695"/>
                        </a:spcBef>
                      </a:pPr>
                      <a:r>
                        <a:rPr sz="1000" b="0" spc="-10" dirty="0">
                          <a:latin typeface="Century Gothic"/>
                          <a:cs typeface="Century Gothic"/>
                        </a:rPr>
                        <a:t>Rust-proof</a:t>
                      </a:r>
                      <a:endParaRPr sz="1000" b="0" dirty="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>
                    <a:lnT w="12700">
                      <a:solidFill>
                        <a:srgbClr val="F1F1F1"/>
                      </a:solidFill>
                      <a:prstDash val="solid"/>
                    </a:lnT>
                  </a:tcPr>
                </a:tc>
                <a:tc rowSpan="2"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000" b="0" dirty="0">
                        <a:latin typeface="Century Gothic"/>
                        <a:cs typeface="Century Gothic"/>
                      </a:endParaRPr>
                    </a:p>
                  </a:txBody>
                  <a:tcPr marL="0" marR="0" marT="88265" marB="0">
                    <a:lnT w="12700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114306" indent="-114306" defTabSz="609630" rtl="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First company in India to introduce pre-galvanized sections, replacing galvanized tubes</a:t>
                      </a:r>
                    </a:p>
                    <a:p>
                      <a:pPr marL="114306" indent="-114306" defTabSz="609630" rtl="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Effective in use in coastal markets</a:t>
                      </a:r>
                      <a:endParaRPr sz="1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T w="12700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R="55880" algn="l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US" sz="1000" b="0" dirty="0" smtClean="0">
                          <a:latin typeface="Century Gothic"/>
                          <a:cs typeface="Century Gothic"/>
                        </a:rPr>
                        <a:t>Roofing Structures, Fabrication Work, Purlins</a:t>
                      </a:r>
                    </a:p>
                    <a:p>
                      <a:pPr marR="55880" algn="l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US" sz="1000" b="0" dirty="0" smtClean="0">
                          <a:latin typeface="Century Gothic"/>
                          <a:cs typeface="Century Gothic"/>
                        </a:rPr>
                        <a:t>Rafters</a:t>
                      </a:r>
                      <a:endParaRPr sz="1000" b="0" dirty="0">
                        <a:latin typeface="Century Gothic"/>
                        <a:cs typeface="Century Gothic"/>
                      </a:endParaRPr>
                    </a:p>
                  </a:txBody>
                  <a:tcPr marL="45720" marR="45720">
                    <a:lnT w="12700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R="55880" algn="l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000" b="0" dirty="0">
                        <a:latin typeface="Century Gothic"/>
                        <a:cs typeface="Century Gothic"/>
                      </a:endParaRPr>
                    </a:p>
                  </a:txBody>
                  <a:tcPr marL="0" marR="0" marT="88265" marB="0">
                    <a:lnT w="12700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2268">
                <a:tc>
                  <a:txBody>
                    <a:bodyPr/>
                    <a:lstStyle/>
                    <a:p>
                      <a:pPr marL="6985">
                        <a:lnSpc>
                          <a:spcPts val="1150"/>
                        </a:lnSpc>
                        <a:spcBef>
                          <a:spcPts val="30"/>
                        </a:spcBef>
                      </a:pPr>
                      <a:r>
                        <a:rPr sz="1000" b="0" dirty="0">
                          <a:latin typeface="Century Gothic"/>
                          <a:cs typeface="Century Gothic"/>
                        </a:rPr>
                        <a:t>Apollo</a:t>
                      </a:r>
                      <a:r>
                        <a:rPr sz="1000" b="0" spc="-5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00" b="0" spc="-50" dirty="0">
                          <a:latin typeface="Century Gothic"/>
                          <a:cs typeface="Century Gothic"/>
                        </a:rPr>
                        <a:t>Z</a:t>
                      </a:r>
                      <a:endParaRPr sz="1000" b="0" dirty="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>
                    <a:lnL w="12700">
                      <a:solidFill>
                        <a:srgbClr val="F1F1F1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900" b="0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 anchor="ctr"/>
                </a:tc>
                <a:tc vMerge="1"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000" dirty="0">
                        <a:latin typeface="Century Gothic"/>
                        <a:cs typeface="Century Gothic"/>
                      </a:endParaRPr>
                    </a:p>
                  </a:txBody>
                  <a:tcPr marL="0" marR="0" marT="88265" marB="0"/>
                </a:tc>
                <a:tc vMerge="1">
                  <a:txBody>
                    <a:bodyPr/>
                    <a:lstStyle/>
                    <a:p>
                      <a:pPr marR="55880" algn="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000" dirty="0">
                        <a:latin typeface="Century Gothic"/>
                        <a:cs typeface="Century Gothic"/>
                      </a:endParaRPr>
                    </a:p>
                  </a:txBody>
                  <a:tcPr marL="0" marR="0" marT="88265" marB="0"/>
                </a:tc>
                <a:tc vMerge="1">
                  <a:txBody>
                    <a:bodyPr/>
                    <a:lstStyle/>
                    <a:p>
                      <a:pPr marR="55880" algn="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000" dirty="0">
                        <a:latin typeface="Century Gothic"/>
                        <a:cs typeface="Century Gothic"/>
                      </a:endParaRPr>
                    </a:p>
                  </a:txBody>
                  <a:tcPr marL="0" marR="0" marT="88265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5053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b="0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>
                      <a:solidFill>
                        <a:srgbClr val="F1F1F1"/>
                      </a:solidFill>
                      <a:prstDash val="solid"/>
                    </a:lnL>
                    <a:lnB w="12700">
                      <a:solidFill>
                        <a:srgbClr val="F1F1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b="0" spc="-10" dirty="0">
                          <a:latin typeface="Century Gothic"/>
                          <a:cs typeface="Century Gothic"/>
                        </a:rPr>
                        <a:t>Coated</a:t>
                      </a:r>
                      <a:endParaRPr sz="1000" b="0" dirty="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>
                    <a:lnB w="12700">
                      <a:solidFill>
                        <a:srgbClr val="F1F1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000" b="0" dirty="0">
                        <a:latin typeface="Century Gothic"/>
                        <a:cs typeface="Century Gothic"/>
                      </a:endParaRPr>
                    </a:p>
                  </a:txBody>
                  <a:tcPr marL="0" marR="0" marT="88265" marB="0">
                    <a:lnB w="12700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55880" indent="-171450" algn="l">
                        <a:lnSpc>
                          <a:spcPct val="100000"/>
                        </a:lnSpc>
                        <a:spcBef>
                          <a:spcPts val="695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High tensile light structural application; bendable; superior rust  proof properties</a:t>
                      </a:r>
                      <a:endParaRPr sz="1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B w="12700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5880" algn="l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US" sz="1000" b="0" dirty="0" smtClean="0">
                          <a:latin typeface="Century Gothic"/>
                          <a:cs typeface="Century Gothic"/>
                        </a:rPr>
                        <a:t>Warehousing</a:t>
                      </a:r>
                    </a:p>
                    <a:p>
                      <a:pPr marR="55880" algn="l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US" sz="1000" b="0" dirty="0" smtClean="0">
                          <a:latin typeface="Century Gothic"/>
                          <a:cs typeface="Century Gothic"/>
                        </a:rPr>
                        <a:t>Factory Sheds</a:t>
                      </a:r>
                      <a:endParaRPr sz="1000" b="0" dirty="0">
                        <a:latin typeface="Century Gothic"/>
                        <a:cs typeface="Century Gothic"/>
                      </a:endParaRPr>
                    </a:p>
                  </a:txBody>
                  <a:tcPr marL="45720" marR="45720">
                    <a:lnB w="12700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5880" algn="l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000" b="0" dirty="0">
                        <a:latin typeface="Century Gothic"/>
                        <a:cs typeface="Century Gothic"/>
                      </a:endParaRPr>
                    </a:p>
                  </a:txBody>
                  <a:tcPr marL="0" marR="0" marT="88265" marB="0">
                    <a:lnB w="12700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670038"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000" b="0" dirty="0">
                          <a:latin typeface="Century Gothic"/>
                          <a:cs typeface="Century Gothic"/>
                        </a:rPr>
                        <a:t>Apollo</a:t>
                      </a:r>
                      <a:r>
                        <a:rPr sz="1000" b="0" spc="-5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00" b="0" spc="-20" dirty="0">
                          <a:latin typeface="Century Gothic"/>
                          <a:cs typeface="Century Gothic"/>
                        </a:rPr>
                        <a:t>Galv</a:t>
                      </a:r>
                      <a:endParaRPr sz="1000" b="0" dirty="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>
                    <a:lnL w="12700">
                      <a:solidFill>
                        <a:srgbClr val="F1F1F1"/>
                      </a:solidFill>
                      <a:prstDash val="solid"/>
                    </a:lnL>
                    <a:lnT w="12700">
                      <a:solidFill>
                        <a:srgbClr val="F1F1F1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000" b="0" spc="-10" dirty="0">
                          <a:latin typeface="Century Gothic"/>
                          <a:cs typeface="Century Gothic"/>
                        </a:rPr>
                        <a:t>Agri/Industrial</a:t>
                      </a:r>
                      <a:endParaRPr sz="1000" b="0" dirty="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>
                    <a:lnT w="12700">
                      <a:solidFill>
                        <a:srgbClr val="F1F1F1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000" b="0" dirty="0">
                        <a:latin typeface="Century Gothic"/>
                        <a:cs typeface="Century Gothic"/>
                      </a:endParaRPr>
                    </a:p>
                  </a:txBody>
                  <a:tcPr marL="0" marR="0" marT="88265" marB="0">
                    <a:lnT w="12700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55880" indent="-171450" algn="l">
                        <a:lnSpc>
                          <a:spcPct val="100000"/>
                        </a:lnSpc>
                        <a:spcBef>
                          <a:spcPts val="695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Effective for use in water applications, being highly non-corrosive in nature</a:t>
                      </a:r>
                      <a:endParaRPr sz="1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T w="12700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55880" indent="0" algn="l">
                        <a:lnSpc>
                          <a:spcPct val="100000"/>
                        </a:lnSpc>
                        <a:spcBef>
                          <a:spcPts val="695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000" b="0" dirty="0" smtClean="0">
                          <a:latin typeface="Century Gothic"/>
                          <a:cs typeface="Century Gothic"/>
                        </a:rPr>
                        <a:t>Greenhouse structures</a:t>
                      </a:r>
                    </a:p>
                    <a:p>
                      <a:pPr marL="0" marR="55880" indent="0" algn="l">
                        <a:lnSpc>
                          <a:spcPct val="100000"/>
                        </a:lnSpc>
                        <a:spcBef>
                          <a:spcPts val="695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000" b="0" dirty="0" smtClean="0">
                          <a:latin typeface="Century Gothic"/>
                          <a:cs typeface="Century Gothic"/>
                        </a:rPr>
                        <a:t>Plumbing</a:t>
                      </a:r>
                    </a:p>
                    <a:p>
                      <a:pPr marL="0" marR="55880" indent="0" algn="l">
                        <a:lnSpc>
                          <a:spcPct val="100000"/>
                        </a:lnSpc>
                        <a:spcBef>
                          <a:spcPts val="695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000" b="0" dirty="0" smtClean="0">
                          <a:latin typeface="Century Gothic"/>
                          <a:cs typeface="Century Gothic"/>
                        </a:rPr>
                        <a:t>Firefighting</a:t>
                      </a:r>
                      <a:endParaRPr sz="1000" b="0" dirty="0">
                        <a:latin typeface="Century Gothic"/>
                        <a:cs typeface="Century Gothic"/>
                      </a:endParaRPr>
                    </a:p>
                  </a:txBody>
                  <a:tcPr marL="45720" marR="45720">
                    <a:lnT w="12700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55880" indent="0" algn="l">
                        <a:lnSpc>
                          <a:spcPct val="100000"/>
                        </a:lnSpc>
                        <a:spcBef>
                          <a:spcPts val="695"/>
                        </a:spcBef>
                        <a:buFont typeface="Arial" panose="020B0604020202020204" pitchFamily="34" charset="0"/>
                        <a:buNone/>
                      </a:pPr>
                      <a:endParaRPr sz="1000" b="0" dirty="0">
                        <a:latin typeface="Century Gothic"/>
                        <a:cs typeface="Century Gothic"/>
                      </a:endParaRPr>
                    </a:p>
                  </a:txBody>
                  <a:tcPr marL="0" marR="0" marT="88265" marB="0">
                    <a:lnT w="12700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FC93062-E4CD-0475-570C-A1F038736C8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2474" y="4117600"/>
            <a:ext cx="1045559" cy="389577"/>
          </a:xfrm>
          <a:prstGeom prst="rect">
            <a:avLst/>
          </a:prstGeom>
        </p:spPr>
      </p:pic>
      <p:pic>
        <p:nvPicPr>
          <p:cNvPr id="12" name="object 20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410" y="2567088"/>
            <a:ext cx="563686" cy="6186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7946E20-F38B-2CFD-FC71-3E40171C7A4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8866" y="3308211"/>
            <a:ext cx="912774" cy="538065"/>
          </a:xfrm>
          <a:prstGeom prst="rect">
            <a:avLst/>
          </a:prstGeom>
        </p:spPr>
      </p:pic>
      <p:pic>
        <p:nvPicPr>
          <p:cNvPr id="14" name="object 16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633" y="2023509"/>
            <a:ext cx="1097240" cy="4031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15E4AA0-F98E-531A-9980-74423D8BBBE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4617" y="4729416"/>
            <a:ext cx="1081272" cy="5283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E128F35-CC42-0FD9-364D-E16D7A88563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767" y="5984994"/>
            <a:ext cx="996973" cy="666025"/>
          </a:xfrm>
          <a:prstGeom prst="rect">
            <a:avLst/>
          </a:prstGeom>
        </p:spPr>
      </p:pic>
      <p:pic>
        <p:nvPicPr>
          <p:cNvPr id="17" name="object 22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8866" y="5316169"/>
            <a:ext cx="912774" cy="6059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4FB4296-3D40-9879-F0C8-F954BC21E0AD}"/>
              </a:ext>
            </a:extLst>
          </p:cNvPr>
          <p:cNvPicPr preferRelativeResize="0">
            <a:picLocks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6185" y="3997119"/>
            <a:ext cx="1096615" cy="6620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FA888B5-3CDC-D44A-700D-F960627A1298}"/>
              </a:ext>
            </a:extLst>
          </p:cNvPr>
          <p:cNvPicPr preferRelativeResize="0">
            <a:picLocks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213" y="3977893"/>
            <a:ext cx="1096615" cy="6620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618D6C2-681F-1251-1148-68407F1E9835}"/>
              </a:ext>
            </a:extLst>
          </p:cNvPr>
          <p:cNvPicPr preferRelativeResize="0">
            <a:picLocks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6185" y="4706494"/>
            <a:ext cx="1096615" cy="6620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453F5290-ECF0-D7F7-3956-DEF22F424DDD}"/>
              </a:ext>
            </a:extLst>
          </p:cNvPr>
          <p:cNvPicPr preferRelativeResize="0">
            <a:picLocks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213" y="4693676"/>
            <a:ext cx="1096615" cy="6620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BBB0046E-F4B8-FF43-2E9E-73E78683E90B}"/>
              </a:ext>
            </a:extLst>
          </p:cNvPr>
          <p:cNvPicPr preferRelativeResize="0">
            <a:picLocks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6185" y="3287269"/>
            <a:ext cx="1096615" cy="6620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D9B68E4-57F8-54D7-6272-8B0C7A01CD1F}"/>
              </a:ext>
            </a:extLst>
          </p:cNvPr>
          <p:cNvPicPr preferRelativeResize="0">
            <a:picLocks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213" y="3280861"/>
            <a:ext cx="1096615" cy="6620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C54132F-63E3-0516-1A57-F709C593EECA}"/>
              </a:ext>
            </a:extLst>
          </p:cNvPr>
          <p:cNvPicPr preferRelativeResize="0">
            <a:picLocks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6185" y="6001036"/>
            <a:ext cx="1096615" cy="6620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A84F1406-F13D-1CD9-9938-D8CA753953CD}"/>
              </a:ext>
            </a:extLst>
          </p:cNvPr>
          <p:cNvPicPr preferRelativeResize="0">
            <a:picLocks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213" y="6001036"/>
            <a:ext cx="1096615" cy="662049"/>
          </a:xfrm>
          <a:prstGeom prst="rect">
            <a:avLst/>
          </a:prstGeom>
        </p:spPr>
      </p:pic>
      <p:pic>
        <p:nvPicPr>
          <p:cNvPr id="26" name="Picture 2" descr="#">
            <a:extLst>
              <a:ext uri="{FF2B5EF4-FFF2-40B4-BE49-F238E27FC236}">
                <a16:creationId xmlns="" xmlns:a16="http://schemas.microsoft.com/office/drawing/2014/main" id="{82DFD8D5-6B36-60D7-61A3-DFE8B5B48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373"/>
          <a:stretch/>
        </p:blipFill>
        <p:spPr bwMode="auto">
          <a:xfrm>
            <a:off x="9448800" y="5422399"/>
            <a:ext cx="1104000" cy="52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="" xmlns:a16="http://schemas.microsoft.com/office/drawing/2014/main" id="{60E4F3D1-46E7-5A04-3FD4-F01859375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71086" y="5422400"/>
            <a:ext cx="1124742" cy="52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pollo DFT, ERW tubes &amp; rectangular sections tubes used in Buiding High towers"/>
          <p:cNvPicPr>
            <a:picLocks noChangeAspect="1" noChangeArrowheads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56186" y="1987791"/>
            <a:ext cx="1096614" cy="62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ctangular, square, circular DFT tubes &amp; pipes solutions used in Big Stadium"/>
          <p:cNvPicPr>
            <a:picLocks noChangeAspect="1" noChangeArrowheads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99213" y="1981200"/>
            <a:ext cx="1096615" cy="6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8800" y="2653918"/>
            <a:ext cx="1113525" cy="590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00453" y="2650077"/>
            <a:ext cx="1104900" cy="575341"/>
          </a:xfrm>
          <a:prstGeom prst="rect">
            <a:avLst/>
          </a:prstGeom>
        </p:spPr>
      </p:pic>
      <p:sp>
        <p:nvSpPr>
          <p:cNvPr id="28" name="Slide Number Placeholder 2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lang="en-IN" spc="-25" smtClean="0">
                <a:solidFill>
                  <a:srgbClr val="44536A"/>
                </a:solidFill>
              </a:rPr>
              <a:t>9</a:t>
            </a:fld>
            <a:endParaRPr lang="en-IN" spc="-25" dirty="0">
              <a:solidFill>
                <a:srgbClr val="4453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8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FSPANMODE" val="spa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12762</TotalTime>
  <Words>3573</Words>
  <Application>Microsoft Office PowerPoint</Application>
  <PresentationFormat>Widescreen</PresentationFormat>
  <Paragraphs>1265</Paragraphs>
  <Slides>43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Century Gothic</vt:lpstr>
      <vt:lpstr>Times New Roman</vt:lpstr>
      <vt:lpstr>Univers for KPMG</vt:lpstr>
      <vt:lpstr>Wingdings</vt:lpstr>
      <vt:lpstr>Office Theme</vt:lpstr>
      <vt:lpstr>PowerPoint Presentation</vt:lpstr>
      <vt:lpstr>Safe Harbour</vt:lpstr>
      <vt:lpstr>Contents</vt:lpstr>
      <vt:lpstr>Q2FY24 at a Glance</vt:lpstr>
      <vt:lpstr>Highest ever Quarterly Sales Volume/EBITDA/ Net Profit</vt:lpstr>
      <vt:lpstr>FINANCIAL PERFORMANCE</vt:lpstr>
      <vt:lpstr>De-commoditizing Product Portfolio</vt:lpstr>
      <vt:lpstr>PowerPoint Presentation</vt:lpstr>
      <vt:lpstr>Diversified product offering created through continuous innovation</vt:lpstr>
      <vt:lpstr>Global Peer Benchmarking</vt:lpstr>
      <vt:lpstr>Growing Strength to Strength</vt:lpstr>
      <vt:lpstr>PowerPoint Presentation</vt:lpstr>
      <vt:lpstr>PowerPoint Presentation</vt:lpstr>
      <vt:lpstr>Growing Strength to Strength</vt:lpstr>
      <vt:lpstr>Profit &amp; Loss Statement (Consol)</vt:lpstr>
      <vt:lpstr>Balance Sheet &amp; Cash flow(Consol)</vt:lpstr>
      <vt:lpstr>Consol. Cash Flow Bridge (Rs Mn.)</vt:lpstr>
      <vt:lpstr>Capex Plan for value addition</vt:lpstr>
      <vt:lpstr>APL Apollo Vision</vt:lpstr>
      <vt:lpstr>INNOVATION</vt:lpstr>
      <vt:lpstr>What we have done so far as the first company</vt:lpstr>
      <vt:lpstr>PowerPoint Presentation</vt:lpstr>
      <vt:lpstr>PowerPoint Presentation</vt:lpstr>
      <vt:lpstr>New Product Pipeline from Raipur plant</vt:lpstr>
      <vt:lpstr>PowerPoint Presentation</vt:lpstr>
      <vt:lpstr>PowerPoint Presentation</vt:lpstr>
      <vt:lpstr>How Have We Created Market..</vt:lpstr>
      <vt:lpstr>REVOLUTIONIZING CONSTRUCTION INDUSTRY</vt:lpstr>
      <vt:lpstr>Tubular Construction Process flow</vt:lpstr>
      <vt:lpstr>PowerPoint Presentation</vt:lpstr>
      <vt:lpstr>PowerPoint Presentation</vt:lpstr>
      <vt:lpstr>Applications</vt:lpstr>
      <vt:lpstr>Vision 2025</vt:lpstr>
      <vt:lpstr>Growth Drivers</vt:lpstr>
      <vt:lpstr>PowerPoint Presentation</vt:lpstr>
      <vt:lpstr>DJSI Scoring</vt:lpstr>
      <vt:lpstr>Commitment and achievements</vt:lpstr>
      <vt:lpstr>Front runner for Steel for Green</vt:lpstr>
      <vt:lpstr>Steel Buildings = Decarbonization</vt:lpstr>
      <vt:lpstr>Financial Priorities under Strong Governance</vt:lpstr>
      <vt:lpstr>Board of Directors</vt:lpstr>
      <vt:lpstr>Our Leadership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 Apollo Tubes Ltd</dc:title>
  <dc:creator>Kamal Kant Sahoo</dc:creator>
  <cp:lastModifiedBy>Shubham Mittal</cp:lastModifiedBy>
  <cp:revision>157</cp:revision>
  <cp:lastPrinted>2023-08-05T05:50:13Z</cp:lastPrinted>
  <dcterms:created xsi:type="dcterms:W3CDTF">2023-05-25T12:10:07Z</dcterms:created>
  <dcterms:modified xsi:type="dcterms:W3CDTF">2023-10-30T11:23:27Z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2023-05-18T00:00:00Z</vt:filetime>
  </property>
  <property fmtid="{D5CDD505-2E9C-101B-9397-08002B2CF9AE}" pid="3" name="Creator">
    <vt:lpwstr>Acrobat PDFMaker 23 for PowerPoint</vt:lpwstr>
  </property>
  <property fmtid="{D5CDD505-2E9C-101B-9397-08002B2CF9AE}" pid="4" name="LastSaved">
    <vt:filetime>2023-05-25T00:00:00Z</vt:filetime>
  </property>
  <property fmtid="{D5CDD505-2E9C-101B-9397-08002B2CF9AE}" pid="5" name="Producer">
    <vt:lpwstr>Adobe PDF Library 23.1.206</vt:lpwstr>
  </property>
</Properties>
</file>